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84" r:id="rId2"/>
    <p:sldId id="264" r:id="rId3"/>
    <p:sldId id="291" r:id="rId4"/>
    <p:sldId id="286" r:id="rId5"/>
    <p:sldId id="292" r:id="rId6"/>
    <p:sldId id="275" r:id="rId7"/>
    <p:sldId id="293" r:id="rId8"/>
    <p:sldId id="257" r:id="rId9"/>
    <p:sldId id="276" r:id="rId10"/>
    <p:sldId id="256" r:id="rId11"/>
    <p:sldId id="258" r:id="rId12"/>
    <p:sldId id="277" r:id="rId13"/>
    <p:sldId id="278" r:id="rId14"/>
    <p:sldId id="279" r:id="rId15"/>
    <p:sldId id="283" r:id="rId16"/>
    <p:sldId id="268" r:id="rId17"/>
    <p:sldId id="285" r:id="rId18"/>
    <p:sldId id="262" r:id="rId19"/>
    <p:sldId id="271" r:id="rId20"/>
    <p:sldId id="294" r:id="rId21"/>
    <p:sldId id="270"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27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912398-F0C0-425E-92C9-B846022D1E3D}" type="datetimeFigureOut">
              <a:rPr lang="it-IT" smtClean="0"/>
              <a:t>19/03/2019</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1427260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912398-F0C0-425E-92C9-B846022D1E3D}" type="datetimeFigureOut">
              <a:rPr lang="it-IT" smtClean="0"/>
              <a:t>19/03/2019</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1333103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912398-F0C0-425E-92C9-B846022D1E3D}" type="datetimeFigureOut">
              <a:rPr lang="it-IT" smtClean="0"/>
              <a:t>19/03/2019</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6B08C6-8EEA-4EE8-9A6A-77A3EC2D3AC5}"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28932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912398-F0C0-425E-92C9-B846022D1E3D}" type="datetimeFigureOut">
              <a:rPr lang="it-IT" smtClean="0"/>
              <a:t>19/03/2019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2352470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912398-F0C0-425E-92C9-B846022D1E3D}" type="datetimeFigureOut">
              <a:rPr lang="it-IT" smtClean="0"/>
              <a:t>19/03/2019</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6B08C6-8EEA-4EE8-9A6A-77A3EC2D3AC5}"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88038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912398-F0C0-425E-92C9-B846022D1E3D}" type="datetimeFigureOut">
              <a:rPr lang="it-IT" smtClean="0"/>
              <a:t>19/03/2019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3036155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912398-F0C0-425E-92C9-B846022D1E3D}" type="datetimeFigureOut">
              <a:rPr lang="it-IT" smtClean="0"/>
              <a:t>19/03/2019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21840407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912398-F0C0-425E-92C9-B846022D1E3D}" type="datetimeFigureOut">
              <a:rPr lang="it-IT" smtClean="0"/>
              <a:t>19/03/2019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3735445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912398-F0C0-425E-92C9-B846022D1E3D}" type="datetimeFigureOut">
              <a:rPr lang="it-IT" smtClean="0"/>
              <a:t>19/03/2019</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166080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912398-F0C0-425E-92C9-B846022D1E3D}" type="datetimeFigureOut">
              <a:rPr lang="it-IT" smtClean="0"/>
              <a:t>19/03/2019</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2534656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912398-F0C0-425E-92C9-B846022D1E3D}" type="datetimeFigureOut">
              <a:rPr lang="it-IT" smtClean="0"/>
              <a:t>19/03/2019</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3318900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912398-F0C0-425E-92C9-B846022D1E3D}" type="datetimeFigureOut">
              <a:rPr lang="it-IT" smtClean="0"/>
              <a:t>19/03/2019</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2700693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912398-F0C0-425E-92C9-B846022D1E3D}" type="datetimeFigureOut">
              <a:rPr lang="it-IT" smtClean="0"/>
              <a:t>19/03/2019</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2443090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912398-F0C0-425E-92C9-B846022D1E3D}" type="datetimeFigureOut">
              <a:rPr lang="it-IT" smtClean="0"/>
              <a:t>19/03/2019</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3089501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912398-F0C0-425E-92C9-B846022D1E3D}" type="datetimeFigureOut">
              <a:rPr lang="it-IT" smtClean="0"/>
              <a:t>19/03/2019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9298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912398-F0C0-425E-92C9-B846022D1E3D}" type="datetimeFigureOut">
              <a:rPr lang="it-IT" smtClean="0"/>
              <a:t>19/03/2019</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6B08C6-8EEA-4EE8-9A6A-77A3EC2D3AC5}" type="slidenum">
              <a:rPr lang="it-IT" smtClean="0"/>
              <a:t>‹N›</a:t>
            </a:fld>
            <a:endParaRPr lang="it-IT"/>
          </a:p>
        </p:txBody>
      </p:sp>
    </p:spTree>
    <p:extLst>
      <p:ext uri="{BB962C8B-B14F-4D97-AF65-F5344CB8AC3E}">
        <p14:creationId xmlns:p14="http://schemas.microsoft.com/office/powerpoint/2010/main" val="3915256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912398-F0C0-425E-92C9-B846022D1E3D}" type="datetimeFigureOut">
              <a:rPr lang="it-IT" smtClean="0"/>
              <a:t>19/03/2019</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16B08C6-8EEA-4EE8-9A6A-77A3EC2D3AC5}" type="slidenum">
              <a:rPr lang="it-IT" smtClean="0"/>
              <a:t>‹N›</a:t>
            </a:fld>
            <a:endParaRPr lang="it-IT"/>
          </a:p>
        </p:txBody>
      </p:sp>
    </p:spTree>
    <p:extLst>
      <p:ext uri="{BB962C8B-B14F-4D97-AF65-F5344CB8AC3E}">
        <p14:creationId xmlns:p14="http://schemas.microsoft.com/office/powerpoint/2010/main" val="96812834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karpmandramatriangle.com/pdf/DramaTriangle.pdf"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riangolo drammatic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9120" y="2475913"/>
            <a:ext cx="5184000" cy="4135901"/>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2110154" y="535802"/>
            <a:ext cx="10081846" cy="2000548"/>
          </a:xfrm>
          <a:prstGeom prst="rect">
            <a:avLst/>
          </a:prstGeom>
        </p:spPr>
        <p:txBody>
          <a:bodyPr wrap="square">
            <a:spAutoFit/>
          </a:bodyPr>
          <a:lstStyle/>
          <a:p>
            <a:pPr algn="ctr" fontAlgn="base"/>
            <a:r>
              <a:rPr lang="it-IT" sz="4000" b="1" dirty="0"/>
              <a:t>Il triangolo drammatico</a:t>
            </a:r>
          </a:p>
          <a:p>
            <a:pPr algn="ctr" fontAlgn="base"/>
            <a:r>
              <a:rPr lang="it-IT" sz="2800" dirty="0">
                <a:solidFill>
                  <a:srgbClr val="444444"/>
                </a:solidFill>
                <a:latin typeface="Open Sans"/>
              </a:rPr>
              <a:t>Vittima, Salvatore o Persecutore</a:t>
            </a:r>
            <a:r>
              <a:rPr lang="it-IT" sz="2800" dirty="0" smtClean="0">
                <a:solidFill>
                  <a:srgbClr val="444444"/>
                </a:solidFill>
                <a:latin typeface="Open Sans"/>
              </a:rPr>
              <a:t>?</a:t>
            </a:r>
          </a:p>
          <a:p>
            <a:pPr algn="ctr" fontAlgn="base"/>
            <a:r>
              <a:rPr lang="it-IT" sz="2800" dirty="0" smtClean="0">
                <a:solidFill>
                  <a:srgbClr val="444444"/>
                </a:solidFill>
                <a:latin typeface="Open Sans"/>
              </a:rPr>
              <a:t> </a:t>
            </a:r>
            <a:r>
              <a:rPr lang="it-IT" sz="2800" dirty="0">
                <a:solidFill>
                  <a:srgbClr val="444444"/>
                </a:solidFill>
                <a:latin typeface="Open Sans"/>
              </a:rPr>
              <a:t>Il triangolo drammatico aiuta a comprendere come nasce e si sviluppa una relazione “non autentica”.</a:t>
            </a:r>
            <a:endParaRPr lang="it-IT" sz="2800" b="1" i="0" dirty="0">
              <a:solidFill>
                <a:srgbClr val="444444"/>
              </a:solidFill>
              <a:effectLst/>
              <a:latin typeface="Open Sans"/>
            </a:endParaRPr>
          </a:p>
        </p:txBody>
      </p:sp>
    </p:spTree>
    <p:extLst>
      <p:ext uri="{BB962C8B-B14F-4D97-AF65-F5344CB8AC3E}">
        <p14:creationId xmlns:p14="http://schemas.microsoft.com/office/powerpoint/2010/main" val="2385484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01108" y="1926160"/>
            <a:ext cx="8675077" cy="4154984"/>
          </a:xfrm>
          <a:prstGeom prst="rect">
            <a:avLst/>
          </a:prstGeom>
        </p:spPr>
        <p:txBody>
          <a:bodyPr wrap="square">
            <a:spAutoFit/>
          </a:bodyPr>
          <a:lstStyle/>
          <a:p>
            <a:r>
              <a:rPr lang="it-IT" sz="4400" b="1" dirty="0" smtClean="0">
                <a:latin typeface="Kristen ITC" panose="03050502040202030202" pitchFamily="66" charset="0"/>
              </a:rPr>
              <a:t>È all’interno del continuo rimbalzo tra i ruoli che la comunicazione si deteriora e molte relazioni si interrompono, con lo strascico di reciproche recriminazioni.</a:t>
            </a:r>
            <a:endParaRPr lang="it-IT" sz="4400" b="1" dirty="0">
              <a:latin typeface="Kristen ITC" panose="03050502040202030202" pitchFamily="66" charset="0"/>
            </a:endParaRPr>
          </a:p>
        </p:txBody>
      </p:sp>
    </p:spTree>
    <p:extLst>
      <p:ext uri="{BB962C8B-B14F-4D97-AF65-F5344CB8AC3E}">
        <p14:creationId xmlns:p14="http://schemas.microsoft.com/office/powerpoint/2010/main" val="3663635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74631" y="443025"/>
            <a:ext cx="9911862" cy="6586418"/>
          </a:xfrm>
          <a:prstGeom prst="rect">
            <a:avLst/>
          </a:prstGeom>
        </p:spPr>
        <p:txBody>
          <a:bodyPr wrap="square">
            <a:spAutoFit/>
          </a:bodyPr>
          <a:lstStyle/>
          <a:p>
            <a:pPr algn="ctr"/>
            <a:r>
              <a:rPr lang="it-IT" sz="3200" b="1" dirty="0" smtClean="0">
                <a:solidFill>
                  <a:srgbClr val="404040"/>
                </a:solidFill>
                <a:latin typeface="Lato"/>
              </a:rPr>
              <a:t>DINAMICA DEL TRIANGOLO DRAMMATICO</a:t>
            </a:r>
          </a:p>
          <a:p>
            <a:pPr algn="ctr"/>
            <a:endParaRPr lang="it-IT" dirty="0" smtClean="0">
              <a:solidFill>
                <a:srgbClr val="404040"/>
              </a:solidFill>
              <a:latin typeface="Lato"/>
            </a:endParaRPr>
          </a:p>
          <a:p>
            <a:endParaRPr lang="it-IT" dirty="0">
              <a:solidFill>
                <a:srgbClr val="404040"/>
              </a:solidFill>
              <a:latin typeface="Lato"/>
            </a:endParaRPr>
          </a:p>
          <a:p>
            <a:r>
              <a:rPr lang="it-IT" sz="2400" dirty="0" smtClean="0">
                <a:solidFill>
                  <a:srgbClr val="404040"/>
                </a:solidFill>
                <a:latin typeface="Lato"/>
              </a:rPr>
              <a:t>Per </a:t>
            </a:r>
            <a:r>
              <a:rPr lang="it-IT" sz="2400" dirty="0">
                <a:solidFill>
                  <a:srgbClr val="404040"/>
                </a:solidFill>
                <a:latin typeface="Lato"/>
              </a:rPr>
              <a:t>un certo tempo, le parti in </a:t>
            </a:r>
            <a:r>
              <a:rPr lang="it-IT" sz="2400" dirty="0" smtClean="0">
                <a:solidFill>
                  <a:srgbClr val="404040"/>
                </a:solidFill>
                <a:latin typeface="Lato"/>
              </a:rPr>
              <a:t>gioco </a:t>
            </a:r>
            <a:r>
              <a:rPr lang="it-IT" sz="2400" dirty="0">
                <a:solidFill>
                  <a:srgbClr val="404040"/>
                </a:solidFill>
                <a:latin typeface="Lato"/>
              </a:rPr>
              <a:t>nel </a:t>
            </a:r>
            <a:r>
              <a:rPr lang="it-IT" sz="2400" b="1" dirty="0">
                <a:solidFill>
                  <a:srgbClr val="404040"/>
                </a:solidFill>
                <a:latin typeface="Lato"/>
              </a:rPr>
              <a:t>Triangolo Drammatico </a:t>
            </a:r>
            <a:r>
              <a:rPr lang="it-IT" sz="2400" dirty="0">
                <a:solidFill>
                  <a:srgbClr val="404040"/>
                </a:solidFill>
                <a:latin typeface="Lato"/>
              </a:rPr>
              <a:t>appaiono chiare: </a:t>
            </a:r>
            <a:r>
              <a:rPr lang="it-IT" sz="2400" b="1" dirty="0" smtClean="0">
                <a:solidFill>
                  <a:srgbClr val="404040"/>
                </a:solidFill>
                <a:latin typeface="Lato"/>
              </a:rPr>
              <a:t>V </a:t>
            </a:r>
            <a:r>
              <a:rPr lang="it-IT" sz="2400" dirty="0" smtClean="0">
                <a:solidFill>
                  <a:srgbClr val="404040"/>
                </a:solidFill>
                <a:latin typeface="Lato"/>
              </a:rPr>
              <a:t>si </a:t>
            </a:r>
            <a:r>
              <a:rPr lang="it-IT" sz="2400" dirty="0">
                <a:solidFill>
                  <a:srgbClr val="404040"/>
                </a:solidFill>
                <a:latin typeface="Lato"/>
              </a:rPr>
              <a:t>sente perseguitato e bisognoso d’aiuto, mentre </a:t>
            </a:r>
            <a:r>
              <a:rPr lang="it-IT" sz="2400" b="1" dirty="0" smtClean="0">
                <a:solidFill>
                  <a:srgbClr val="404040"/>
                </a:solidFill>
                <a:latin typeface="Lato"/>
              </a:rPr>
              <a:t>S </a:t>
            </a:r>
            <a:r>
              <a:rPr lang="it-IT" sz="2400" dirty="0">
                <a:solidFill>
                  <a:srgbClr val="404040"/>
                </a:solidFill>
                <a:latin typeface="Lato"/>
              </a:rPr>
              <a:t>ritiene di stare fornendo le migliori risorse per salvarlo</a:t>
            </a:r>
          </a:p>
          <a:p>
            <a:r>
              <a:rPr lang="it-IT" sz="2400" dirty="0">
                <a:solidFill>
                  <a:srgbClr val="404040"/>
                </a:solidFill>
                <a:latin typeface="Lato"/>
              </a:rPr>
              <a:t>Ma col tempo </a:t>
            </a:r>
            <a:r>
              <a:rPr lang="it-IT" sz="2400" b="1" dirty="0" smtClean="0">
                <a:solidFill>
                  <a:srgbClr val="404040"/>
                </a:solidFill>
                <a:latin typeface="Lato"/>
              </a:rPr>
              <a:t>V </a:t>
            </a:r>
            <a:r>
              <a:rPr lang="it-IT" sz="2400" dirty="0">
                <a:solidFill>
                  <a:srgbClr val="404040"/>
                </a:solidFill>
                <a:latin typeface="Lato"/>
              </a:rPr>
              <a:t>continua a sentirsi ostinatamente inferiore, mentre </a:t>
            </a:r>
            <a:r>
              <a:rPr lang="it-IT" sz="2400" b="1" dirty="0" smtClean="0">
                <a:solidFill>
                  <a:srgbClr val="404040"/>
                </a:solidFill>
                <a:latin typeface="Lato"/>
              </a:rPr>
              <a:t>S </a:t>
            </a:r>
            <a:r>
              <a:rPr lang="it-IT" sz="2400" dirty="0">
                <a:solidFill>
                  <a:srgbClr val="404040"/>
                </a:solidFill>
                <a:latin typeface="Lato"/>
              </a:rPr>
              <a:t>si sente oppresso dalla evidente incapacità di </a:t>
            </a:r>
            <a:r>
              <a:rPr lang="it-IT" sz="2400" b="1" dirty="0" smtClean="0">
                <a:solidFill>
                  <a:srgbClr val="404040"/>
                </a:solidFill>
                <a:latin typeface="Lato"/>
              </a:rPr>
              <a:t>V </a:t>
            </a:r>
            <a:r>
              <a:rPr lang="it-IT" sz="2400" dirty="0">
                <a:solidFill>
                  <a:srgbClr val="404040"/>
                </a:solidFill>
                <a:latin typeface="Lato"/>
              </a:rPr>
              <a:t>a farsi salvare, così come dalla propria incapacità a salvarlo</a:t>
            </a:r>
          </a:p>
          <a:p>
            <a:r>
              <a:rPr lang="it-IT" sz="2400" dirty="0">
                <a:solidFill>
                  <a:srgbClr val="404040"/>
                </a:solidFill>
                <a:latin typeface="Lato"/>
              </a:rPr>
              <a:t>A un certo punto: la inossidabile sofferenza di </a:t>
            </a:r>
            <a:r>
              <a:rPr lang="it-IT" sz="2400" b="1" dirty="0" smtClean="0">
                <a:solidFill>
                  <a:srgbClr val="404040"/>
                </a:solidFill>
                <a:latin typeface="Lato"/>
              </a:rPr>
              <a:t>V</a:t>
            </a:r>
            <a:r>
              <a:rPr lang="it-IT" sz="2400" dirty="0" smtClean="0">
                <a:solidFill>
                  <a:srgbClr val="404040"/>
                </a:solidFill>
                <a:latin typeface="Lato"/>
              </a:rPr>
              <a:t> </a:t>
            </a:r>
            <a:r>
              <a:rPr lang="it-IT" sz="2400" dirty="0">
                <a:solidFill>
                  <a:srgbClr val="404040"/>
                </a:solidFill>
                <a:latin typeface="Lato"/>
              </a:rPr>
              <a:t>diventa opprimente per gli infiniti sforzi di </a:t>
            </a:r>
            <a:r>
              <a:rPr lang="it-IT" sz="2400" b="1" dirty="0" smtClean="0">
                <a:solidFill>
                  <a:srgbClr val="404040"/>
                </a:solidFill>
                <a:latin typeface="Lato"/>
              </a:rPr>
              <a:t>S</a:t>
            </a:r>
            <a:endParaRPr lang="it-IT" sz="2400" b="1" dirty="0">
              <a:solidFill>
                <a:srgbClr val="404040"/>
              </a:solidFill>
              <a:latin typeface="Lato"/>
            </a:endParaRPr>
          </a:p>
          <a:p>
            <a:r>
              <a:rPr lang="it-IT" sz="2400" dirty="0">
                <a:solidFill>
                  <a:srgbClr val="404040"/>
                </a:solidFill>
                <a:latin typeface="Lato"/>
              </a:rPr>
              <a:t>Per cui si realizza quello che </a:t>
            </a:r>
            <a:r>
              <a:rPr lang="it-IT" sz="2400" dirty="0" err="1">
                <a:solidFill>
                  <a:srgbClr val="404040"/>
                </a:solidFill>
                <a:latin typeface="Lato"/>
              </a:rPr>
              <a:t>Karpman</a:t>
            </a:r>
            <a:r>
              <a:rPr lang="it-IT" sz="2400" dirty="0">
                <a:solidFill>
                  <a:srgbClr val="404040"/>
                </a:solidFill>
                <a:latin typeface="Lato"/>
              </a:rPr>
              <a:t> chiama </a:t>
            </a:r>
            <a:r>
              <a:rPr lang="it-IT" sz="2400" b="1" dirty="0">
                <a:solidFill>
                  <a:srgbClr val="404040"/>
                </a:solidFill>
                <a:latin typeface="Lato"/>
              </a:rPr>
              <a:t>lo Scarto </a:t>
            </a:r>
            <a:r>
              <a:rPr lang="it-IT" sz="2400" b="1" dirty="0" smtClean="0">
                <a:solidFill>
                  <a:srgbClr val="404040"/>
                </a:solidFill>
                <a:latin typeface="Lato"/>
              </a:rPr>
              <a:t>Drammati</a:t>
            </a:r>
            <a:r>
              <a:rPr lang="it-IT" sz="2400" dirty="0" smtClean="0">
                <a:solidFill>
                  <a:srgbClr val="404040"/>
                </a:solidFill>
                <a:latin typeface="Lato"/>
              </a:rPr>
              <a:t>co</a:t>
            </a:r>
            <a:r>
              <a:rPr lang="it-IT" sz="2400" dirty="0" smtClean="0">
                <a:latin typeface="Lato"/>
              </a:rPr>
              <a:t>:</a:t>
            </a:r>
            <a:endParaRPr lang="it-IT" sz="2400" dirty="0">
              <a:latin typeface="Lato"/>
            </a:endParaRPr>
          </a:p>
          <a:p>
            <a:r>
              <a:rPr lang="it-IT" sz="2400" b="1" dirty="0">
                <a:latin typeface="Lato"/>
              </a:rPr>
              <a:t>V</a:t>
            </a:r>
            <a:r>
              <a:rPr lang="it-IT" sz="2400" dirty="0" smtClean="0">
                <a:latin typeface="Lato"/>
              </a:rPr>
              <a:t> </a:t>
            </a:r>
            <a:r>
              <a:rPr lang="it-IT" sz="2400" dirty="0">
                <a:latin typeface="Lato"/>
              </a:rPr>
              <a:t>che non sembra voler uscire dalla sua incancrenita inferiorità di </a:t>
            </a:r>
            <a:r>
              <a:rPr lang="it-IT" sz="2400" b="1" dirty="0">
                <a:latin typeface="Lato"/>
              </a:rPr>
              <a:t>Vittima</a:t>
            </a:r>
            <a:r>
              <a:rPr lang="it-IT" sz="2400" dirty="0">
                <a:latin typeface="Lato"/>
              </a:rPr>
              <a:t>, diventa il </a:t>
            </a:r>
            <a:r>
              <a:rPr lang="it-IT" sz="2400" b="1" dirty="0">
                <a:latin typeface="Lato"/>
              </a:rPr>
              <a:t>Persecutore</a:t>
            </a:r>
            <a:r>
              <a:rPr lang="it-IT" sz="2400" dirty="0">
                <a:latin typeface="Lato"/>
              </a:rPr>
              <a:t> di </a:t>
            </a:r>
            <a:r>
              <a:rPr lang="it-IT" sz="2400" b="1" dirty="0" smtClean="0">
                <a:latin typeface="Lato"/>
              </a:rPr>
              <a:t>S</a:t>
            </a:r>
            <a:r>
              <a:rPr lang="it-IT" sz="2400" dirty="0" smtClean="0">
                <a:latin typeface="Lato"/>
              </a:rPr>
              <a:t>, </a:t>
            </a:r>
            <a:r>
              <a:rPr lang="it-IT" sz="2400" dirty="0">
                <a:latin typeface="Lato"/>
              </a:rPr>
              <a:t>che si sente debole, incapace, frustrato e misconosciuto nel suo ruolo di </a:t>
            </a:r>
            <a:r>
              <a:rPr lang="it-IT" sz="2400" b="1" dirty="0">
                <a:latin typeface="Lato"/>
              </a:rPr>
              <a:t>Salvatore</a:t>
            </a:r>
            <a:r>
              <a:rPr lang="it-IT" sz="2400" dirty="0">
                <a:latin typeface="Lato"/>
              </a:rPr>
              <a:t> miracoloso, per cui diventa la </a:t>
            </a:r>
            <a:r>
              <a:rPr lang="it-IT" sz="2400" b="1" dirty="0">
                <a:latin typeface="Lato"/>
              </a:rPr>
              <a:t>Vittima</a:t>
            </a:r>
            <a:r>
              <a:rPr lang="it-IT" sz="2400" dirty="0">
                <a:latin typeface="Lato"/>
              </a:rPr>
              <a:t> di quello che aveva immaginato di salvare</a:t>
            </a:r>
          </a:p>
          <a:p>
            <a:r>
              <a:rPr lang="it-IT" sz="2400" dirty="0">
                <a:latin typeface="Lato"/>
              </a:rPr>
              <a:t> </a:t>
            </a:r>
          </a:p>
          <a:p>
            <a:endParaRPr lang="it-IT" dirty="0">
              <a:solidFill>
                <a:srgbClr val="404040"/>
              </a:solidFill>
              <a:latin typeface="Lato"/>
            </a:endParaRPr>
          </a:p>
        </p:txBody>
      </p:sp>
    </p:spTree>
    <p:extLst>
      <p:ext uri="{BB962C8B-B14F-4D97-AF65-F5344CB8AC3E}">
        <p14:creationId xmlns:p14="http://schemas.microsoft.com/office/powerpoint/2010/main" val="871363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672860" y="1379530"/>
            <a:ext cx="9319847" cy="3539430"/>
          </a:xfrm>
          <a:prstGeom prst="rect">
            <a:avLst/>
          </a:prstGeom>
        </p:spPr>
        <p:txBody>
          <a:bodyPr wrap="square">
            <a:spAutoFit/>
          </a:bodyPr>
          <a:lstStyle/>
          <a:p>
            <a:pPr fontAlgn="base"/>
            <a:r>
              <a:rPr lang="it-IT" sz="3200" b="1" dirty="0">
                <a:solidFill>
                  <a:schemeClr val="accent2">
                    <a:lumMod val="50000"/>
                  </a:schemeClr>
                </a:solidFill>
                <a:latin typeface="Kristen ITC" panose="03050502040202030202" pitchFamily="66" charset="0"/>
              </a:rPr>
              <a:t>La maggior parte di noi ha sperimentato, in qualche momento della vita, il disagio di un clima familiare teso. A partire dalla prospettiva del Triangolo Drammatico, </a:t>
            </a:r>
            <a:r>
              <a:rPr lang="it-IT" sz="3200" b="1" dirty="0" smtClean="0">
                <a:solidFill>
                  <a:schemeClr val="accent2">
                    <a:lumMod val="50000"/>
                  </a:schemeClr>
                </a:solidFill>
                <a:latin typeface="Kristen ITC" panose="03050502040202030202" pitchFamily="66" charset="0"/>
              </a:rPr>
              <a:t>è </a:t>
            </a:r>
            <a:r>
              <a:rPr lang="it-IT" sz="3200" b="1" dirty="0">
                <a:solidFill>
                  <a:schemeClr val="accent2">
                    <a:lumMod val="50000"/>
                  </a:schemeClr>
                </a:solidFill>
                <a:latin typeface="Kristen ITC" panose="03050502040202030202" pitchFamily="66" charset="0"/>
              </a:rPr>
              <a:t>possibile comprendere meglio le dinamiche tipiche dei conflitti familiari e provare a uscirne.</a:t>
            </a:r>
          </a:p>
        </p:txBody>
      </p:sp>
    </p:spTree>
    <p:extLst>
      <p:ext uri="{BB962C8B-B14F-4D97-AF65-F5344CB8AC3E}">
        <p14:creationId xmlns:p14="http://schemas.microsoft.com/office/powerpoint/2010/main" val="471017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85999" y="281355"/>
            <a:ext cx="9366738" cy="5940088"/>
          </a:xfrm>
          <a:prstGeom prst="rect">
            <a:avLst/>
          </a:prstGeom>
        </p:spPr>
        <p:txBody>
          <a:bodyPr wrap="square">
            <a:spAutoFit/>
          </a:bodyPr>
          <a:lstStyle/>
          <a:p>
            <a:pPr fontAlgn="base"/>
            <a:r>
              <a:rPr lang="it-IT" sz="2000" b="1" i="1" dirty="0">
                <a:solidFill>
                  <a:srgbClr val="414042"/>
                </a:solidFill>
                <a:latin typeface="Lucida Console" panose="020B0609040504020204" pitchFamily="49" charset="0"/>
              </a:rPr>
              <a:t>La famiglia P è una tranquilla famiglia milanese. I due figli Lucia e Giacomo frequentano il liceo e i genitori sono sposati da diversi anni. Nonostante l’apparente serenità che la famiglia comunica all’esterno, però, i conflitti e le tensioni non mancano. Le liti si ripetono sempre uguali, con lo stesso schema di alleanze e accuse, ma soprattutto con i soliti ruoli. Claudia, la mamma, rimprovera spesso Lucia di essere poco di aiuto in casa, additandola come disordinata e pigra; Roberto, il papà, cerca di intervenire per placare la lite, ma viene a sua volta accusato da entrambe le donne di parteggiare per l’altra. L’irritazione crescente lo spinge ad allontanarsi: accusa madre e figlia di essere immature ed esce di casa sbattendo la porta e chiudendosi in se stesso. In tutto questo, Giacomo, il fratello minore, si sente frustrato dalla situazione e comincia a comportarsi in modo ostile con tutta la famiglia, oscillando tra l’aggressività e la voglia di “mettere a posto le cose”.</a:t>
            </a:r>
            <a:br>
              <a:rPr lang="it-IT" sz="2000" b="1" i="1" dirty="0">
                <a:solidFill>
                  <a:srgbClr val="414042"/>
                </a:solidFill>
                <a:latin typeface="Lucida Console" panose="020B0609040504020204" pitchFamily="49" charset="0"/>
              </a:rPr>
            </a:br>
            <a:r>
              <a:rPr lang="it-IT" sz="2000" b="1" i="1" dirty="0">
                <a:solidFill>
                  <a:srgbClr val="414042"/>
                </a:solidFill>
                <a:latin typeface="Lucida Console" panose="020B0609040504020204" pitchFamily="49" charset="0"/>
              </a:rPr>
              <a:t>Che cosa è successo? Perché stare insieme può diventare così faticoso?</a:t>
            </a:r>
            <a:endParaRPr lang="it-IT" sz="2000" b="1" dirty="0">
              <a:solidFill>
                <a:srgbClr val="414042"/>
              </a:solidFill>
              <a:latin typeface="Lucida Console" panose="020B0609040504020204" pitchFamily="49" charset="0"/>
            </a:endParaRPr>
          </a:p>
        </p:txBody>
      </p:sp>
    </p:spTree>
    <p:extLst>
      <p:ext uri="{BB962C8B-B14F-4D97-AF65-F5344CB8AC3E}">
        <p14:creationId xmlns:p14="http://schemas.microsoft.com/office/powerpoint/2010/main" val="2024935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790092" y="1699848"/>
            <a:ext cx="8956431" cy="4524315"/>
          </a:xfrm>
          <a:prstGeom prst="rect">
            <a:avLst/>
          </a:prstGeom>
        </p:spPr>
        <p:txBody>
          <a:bodyPr wrap="square">
            <a:spAutoFit/>
          </a:bodyPr>
          <a:lstStyle/>
          <a:p>
            <a:pPr fontAlgn="base"/>
            <a:r>
              <a:rPr lang="it-IT" sz="3200" b="1" dirty="0">
                <a:solidFill>
                  <a:srgbClr val="414042"/>
                </a:solidFill>
                <a:latin typeface="Imprint MT Shadow" panose="04020605060303030202" pitchFamily="82" charset="0"/>
              </a:rPr>
              <a:t>Ciascuno dei componenti della famiglia P percepisce due sensazioni. </a:t>
            </a:r>
            <a:endParaRPr lang="it-IT" sz="3200" b="1" dirty="0" smtClean="0">
              <a:solidFill>
                <a:srgbClr val="414042"/>
              </a:solidFill>
              <a:latin typeface="Imprint MT Shadow" panose="04020605060303030202" pitchFamily="82" charset="0"/>
            </a:endParaRPr>
          </a:p>
          <a:p>
            <a:pPr fontAlgn="base"/>
            <a:r>
              <a:rPr lang="it-IT" sz="3200" b="1" dirty="0" smtClean="0">
                <a:solidFill>
                  <a:srgbClr val="414042"/>
                </a:solidFill>
                <a:latin typeface="Imprint MT Shadow" panose="04020605060303030202" pitchFamily="82" charset="0"/>
              </a:rPr>
              <a:t>La </a:t>
            </a:r>
            <a:r>
              <a:rPr lang="it-IT" sz="3200" b="1" dirty="0">
                <a:solidFill>
                  <a:srgbClr val="414042"/>
                </a:solidFill>
                <a:latin typeface="Imprint MT Shadow" panose="04020605060303030202" pitchFamily="82" charset="0"/>
              </a:rPr>
              <a:t>prima è quella di una sorta di </a:t>
            </a:r>
            <a:r>
              <a:rPr lang="it-IT" sz="3200" b="1" i="1" dirty="0">
                <a:solidFill>
                  <a:srgbClr val="414042"/>
                </a:solidFill>
                <a:latin typeface="Imprint MT Shadow" panose="04020605060303030202" pitchFamily="82" charset="0"/>
              </a:rPr>
              <a:t>forza gravitazionale:</a:t>
            </a:r>
            <a:r>
              <a:rPr lang="it-IT" sz="3200" b="1" dirty="0">
                <a:solidFill>
                  <a:srgbClr val="414042"/>
                </a:solidFill>
                <a:latin typeface="Imprint MT Shadow" panose="04020605060303030202" pitchFamily="82" charset="0"/>
              </a:rPr>
              <a:t> si sente nel giusto e sente di dover difendere le proprie ragioni. </a:t>
            </a:r>
            <a:endParaRPr lang="it-IT" sz="3200" b="1" dirty="0" smtClean="0">
              <a:solidFill>
                <a:srgbClr val="414042"/>
              </a:solidFill>
              <a:latin typeface="Imprint MT Shadow" panose="04020605060303030202" pitchFamily="82" charset="0"/>
            </a:endParaRPr>
          </a:p>
          <a:p>
            <a:pPr fontAlgn="base"/>
            <a:r>
              <a:rPr lang="it-IT" sz="3200" b="1" dirty="0" smtClean="0">
                <a:solidFill>
                  <a:srgbClr val="414042"/>
                </a:solidFill>
                <a:latin typeface="Imprint MT Shadow" panose="04020605060303030202" pitchFamily="82" charset="0"/>
              </a:rPr>
              <a:t>La </a:t>
            </a:r>
            <a:r>
              <a:rPr lang="it-IT" sz="3200" b="1" dirty="0">
                <a:solidFill>
                  <a:srgbClr val="414042"/>
                </a:solidFill>
                <a:latin typeface="Imprint MT Shadow" panose="04020605060303030202" pitchFamily="82" charset="0"/>
              </a:rPr>
              <a:t>seconda è quella di essere su uno </a:t>
            </a:r>
            <a:r>
              <a:rPr lang="it-IT" sz="3200" b="1" i="1" dirty="0">
                <a:solidFill>
                  <a:srgbClr val="414042"/>
                </a:solidFill>
                <a:latin typeface="Imprint MT Shadow" panose="04020605060303030202" pitchFamily="82" charset="0"/>
              </a:rPr>
              <a:t>scivolo </a:t>
            </a:r>
            <a:r>
              <a:rPr lang="it-IT" sz="3200" b="1" dirty="0">
                <a:solidFill>
                  <a:srgbClr val="414042"/>
                </a:solidFill>
                <a:latin typeface="Imprint MT Shadow" panose="04020605060303030202" pitchFamily="82" charset="0"/>
              </a:rPr>
              <a:t>dei parchi acquatici: procede in un vortice verso il basso senza la possibilità di fermarsi e risalire. A cosa sono dovute queste </a:t>
            </a:r>
            <a:r>
              <a:rPr lang="it-IT" sz="3200" b="1" dirty="0" smtClean="0">
                <a:solidFill>
                  <a:srgbClr val="414042"/>
                </a:solidFill>
                <a:latin typeface="Imprint MT Shadow" panose="04020605060303030202" pitchFamily="82" charset="0"/>
              </a:rPr>
              <a:t>sensazioni?</a:t>
            </a:r>
            <a:endParaRPr lang="it-IT" sz="3200" b="1" dirty="0">
              <a:solidFill>
                <a:srgbClr val="414042"/>
              </a:solidFill>
              <a:latin typeface="Imprint MT Shadow" panose="04020605060303030202" pitchFamily="82" charset="0"/>
            </a:endParaRPr>
          </a:p>
        </p:txBody>
      </p:sp>
    </p:spTree>
    <p:extLst>
      <p:ext uri="{BB962C8B-B14F-4D97-AF65-F5344CB8AC3E}">
        <p14:creationId xmlns:p14="http://schemas.microsoft.com/office/powerpoint/2010/main" val="1571027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719755" y="1164134"/>
            <a:ext cx="9319846" cy="5262979"/>
          </a:xfrm>
          <a:prstGeom prst="rect">
            <a:avLst/>
          </a:prstGeom>
        </p:spPr>
        <p:txBody>
          <a:bodyPr wrap="square">
            <a:spAutoFit/>
          </a:bodyPr>
          <a:lstStyle/>
          <a:p>
            <a:r>
              <a:rPr lang="it-IT" sz="2800" b="1" dirty="0">
                <a:solidFill>
                  <a:srgbClr val="414042"/>
                </a:solidFill>
                <a:latin typeface="Imprint MT Shadow" panose="04020605060303030202" pitchFamily="82" charset="0"/>
              </a:rPr>
              <a:t>Nell’esempio che abbiamo riportato, il papà Roberto passa velocemente da Salvatore a Vittima (cerca di placare il conflitto ma viene accusato), mentre la figlia maggiore cambia rapidamente da Vittima a Persecutore (è accusata dalla madre, ma poi accusa il padre di prendere le parti della madre). L’intensità è tale da provocare una frammentazione: il padre esce di casa, la madre e la figlia rimangono reciprocamente ostili, il fratello cova rabbia e rancore.</a:t>
            </a:r>
            <a:br>
              <a:rPr lang="it-IT" sz="2800" b="1" dirty="0">
                <a:solidFill>
                  <a:srgbClr val="414042"/>
                </a:solidFill>
                <a:latin typeface="Imprint MT Shadow" panose="04020605060303030202" pitchFamily="82" charset="0"/>
              </a:rPr>
            </a:br>
            <a:r>
              <a:rPr lang="it-IT" sz="2800" b="1" dirty="0">
                <a:solidFill>
                  <a:srgbClr val="414042"/>
                </a:solidFill>
                <a:latin typeface="Imprint MT Shadow" panose="04020605060303030202" pitchFamily="82" charset="0"/>
              </a:rPr>
              <a:t>Inoltre, giocare più di un ruolo porta a confusione e sensazione di perdere il controllo. Ciò aumenta l’aggressività e alimenta la spirale negativa. </a:t>
            </a:r>
            <a:br>
              <a:rPr lang="it-IT" sz="2800" b="1" dirty="0">
                <a:solidFill>
                  <a:srgbClr val="414042"/>
                </a:solidFill>
                <a:latin typeface="Imprint MT Shadow" panose="04020605060303030202" pitchFamily="82" charset="0"/>
              </a:rPr>
            </a:br>
            <a:endParaRPr lang="it-IT" sz="2800" b="1" dirty="0">
              <a:latin typeface="Imprint MT Shadow" panose="04020605060303030202" pitchFamily="82" charset="0"/>
            </a:endParaRPr>
          </a:p>
        </p:txBody>
      </p:sp>
    </p:spTree>
    <p:extLst>
      <p:ext uri="{BB962C8B-B14F-4D97-AF65-F5344CB8AC3E}">
        <p14:creationId xmlns:p14="http://schemas.microsoft.com/office/powerpoint/2010/main" val="1480062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03938" y="211016"/>
            <a:ext cx="9753599" cy="6555641"/>
          </a:xfrm>
          <a:prstGeom prst="rect">
            <a:avLst/>
          </a:prstGeom>
        </p:spPr>
        <p:txBody>
          <a:bodyPr wrap="square">
            <a:spAutoFit/>
          </a:bodyPr>
          <a:lstStyle/>
          <a:p>
            <a:r>
              <a:rPr lang="it-IT" sz="2800" dirty="0">
                <a:solidFill>
                  <a:srgbClr val="414042"/>
                </a:solidFill>
                <a:latin typeface="Imprint MT Shadow" panose="04020605060303030202" pitchFamily="82" charset="0"/>
              </a:rPr>
              <a:t>I ruoli non sono fissi, ma intercambiabili. È possibile passare da un ruolo all’altro e giocarne più di uno contemporaneamente. </a:t>
            </a:r>
            <a:endParaRPr lang="it-IT" sz="2800" dirty="0" smtClean="0">
              <a:solidFill>
                <a:srgbClr val="414042"/>
              </a:solidFill>
              <a:latin typeface="Imprint MT Shadow" panose="04020605060303030202" pitchFamily="82" charset="0"/>
            </a:endParaRPr>
          </a:p>
          <a:p>
            <a:r>
              <a:rPr lang="it-IT" sz="2800" dirty="0" smtClean="0">
                <a:solidFill>
                  <a:srgbClr val="414042"/>
                </a:solidFill>
                <a:latin typeface="Imprint MT Shadow" panose="04020605060303030202" pitchFamily="82" charset="0"/>
              </a:rPr>
              <a:t>L’intensità </a:t>
            </a:r>
            <a:r>
              <a:rPr lang="it-IT" sz="2800" dirty="0">
                <a:solidFill>
                  <a:srgbClr val="414042"/>
                </a:solidFill>
                <a:latin typeface="Imprint MT Shadow" panose="04020605060303030202" pitchFamily="82" charset="0"/>
              </a:rPr>
              <a:t>del dramma varia in base al numero di cambiamenti di ruolo e al lasso di tempo in cui avvengono. Nell’esempio che abbiamo riportato, il papà Roberto passa velocemente da Salvatore a Vittima (cerca di placare il conflitto ma viene accusato), mentre la figlia maggiore cambia rapidamente da Vittima a Persecutore (è accusata dalla madre, ma poi accusa il padre di prendere le parti della madre). L’intensità è tale da provocare una frammentazione: il padre esce di casa, la madre e la figlia rimangono reciprocamente ostili, il fratello cova rabbia e rancore.</a:t>
            </a:r>
            <a:br>
              <a:rPr lang="it-IT" sz="2800" dirty="0">
                <a:solidFill>
                  <a:srgbClr val="414042"/>
                </a:solidFill>
                <a:latin typeface="Imprint MT Shadow" panose="04020605060303030202" pitchFamily="82" charset="0"/>
              </a:rPr>
            </a:br>
            <a:r>
              <a:rPr lang="it-IT" sz="2800" dirty="0">
                <a:solidFill>
                  <a:srgbClr val="414042"/>
                </a:solidFill>
                <a:latin typeface="Imprint MT Shadow" panose="04020605060303030202" pitchFamily="82" charset="0"/>
              </a:rPr>
              <a:t>Inoltre, giocare più di un ruolo porta a confusione e sensazione di perdere il controllo. Ciò aumenta l’aggressività e alimenta la spirale negativa. </a:t>
            </a:r>
            <a:endParaRPr lang="it-IT" sz="2800" dirty="0">
              <a:latin typeface="Imprint MT Shadow" panose="04020605060303030202" pitchFamily="82" charset="0"/>
            </a:endParaRPr>
          </a:p>
        </p:txBody>
      </p:sp>
    </p:spTree>
    <p:extLst>
      <p:ext uri="{BB962C8B-B14F-4D97-AF65-F5344CB8AC3E}">
        <p14:creationId xmlns:p14="http://schemas.microsoft.com/office/powerpoint/2010/main" val="1535729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203939" y="1108896"/>
            <a:ext cx="9988061" cy="4832092"/>
          </a:xfrm>
          <a:prstGeom prst="rect">
            <a:avLst/>
          </a:prstGeom>
        </p:spPr>
        <p:txBody>
          <a:bodyPr wrap="square">
            <a:spAutoFit/>
          </a:bodyPr>
          <a:lstStyle/>
          <a:p>
            <a:r>
              <a:rPr lang="it-IT" sz="2800" dirty="0">
                <a:solidFill>
                  <a:srgbClr val="444444"/>
                </a:solidFill>
                <a:latin typeface="Imprint MT Shadow" panose="04020605060303030202" pitchFamily="82" charset="0"/>
              </a:rPr>
              <a:t>Quando una relazione si muove sui lati del triangolo non è una relazione sana: chi occupa uno dei ruoli del triangolo, infatti, sta cercando (di solito inconsapevolmente) di agganciare e manipolare l’altro; l’altro accetta di essere manipolato e lo manipola a sua volta. Nessuno dei due si comporta in modo genuino e autentico. Per modificare una relazione di questo tipo è necessario “uscire dal triangolo”, cioè smettere di ricoprire il ruolo di Salvatore, Persecutore o Vittima. Facile a dirsi, molto difficile a farsi, soprattutto nelle relazioni di lunga durata, che in genere sono nate proprio perché le due persone si sono “attratte” a vicenda grazie a ruoli complementari.</a:t>
            </a:r>
            <a:endParaRPr lang="it-IT" sz="2800" dirty="0">
              <a:latin typeface="Imprint MT Shadow" panose="04020605060303030202" pitchFamily="82" charset="0"/>
            </a:endParaRPr>
          </a:p>
        </p:txBody>
      </p:sp>
    </p:spTree>
    <p:extLst>
      <p:ext uri="{BB962C8B-B14F-4D97-AF65-F5344CB8AC3E}">
        <p14:creationId xmlns:p14="http://schemas.microsoft.com/office/powerpoint/2010/main" val="1066395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89385" y="-10524210"/>
            <a:ext cx="6096000" cy="6463308"/>
          </a:xfrm>
          <a:prstGeom prst="rect">
            <a:avLst/>
          </a:prstGeom>
        </p:spPr>
        <p:txBody>
          <a:bodyPr>
            <a:spAutoFit/>
          </a:bodyPr>
          <a:lstStyle/>
          <a:p>
            <a:pPr fontAlgn="base"/>
            <a:r>
              <a:rPr lang="it-IT" i="1" dirty="0">
                <a:latin typeface="inherit"/>
              </a:rPr>
              <a:t>La storia della famiglia P analizzata con il Triangolo drammatico di </a:t>
            </a:r>
            <a:r>
              <a:rPr lang="it-IT" i="1" dirty="0" err="1">
                <a:latin typeface="inherit"/>
              </a:rPr>
              <a:t>Karpman</a:t>
            </a:r>
            <a:endParaRPr lang="it-IT" i="1" dirty="0">
              <a:latin typeface="inherit"/>
            </a:endParaRPr>
          </a:p>
          <a:p>
            <a:pPr fontAlgn="base">
              <a:buFont typeface="Arial" panose="020B0604020202020204" pitchFamily="34" charset="0"/>
              <a:buChar char="•"/>
            </a:pPr>
            <a:r>
              <a:rPr lang="it-IT" dirty="0" smtClean="0">
                <a:solidFill>
                  <a:srgbClr val="414042"/>
                </a:solidFill>
                <a:latin typeface="inherit"/>
              </a:rPr>
              <a:t>. </a:t>
            </a:r>
            <a:endParaRPr lang="it-IT" dirty="0">
              <a:solidFill>
                <a:srgbClr val="414042"/>
              </a:solidFill>
              <a:latin typeface="PT serif"/>
            </a:endParaRPr>
          </a:p>
          <a:p>
            <a:pPr fontAlgn="base"/>
            <a:r>
              <a:rPr lang="it-IT" b="1" dirty="0" smtClean="0">
                <a:solidFill>
                  <a:srgbClr val="000000"/>
                </a:solidFill>
                <a:latin typeface="Source Sans Pro"/>
              </a:rPr>
              <a:t>In </a:t>
            </a:r>
            <a:r>
              <a:rPr lang="it-IT" b="1" dirty="0">
                <a:solidFill>
                  <a:srgbClr val="000000"/>
                </a:solidFill>
                <a:latin typeface="Source Sans Pro"/>
              </a:rPr>
              <a:t>pratica</a:t>
            </a:r>
          </a:p>
          <a:p>
            <a:pPr fontAlgn="base"/>
            <a:r>
              <a:rPr lang="it-IT" dirty="0">
                <a:solidFill>
                  <a:srgbClr val="414042"/>
                </a:solidFill>
                <a:latin typeface="inherit"/>
              </a:rPr>
              <a:t>Pensi di trovarti in uno dei ruoli del triangolo drammatico? Ecco qualche suggerimento:</a:t>
            </a:r>
            <a:endParaRPr lang="it-IT" dirty="0">
              <a:solidFill>
                <a:srgbClr val="414042"/>
              </a:solidFill>
              <a:latin typeface="PT serif"/>
            </a:endParaRPr>
          </a:p>
          <a:p>
            <a:pPr fontAlgn="base">
              <a:buFont typeface="Arial" panose="020B0604020202020204" pitchFamily="34" charset="0"/>
              <a:buChar char="•"/>
            </a:pPr>
            <a:r>
              <a:rPr lang="it-IT" b="1" dirty="0">
                <a:solidFill>
                  <a:srgbClr val="414042"/>
                </a:solidFill>
                <a:latin typeface="inherit"/>
              </a:rPr>
              <a:t>Fermati e osserva</a:t>
            </a:r>
            <a:r>
              <a:rPr lang="it-IT" dirty="0">
                <a:solidFill>
                  <a:srgbClr val="414042"/>
                </a:solidFill>
                <a:latin typeface="inherit"/>
              </a:rPr>
              <a:t>, focalizzandoti su di te, sui </a:t>
            </a:r>
            <a:r>
              <a:rPr lang="it-IT" i="1" dirty="0">
                <a:solidFill>
                  <a:srgbClr val="414042"/>
                </a:solidFill>
                <a:latin typeface="inherit"/>
              </a:rPr>
              <a:t>tuoi</a:t>
            </a:r>
            <a:r>
              <a:rPr lang="it-IT" dirty="0">
                <a:solidFill>
                  <a:srgbClr val="414042"/>
                </a:solidFill>
                <a:latin typeface="inherit"/>
              </a:rPr>
              <a:t> sentimenti. Smetti di scappare e comincia, gradualmente, a familiarizzare con il tuo mondo interno.</a:t>
            </a:r>
            <a:endParaRPr lang="it-IT" dirty="0">
              <a:solidFill>
                <a:srgbClr val="414042"/>
              </a:solidFill>
              <a:latin typeface="PT serif"/>
            </a:endParaRPr>
          </a:p>
          <a:p>
            <a:pPr fontAlgn="base">
              <a:buFont typeface="Arial" panose="020B0604020202020204" pitchFamily="34" charset="0"/>
              <a:buChar char="•"/>
            </a:pPr>
            <a:r>
              <a:rPr lang="it-IT" b="1" dirty="0">
                <a:solidFill>
                  <a:srgbClr val="414042"/>
                </a:solidFill>
                <a:latin typeface="inherit"/>
              </a:rPr>
              <a:t>Lascia agli altri la responsabilità della propria vita</a:t>
            </a:r>
            <a:r>
              <a:rPr lang="it-IT" dirty="0">
                <a:solidFill>
                  <a:srgbClr val="414042"/>
                </a:solidFill>
                <a:latin typeface="inherit"/>
              </a:rPr>
              <a:t>. Per quanto tu conosca bene i tuoi familiari, evita di “leggere nel pensiero” e di giudicarli. Ti fa rabbia vederli assumere certi atteggiamenti? Sono loro a decidere della propria vita, non tu.</a:t>
            </a:r>
            <a:endParaRPr lang="it-IT" dirty="0">
              <a:solidFill>
                <a:srgbClr val="414042"/>
              </a:solidFill>
              <a:latin typeface="PT serif"/>
            </a:endParaRPr>
          </a:p>
          <a:p>
            <a:pPr fontAlgn="base">
              <a:buFont typeface="Arial" panose="020B0604020202020204" pitchFamily="34" charset="0"/>
              <a:buChar char="•"/>
            </a:pPr>
            <a:r>
              <a:rPr lang="it-IT" b="1" dirty="0">
                <a:solidFill>
                  <a:srgbClr val="414042"/>
                </a:solidFill>
                <a:latin typeface="inherit"/>
              </a:rPr>
              <a:t>Intraprendi una psicoterapia</a:t>
            </a:r>
            <a:r>
              <a:rPr lang="it-IT" dirty="0">
                <a:solidFill>
                  <a:srgbClr val="414042"/>
                </a:solidFill>
                <a:latin typeface="inherit"/>
              </a:rPr>
              <a:t>, che ti aiuti a riconoscere questi schemi e a uscirne. Può essere difficile familiarizzare con questa idea, perché probabilmente ti senti nel giusto e pensi che siano gli altri ad avere un problema. La terapia, però, può aiutarti a riconoscere l’inizio di un conflitto e a evitare di entrare nella spirale negativa del triangolo drammatico. Inoltre, un esperto può aiutarti a conoscere e approfondire le tue emozioni, supportandoti nel gestirle.</a:t>
            </a:r>
            <a:endParaRPr lang="it-IT" b="0" i="0" dirty="0">
              <a:solidFill>
                <a:srgbClr val="414042"/>
              </a:solidFill>
              <a:effectLst/>
              <a:latin typeface="PT serif"/>
            </a:endParaRPr>
          </a:p>
        </p:txBody>
      </p:sp>
      <p:sp>
        <p:nvSpPr>
          <p:cNvPr id="3" name="Rettangolo 2"/>
          <p:cNvSpPr/>
          <p:nvPr/>
        </p:nvSpPr>
        <p:spPr>
          <a:xfrm>
            <a:off x="3235569" y="1191960"/>
            <a:ext cx="8593016" cy="3539430"/>
          </a:xfrm>
          <a:prstGeom prst="rect">
            <a:avLst/>
          </a:prstGeom>
        </p:spPr>
        <p:txBody>
          <a:bodyPr wrap="square">
            <a:spAutoFit/>
          </a:bodyPr>
          <a:lstStyle/>
          <a:p>
            <a:r>
              <a:rPr lang="it-IT" sz="3200" dirty="0">
                <a:solidFill>
                  <a:srgbClr val="414042"/>
                </a:solidFill>
                <a:latin typeface="Imprint MT Shadow" panose="04020605060303030202" pitchFamily="82" charset="0"/>
              </a:rPr>
              <a:t>Secondo </a:t>
            </a:r>
            <a:r>
              <a:rPr lang="it-IT" sz="3200" dirty="0" err="1">
                <a:solidFill>
                  <a:srgbClr val="414042"/>
                </a:solidFill>
                <a:latin typeface="Imprint MT Shadow" panose="04020605060303030202" pitchFamily="82" charset="0"/>
              </a:rPr>
              <a:t>Karpman</a:t>
            </a:r>
            <a:r>
              <a:rPr lang="it-IT" sz="3200" dirty="0">
                <a:solidFill>
                  <a:srgbClr val="414042"/>
                </a:solidFill>
                <a:latin typeface="Imprint MT Shadow" panose="04020605060303030202" pitchFamily="82" charset="0"/>
              </a:rPr>
              <a:t>, questi ruoli sono molto diffusi e tipici delle </a:t>
            </a:r>
            <a:r>
              <a:rPr lang="it-IT" sz="3200" b="1" dirty="0">
                <a:solidFill>
                  <a:srgbClr val="414042"/>
                </a:solidFill>
                <a:latin typeface="Imprint MT Shadow" panose="04020605060303030202" pitchFamily="82" charset="0"/>
              </a:rPr>
              <a:t>fiabe</a:t>
            </a:r>
            <a:r>
              <a:rPr lang="it-IT" sz="3200" dirty="0">
                <a:solidFill>
                  <a:srgbClr val="414042"/>
                </a:solidFill>
                <a:latin typeface="Imprint MT Shadow" panose="04020605060303030202" pitchFamily="82" charset="0"/>
              </a:rPr>
              <a:t>. Cenerentola, per esempio, è la classica Vittima, che subisce le angherie di matrigna e sorellastre, ma riceve un aiuto addirittura da tre Salvatori: fatina, topini, principe. Vittima (del lupo) è anche Cappuccetto rosso, salvata dal cacciatore.</a:t>
            </a:r>
            <a:endParaRPr lang="it-IT" sz="3200" dirty="0">
              <a:latin typeface="Imprint MT Shadow" panose="04020605060303030202" pitchFamily="82" charset="0"/>
            </a:endParaRPr>
          </a:p>
        </p:txBody>
      </p:sp>
    </p:spTree>
    <p:extLst>
      <p:ext uri="{BB962C8B-B14F-4D97-AF65-F5344CB8AC3E}">
        <p14:creationId xmlns:p14="http://schemas.microsoft.com/office/powerpoint/2010/main" val="1030300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934308" y="0"/>
            <a:ext cx="9952892" cy="4616648"/>
          </a:xfrm>
          <a:prstGeom prst="rect">
            <a:avLst/>
          </a:prstGeom>
        </p:spPr>
        <p:txBody>
          <a:bodyPr wrap="square">
            <a:spAutoFit/>
          </a:bodyPr>
          <a:lstStyle/>
          <a:p>
            <a:pPr algn="ctr" fontAlgn="base"/>
            <a:r>
              <a:rPr lang="it-IT" sz="3600" b="1" dirty="0">
                <a:solidFill>
                  <a:srgbClr val="000000"/>
                </a:solidFill>
                <a:latin typeface="Imprint MT Shadow" panose="04020605060303030202" pitchFamily="82" charset="0"/>
              </a:rPr>
              <a:t>La </a:t>
            </a:r>
            <a:r>
              <a:rPr lang="it-IT" sz="3600" b="1" dirty="0" smtClean="0">
                <a:solidFill>
                  <a:srgbClr val="000000"/>
                </a:solidFill>
                <a:latin typeface="Imprint MT Shadow" panose="04020605060303030202" pitchFamily="82" charset="0"/>
              </a:rPr>
              <a:t>soluzione</a:t>
            </a:r>
          </a:p>
          <a:p>
            <a:pPr algn="ctr" fontAlgn="base"/>
            <a:endParaRPr lang="it-IT" b="1" dirty="0">
              <a:solidFill>
                <a:srgbClr val="000000"/>
              </a:solidFill>
              <a:latin typeface="Source Sans Pro"/>
            </a:endParaRPr>
          </a:p>
          <a:p>
            <a:pPr fontAlgn="base"/>
            <a:r>
              <a:rPr lang="it-IT" sz="2400" dirty="0">
                <a:solidFill>
                  <a:srgbClr val="414042"/>
                </a:solidFill>
                <a:latin typeface="Imprint MT Shadow" panose="04020605060303030202" pitchFamily="82" charset="0"/>
              </a:rPr>
              <a:t>La diffusione di questi schemi dimostra quanto essi siano radicati e trasversali nella nostra cultura e di quanto sia difficile, a volte, rendersene conto. Cerchiamo di capire meglio con un esempio. Due pesci rossi si incontrano e uno chiede all’altro: “Com’è da te l’acqua?”, l’altro gli risponde “Che cos’è l’acqua?”. È proprio questo il centro del problema: non sapere di non sapere. </a:t>
            </a:r>
            <a:r>
              <a:rPr lang="it-IT" sz="2400" b="1" dirty="0">
                <a:solidFill>
                  <a:srgbClr val="414042"/>
                </a:solidFill>
                <a:latin typeface="Imprint MT Shadow" panose="04020605060303030202" pitchFamily="82" charset="0"/>
              </a:rPr>
              <a:t>Se non siamo consapevoli di questi ruoli, degli schemi e dei copioni che recitiamo, questi continueranno a esercitare una forza gravitazionale troppo forte, non riusciremo a sfuggirne e continueranno a condizionarci negativamente. </a:t>
            </a:r>
            <a:br>
              <a:rPr lang="it-IT" sz="2400" b="1" dirty="0">
                <a:solidFill>
                  <a:srgbClr val="414042"/>
                </a:solidFill>
                <a:latin typeface="Imprint MT Shadow" panose="04020605060303030202" pitchFamily="82" charset="0"/>
              </a:rPr>
            </a:br>
            <a:endParaRPr lang="it-IT" sz="2400" b="0" i="0" dirty="0">
              <a:solidFill>
                <a:srgbClr val="414042"/>
              </a:solidFill>
              <a:effectLst/>
              <a:latin typeface="Imprint MT Shadow" panose="04020605060303030202" pitchFamily="82" charset="0"/>
            </a:endParaRPr>
          </a:p>
        </p:txBody>
      </p:sp>
    </p:spTree>
    <p:extLst>
      <p:ext uri="{BB962C8B-B14F-4D97-AF65-F5344CB8AC3E}">
        <p14:creationId xmlns:p14="http://schemas.microsoft.com/office/powerpoint/2010/main" val="26923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98431" y="1229371"/>
            <a:ext cx="10093569" cy="4893647"/>
          </a:xfrm>
          <a:prstGeom prst="rect">
            <a:avLst/>
          </a:prstGeom>
        </p:spPr>
        <p:txBody>
          <a:bodyPr wrap="square">
            <a:spAutoFit/>
          </a:bodyPr>
          <a:lstStyle/>
          <a:p>
            <a:pPr algn="ctr" fontAlgn="base"/>
            <a:r>
              <a:rPr lang="it-IT" sz="3600" b="1" dirty="0" smtClean="0">
                <a:solidFill>
                  <a:srgbClr val="000000"/>
                </a:solidFill>
                <a:latin typeface="Source Sans Pro"/>
              </a:rPr>
              <a:t> Il </a:t>
            </a:r>
            <a:r>
              <a:rPr lang="it-IT" sz="3600" b="1" dirty="0">
                <a:solidFill>
                  <a:srgbClr val="000000"/>
                </a:solidFill>
                <a:latin typeface="Source Sans Pro"/>
              </a:rPr>
              <a:t>triangolo </a:t>
            </a:r>
            <a:r>
              <a:rPr lang="it-IT" sz="3600" b="1" dirty="0" smtClean="0">
                <a:solidFill>
                  <a:srgbClr val="000000"/>
                </a:solidFill>
                <a:latin typeface="Source Sans Pro"/>
              </a:rPr>
              <a:t>drammatico</a:t>
            </a:r>
            <a:endParaRPr lang="it-IT" sz="3600" b="1" dirty="0" smtClean="0">
              <a:solidFill>
                <a:srgbClr val="000000"/>
              </a:solidFill>
              <a:latin typeface="Source Sans Pro"/>
            </a:endParaRPr>
          </a:p>
          <a:p>
            <a:pPr algn="ctr" fontAlgn="base"/>
            <a:endParaRPr lang="it-IT" sz="3600" b="1" dirty="0">
              <a:solidFill>
                <a:srgbClr val="000000"/>
              </a:solidFill>
              <a:latin typeface="Source Sans Pro"/>
            </a:endParaRPr>
          </a:p>
          <a:p>
            <a:pPr fontAlgn="base"/>
            <a:r>
              <a:rPr lang="it-IT" sz="2400" dirty="0" smtClean="0">
                <a:solidFill>
                  <a:schemeClr val="accent1">
                    <a:lumMod val="60000"/>
                    <a:lumOff val="40000"/>
                  </a:schemeClr>
                </a:solidFill>
                <a:latin typeface="Arial Rounded MT Bold" panose="020F0704030504030204" pitchFamily="34" charset="0"/>
              </a:rPr>
              <a:t>Stephen</a:t>
            </a:r>
            <a:r>
              <a:rPr lang="it-IT" sz="2400" b="1" dirty="0">
                <a:solidFill>
                  <a:schemeClr val="accent1">
                    <a:lumMod val="60000"/>
                    <a:lumOff val="40000"/>
                  </a:schemeClr>
                </a:solidFill>
                <a:latin typeface="Arial Rounded MT Bold" panose="020F0704030504030204" pitchFamily="34" charset="0"/>
                <a:hlinkClick r:id="rId2"/>
              </a:rPr>
              <a:t> </a:t>
            </a:r>
            <a:r>
              <a:rPr lang="it-IT" sz="2400" u="sng" dirty="0" err="1" smtClean="0">
                <a:solidFill>
                  <a:schemeClr val="accent1">
                    <a:lumMod val="60000"/>
                    <a:lumOff val="40000"/>
                  </a:schemeClr>
                </a:solidFill>
                <a:latin typeface="Arial Rounded MT Bold" panose="020F0704030504030204" pitchFamily="34" charset="0"/>
                <a:hlinkClick r:id="rId2"/>
              </a:rPr>
              <a:t>Karpman</a:t>
            </a:r>
            <a:r>
              <a:rPr lang="it-IT" sz="2400" u="sng" dirty="0" smtClean="0">
                <a:solidFill>
                  <a:schemeClr val="accent1">
                    <a:lumMod val="60000"/>
                    <a:lumOff val="40000"/>
                  </a:schemeClr>
                </a:solidFill>
                <a:latin typeface="Arial Rounded MT Bold" panose="020F0704030504030204" pitchFamily="34" charset="0"/>
              </a:rPr>
              <a:t>  (1968) </a:t>
            </a:r>
            <a:r>
              <a:rPr lang="it-IT" sz="2400" dirty="0" smtClean="0">
                <a:solidFill>
                  <a:srgbClr val="414042"/>
                </a:solidFill>
                <a:latin typeface="inherit"/>
              </a:rPr>
              <a:t>ritiene </a:t>
            </a:r>
            <a:r>
              <a:rPr lang="it-IT" sz="2400" dirty="0">
                <a:solidFill>
                  <a:srgbClr val="414042"/>
                </a:solidFill>
                <a:latin typeface="inherit"/>
              </a:rPr>
              <a:t>che in molte interazioni le persone rispettino una sorta di </a:t>
            </a:r>
            <a:r>
              <a:rPr lang="it-IT" sz="2400" i="1" dirty="0">
                <a:solidFill>
                  <a:srgbClr val="414042"/>
                </a:solidFill>
                <a:latin typeface="inherit"/>
              </a:rPr>
              <a:t>schema</a:t>
            </a:r>
            <a:r>
              <a:rPr lang="it-IT" sz="2400" dirty="0">
                <a:solidFill>
                  <a:srgbClr val="414042"/>
                </a:solidFill>
                <a:latin typeface="inherit"/>
              </a:rPr>
              <a:t>, in cui recitano la propria parte come se seguissero un </a:t>
            </a:r>
            <a:r>
              <a:rPr lang="it-IT" sz="2400" i="1" dirty="0">
                <a:solidFill>
                  <a:srgbClr val="414042"/>
                </a:solidFill>
                <a:latin typeface="inherit"/>
              </a:rPr>
              <a:t>copione</a:t>
            </a:r>
            <a:r>
              <a:rPr lang="it-IT" sz="2400" dirty="0">
                <a:solidFill>
                  <a:srgbClr val="414042"/>
                </a:solidFill>
                <a:latin typeface="inherit"/>
              </a:rPr>
              <a:t>. </a:t>
            </a:r>
            <a:endParaRPr lang="it-IT" sz="2400" dirty="0" smtClean="0">
              <a:solidFill>
                <a:srgbClr val="414042"/>
              </a:solidFill>
              <a:latin typeface="inherit"/>
            </a:endParaRPr>
          </a:p>
          <a:p>
            <a:pPr fontAlgn="base"/>
            <a:r>
              <a:rPr lang="it-IT" sz="2400" dirty="0" smtClean="0">
                <a:solidFill>
                  <a:srgbClr val="414042"/>
                </a:solidFill>
                <a:latin typeface="inherit"/>
              </a:rPr>
              <a:t>Questo </a:t>
            </a:r>
            <a:r>
              <a:rPr lang="it-IT" sz="2400" dirty="0">
                <a:solidFill>
                  <a:srgbClr val="414042"/>
                </a:solidFill>
                <a:latin typeface="inherit"/>
              </a:rPr>
              <a:t>schema è rappresentato da un </a:t>
            </a:r>
            <a:r>
              <a:rPr lang="it-IT" sz="2400" dirty="0" smtClean="0">
                <a:solidFill>
                  <a:srgbClr val="414042"/>
                </a:solidFill>
                <a:latin typeface="inherit"/>
              </a:rPr>
              <a:t>triangolo rovesciato,  ai cui vertici si trovano i tre possibili ruoli ricoperti dai due membri della relazione: </a:t>
            </a:r>
            <a:r>
              <a:rPr lang="it-IT" sz="2400" b="1" u="sng" dirty="0" smtClean="0">
                <a:solidFill>
                  <a:srgbClr val="414042"/>
                </a:solidFill>
                <a:latin typeface="inherit"/>
              </a:rPr>
              <a:t>PERSECUTORE, SALVATORE, VITTIMA.</a:t>
            </a:r>
            <a:r>
              <a:rPr lang="it-IT" sz="2400" dirty="0">
                <a:solidFill>
                  <a:srgbClr val="444444"/>
                </a:solidFill>
                <a:latin typeface="Open Sans"/>
              </a:rPr>
              <a:t> </a:t>
            </a:r>
            <a:endParaRPr lang="it-IT" sz="2400" dirty="0" smtClean="0">
              <a:solidFill>
                <a:srgbClr val="444444"/>
              </a:solidFill>
              <a:latin typeface="Open Sans"/>
            </a:endParaRPr>
          </a:p>
          <a:p>
            <a:pPr fontAlgn="base"/>
            <a:endParaRPr lang="it-IT" sz="2400" dirty="0" smtClean="0">
              <a:solidFill>
                <a:srgbClr val="444444"/>
              </a:solidFill>
              <a:latin typeface="Open Sans"/>
            </a:endParaRPr>
          </a:p>
          <a:p>
            <a:pPr fontAlgn="base"/>
            <a:r>
              <a:rPr lang="it-IT" sz="2400" dirty="0" smtClean="0">
                <a:solidFill>
                  <a:srgbClr val="444444"/>
                </a:solidFill>
                <a:latin typeface="Open Sans"/>
              </a:rPr>
              <a:t>Secondo </a:t>
            </a:r>
            <a:r>
              <a:rPr lang="it-IT" sz="2400" dirty="0" err="1">
                <a:solidFill>
                  <a:srgbClr val="444444"/>
                </a:solidFill>
                <a:latin typeface="Open Sans"/>
              </a:rPr>
              <a:t>Karpman</a:t>
            </a:r>
            <a:r>
              <a:rPr lang="it-IT" sz="2400" dirty="0">
                <a:solidFill>
                  <a:srgbClr val="444444"/>
                </a:solidFill>
                <a:latin typeface="Open Sans"/>
              </a:rPr>
              <a:t> </a:t>
            </a:r>
            <a:r>
              <a:rPr lang="it-IT" sz="2400" b="1" dirty="0">
                <a:solidFill>
                  <a:srgbClr val="444444"/>
                </a:solidFill>
                <a:latin typeface="Open Sans"/>
              </a:rPr>
              <a:t>il “dramma” </a:t>
            </a:r>
            <a:r>
              <a:rPr lang="it-IT" sz="2400" dirty="0">
                <a:solidFill>
                  <a:srgbClr val="444444"/>
                </a:solidFill>
                <a:latin typeface="Open Sans"/>
              </a:rPr>
              <a:t>si consuma quando qualcuno passa da un ruolo a un altro, costringendo il proprio interlocutore a fare altrettanto. </a:t>
            </a:r>
            <a:endParaRPr lang="it-IT" sz="2400" dirty="0"/>
          </a:p>
          <a:p>
            <a:pPr fontAlgn="base"/>
            <a:endParaRPr lang="it-IT" sz="2400" b="1" u="sng" dirty="0" smtClean="0">
              <a:solidFill>
                <a:srgbClr val="414042"/>
              </a:solidFill>
              <a:latin typeface="inherit"/>
            </a:endParaRPr>
          </a:p>
        </p:txBody>
      </p:sp>
      <p:sp>
        <p:nvSpPr>
          <p:cNvPr id="3" name="Rettangolo 2"/>
          <p:cNvSpPr/>
          <p:nvPr/>
        </p:nvSpPr>
        <p:spPr>
          <a:xfrm>
            <a:off x="1992923" y="5208723"/>
            <a:ext cx="9458179" cy="369332"/>
          </a:xfrm>
          <a:prstGeom prst="rect">
            <a:avLst/>
          </a:prstGeom>
        </p:spPr>
        <p:txBody>
          <a:bodyPr wrap="square">
            <a:spAutoFit/>
          </a:bodyPr>
          <a:lstStyle/>
          <a:p>
            <a:r>
              <a:rPr lang="it-IT" dirty="0" smtClean="0">
                <a:solidFill>
                  <a:srgbClr val="444444"/>
                </a:solidFill>
                <a:latin typeface="Open Sans"/>
              </a:rPr>
              <a:t> </a:t>
            </a:r>
            <a:endParaRPr lang="it-IT" dirty="0"/>
          </a:p>
        </p:txBody>
      </p:sp>
    </p:spTree>
    <p:extLst>
      <p:ext uri="{BB962C8B-B14F-4D97-AF65-F5344CB8AC3E}">
        <p14:creationId xmlns:p14="http://schemas.microsoft.com/office/powerpoint/2010/main" val="14087669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141784" y="1254929"/>
            <a:ext cx="8405446" cy="5016758"/>
          </a:xfrm>
          <a:prstGeom prst="rect">
            <a:avLst/>
          </a:prstGeom>
        </p:spPr>
        <p:txBody>
          <a:bodyPr wrap="square">
            <a:spAutoFit/>
          </a:bodyPr>
          <a:lstStyle/>
          <a:p>
            <a:pPr fontAlgn="base"/>
            <a:r>
              <a:rPr lang="it-IT" sz="3200" dirty="0">
                <a:solidFill>
                  <a:srgbClr val="414042"/>
                </a:solidFill>
                <a:latin typeface="Imprint MT Shadow" panose="04020605060303030202" pitchFamily="82" charset="0"/>
              </a:rPr>
              <a:t>L’importante non è tanto insistere sulle proprie ragioni, provando a cambiare gli altri, quanto piuttosto provare qualcosa di diverso. Il primo passo è riconoscere lo schema, il secondo, il più difficile, è provare a uscirne. Gli schemi rappresentano qualcosa di familiare, di noto, e abbandonarli può farci sentire insicuri e inadeguati, anche quando questi sono dannosi. Tuttavia, provare a evadere da questi circoli viziosi può avvicinarci a una maggiore serenità.</a:t>
            </a:r>
            <a:endParaRPr lang="it-IT" sz="3200" dirty="0">
              <a:solidFill>
                <a:srgbClr val="414042"/>
              </a:solidFill>
              <a:latin typeface="Imprint MT Shadow" panose="04020605060303030202" pitchFamily="82" charset="0"/>
            </a:endParaRPr>
          </a:p>
        </p:txBody>
      </p:sp>
    </p:spTree>
    <p:extLst>
      <p:ext uri="{BB962C8B-B14F-4D97-AF65-F5344CB8AC3E}">
        <p14:creationId xmlns:p14="http://schemas.microsoft.com/office/powerpoint/2010/main" val="37218429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21875" y="882477"/>
            <a:ext cx="9214339" cy="5601533"/>
          </a:xfrm>
          <a:prstGeom prst="rect">
            <a:avLst/>
          </a:prstGeom>
        </p:spPr>
        <p:txBody>
          <a:bodyPr wrap="square">
            <a:spAutoFit/>
          </a:bodyPr>
          <a:lstStyle/>
          <a:p>
            <a:pPr algn="ctr" fontAlgn="base"/>
            <a:r>
              <a:rPr lang="it-IT" sz="3200" b="1" dirty="0">
                <a:solidFill>
                  <a:srgbClr val="000000"/>
                </a:solidFill>
                <a:latin typeface="Source Sans Pro"/>
              </a:rPr>
              <a:t>In </a:t>
            </a:r>
            <a:r>
              <a:rPr lang="it-IT" sz="3200" b="1" dirty="0" smtClean="0">
                <a:solidFill>
                  <a:srgbClr val="000000"/>
                </a:solidFill>
                <a:latin typeface="Source Sans Pro"/>
              </a:rPr>
              <a:t>pratica</a:t>
            </a:r>
          </a:p>
          <a:p>
            <a:pPr algn="ctr" fontAlgn="base"/>
            <a:endParaRPr lang="it-IT" b="1" dirty="0">
              <a:solidFill>
                <a:srgbClr val="000000"/>
              </a:solidFill>
              <a:latin typeface="Source Sans Pro"/>
            </a:endParaRPr>
          </a:p>
          <a:p>
            <a:pPr algn="ctr" fontAlgn="base"/>
            <a:r>
              <a:rPr lang="it-IT" sz="2400" dirty="0">
                <a:solidFill>
                  <a:srgbClr val="414042"/>
                </a:solidFill>
                <a:latin typeface="inherit"/>
              </a:rPr>
              <a:t>Pensi di trovarti in uno dei ruoli del triangolo drammatico</a:t>
            </a:r>
            <a:r>
              <a:rPr lang="it-IT" sz="2400" dirty="0" smtClean="0">
                <a:solidFill>
                  <a:srgbClr val="414042"/>
                </a:solidFill>
                <a:latin typeface="inherit"/>
              </a:rPr>
              <a:t>?</a:t>
            </a:r>
          </a:p>
          <a:p>
            <a:pPr algn="ctr" fontAlgn="base"/>
            <a:endParaRPr lang="it-IT" sz="2400" dirty="0" smtClean="0">
              <a:solidFill>
                <a:srgbClr val="414042"/>
              </a:solidFill>
              <a:latin typeface="inherit"/>
            </a:endParaRPr>
          </a:p>
          <a:p>
            <a:pPr fontAlgn="base"/>
            <a:r>
              <a:rPr lang="it-IT" sz="2000" dirty="0" smtClean="0">
                <a:solidFill>
                  <a:srgbClr val="414042"/>
                </a:solidFill>
                <a:latin typeface="inherit"/>
              </a:rPr>
              <a:t> </a:t>
            </a:r>
            <a:r>
              <a:rPr lang="it-IT" sz="2000" dirty="0">
                <a:solidFill>
                  <a:srgbClr val="414042"/>
                </a:solidFill>
                <a:latin typeface="inherit"/>
              </a:rPr>
              <a:t>Ecco qualche suggerimento:</a:t>
            </a:r>
            <a:endParaRPr lang="it-IT" sz="2000" dirty="0">
              <a:solidFill>
                <a:srgbClr val="414042"/>
              </a:solidFill>
              <a:latin typeface="PT serif"/>
            </a:endParaRPr>
          </a:p>
          <a:p>
            <a:pPr fontAlgn="base">
              <a:buFont typeface="Arial" panose="020B0604020202020204" pitchFamily="34" charset="0"/>
              <a:buChar char="•"/>
            </a:pPr>
            <a:r>
              <a:rPr lang="it-IT" sz="2000" b="1" dirty="0">
                <a:solidFill>
                  <a:srgbClr val="414042"/>
                </a:solidFill>
                <a:latin typeface="inherit"/>
              </a:rPr>
              <a:t>Fermati e osserva</a:t>
            </a:r>
            <a:r>
              <a:rPr lang="it-IT" sz="2000" dirty="0">
                <a:solidFill>
                  <a:srgbClr val="414042"/>
                </a:solidFill>
                <a:latin typeface="inherit"/>
              </a:rPr>
              <a:t>, focalizzandoti su di te, sui </a:t>
            </a:r>
            <a:r>
              <a:rPr lang="it-IT" sz="2000" i="1" dirty="0">
                <a:solidFill>
                  <a:srgbClr val="414042"/>
                </a:solidFill>
                <a:latin typeface="inherit"/>
              </a:rPr>
              <a:t>tuoi</a:t>
            </a:r>
            <a:r>
              <a:rPr lang="it-IT" sz="2000" dirty="0">
                <a:solidFill>
                  <a:srgbClr val="414042"/>
                </a:solidFill>
                <a:latin typeface="inherit"/>
              </a:rPr>
              <a:t> sentimenti. Smetti di scappare e comincia, gradualmente, a familiarizzare con il tuo mondo interno</a:t>
            </a:r>
            <a:r>
              <a:rPr lang="it-IT" sz="2000" dirty="0" smtClean="0">
                <a:solidFill>
                  <a:srgbClr val="414042"/>
                </a:solidFill>
                <a:latin typeface="inherit"/>
              </a:rPr>
              <a:t>.</a:t>
            </a:r>
          </a:p>
          <a:p>
            <a:pPr fontAlgn="base">
              <a:buFont typeface="Arial" panose="020B0604020202020204" pitchFamily="34" charset="0"/>
              <a:buChar char="•"/>
            </a:pPr>
            <a:endParaRPr lang="it-IT" sz="2000" dirty="0">
              <a:solidFill>
                <a:srgbClr val="414042"/>
              </a:solidFill>
              <a:latin typeface="PT serif"/>
            </a:endParaRPr>
          </a:p>
          <a:p>
            <a:pPr fontAlgn="base">
              <a:buFont typeface="Arial" panose="020B0604020202020204" pitchFamily="34" charset="0"/>
              <a:buChar char="•"/>
            </a:pPr>
            <a:r>
              <a:rPr lang="it-IT" sz="2000" b="1" dirty="0">
                <a:solidFill>
                  <a:srgbClr val="414042"/>
                </a:solidFill>
                <a:latin typeface="inherit"/>
              </a:rPr>
              <a:t>Lascia agli altri la responsabilità della propria vita</a:t>
            </a:r>
            <a:r>
              <a:rPr lang="it-IT" sz="2000" dirty="0">
                <a:solidFill>
                  <a:srgbClr val="414042"/>
                </a:solidFill>
                <a:latin typeface="inherit"/>
              </a:rPr>
              <a:t>. Per quanto tu conosca </a:t>
            </a:r>
            <a:r>
              <a:rPr lang="it-IT" sz="2000" dirty="0" smtClean="0">
                <a:solidFill>
                  <a:srgbClr val="414042"/>
                </a:solidFill>
                <a:latin typeface="inherit"/>
              </a:rPr>
              <a:t>bene gli altri, </a:t>
            </a:r>
            <a:r>
              <a:rPr lang="it-IT" sz="2000" dirty="0">
                <a:solidFill>
                  <a:srgbClr val="414042"/>
                </a:solidFill>
                <a:latin typeface="inherit"/>
              </a:rPr>
              <a:t>evita di “leggere nel pensiero” e di giudicarli. Ti fa rabbia vederli assumere certi atteggiamenti? Sono loro a decidere della propria vita, non tu</a:t>
            </a:r>
            <a:r>
              <a:rPr lang="it-IT" sz="2000" dirty="0" smtClean="0">
                <a:solidFill>
                  <a:srgbClr val="414042"/>
                </a:solidFill>
                <a:latin typeface="inherit"/>
              </a:rPr>
              <a:t>.</a:t>
            </a:r>
          </a:p>
          <a:p>
            <a:pPr fontAlgn="base">
              <a:buFont typeface="Arial" panose="020B0604020202020204" pitchFamily="34" charset="0"/>
              <a:buChar char="•"/>
            </a:pPr>
            <a:endParaRPr lang="it-IT" sz="2000" dirty="0">
              <a:solidFill>
                <a:srgbClr val="414042"/>
              </a:solidFill>
              <a:latin typeface="PT serif"/>
            </a:endParaRPr>
          </a:p>
          <a:p>
            <a:pPr fontAlgn="base">
              <a:buFont typeface="Arial" panose="020B0604020202020204" pitchFamily="34" charset="0"/>
              <a:buChar char="•"/>
            </a:pPr>
            <a:r>
              <a:rPr lang="it-IT" sz="2000" b="1" dirty="0">
                <a:solidFill>
                  <a:srgbClr val="414042"/>
                </a:solidFill>
                <a:latin typeface="inherit"/>
              </a:rPr>
              <a:t>Intraprendi una psicoterapia</a:t>
            </a:r>
            <a:r>
              <a:rPr lang="it-IT" sz="2000" dirty="0">
                <a:solidFill>
                  <a:srgbClr val="414042"/>
                </a:solidFill>
                <a:latin typeface="inherit"/>
              </a:rPr>
              <a:t>, che ti aiuti a riconoscere questi schemi e a uscirne. Può essere difficile familiarizzare con questa idea, perché probabilmente ti senti nel giusto e pensi che siano gli altri ad avere un problema. La terapia, però, può aiutarti a riconoscere l’inizio di un conflitto e a evitare di entrare nella spirale negativa del triangolo drammatico. </a:t>
            </a:r>
            <a:endParaRPr lang="it-IT" sz="2000" b="0" i="0" dirty="0">
              <a:solidFill>
                <a:srgbClr val="414042"/>
              </a:solidFill>
              <a:effectLst/>
              <a:latin typeface="PT serif"/>
            </a:endParaRPr>
          </a:p>
        </p:txBody>
      </p:sp>
    </p:spTree>
    <p:extLst>
      <p:ext uri="{BB962C8B-B14F-4D97-AF65-F5344CB8AC3E}">
        <p14:creationId xmlns:p14="http://schemas.microsoft.com/office/powerpoint/2010/main" val="809573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vadointerapia.it/wp-content/uploads/2017/11/P0001-300x2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3452" y="1647458"/>
            <a:ext cx="3935780" cy="31590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http://www.vadointerapia.it/wp-content/uploads/2017/11/P0001-300x2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8652" y="1483335"/>
            <a:ext cx="4404702" cy="3323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8495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alvato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459" y="2559356"/>
            <a:ext cx="3727938" cy="3144129"/>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4482905" y="0"/>
            <a:ext cx="7709095" cy="7017306"/>
          </a:xfrm>
          <a:prstGeom prst="rect">
            <a:avLst/>
          </a:prstGeom>
        </p:spPr>
        <p:txBody>
          <a:bodyPr wrap="square">
            <a:spAutoFit/>
          </a:bodyPr>
          <a:lstStyle/>
          <a:p>
            <a:pPr fontAlgn="base"/>
            <a:endParaRPr lang="it-IT" sz="2400" dirty="0" smtClean="0">
              <a:solidFill>
                <a:srgbClr val="444444"/>
              </a:solidFill>
              <a:latin typeface="Open Sans"/>
            </a:endParaRPr>
          </a:p>
          <a:p>
            <a:r>
              <a:rPr lang="it-IT" sz="2400" dirty="0" smtClean="0">
                <a:solidFill>
                  <a:srgbClr val="444444"/>
                </a:solidFill>
                <a:latin typeface="Open Sans"/>
              </a:rPr>
              <a:t>Chi </a:t>
            </a:r>
            <a:r>
              <a:rPr lang="it-IT" sz="2400" dirty="0">
                <a:solidFill>
                  <a:srgbClr val="444444"/>
                </a:solidFill>
                <a:latin typeface="Open Sans"/>
              </a:rPr>
              <a:t>agisce da Salvatore appare protettivo e generoso, ma in realtà ostacola la crescita e l’autonomia dell’altro perché svaluta le sue capacità di “farcela da solo”, mantenendolo in uno stato di dipendenza. Il Salvatore cerca una Vittima da aiutare, ma le permette di restare Vittima, assumendosi responsabilità al posto suo</a:t>
            </a:r>
            <a:r>
              <a:rPr lang="it-IT" sz="2400" dirty="0" smtClean="0">
                <a:solidFill>
                  <a:srgbClr val="444444"/>
                </a:solidFill>
                <a:latin typeface="Open Sans"/>
              </a:rPr>
              <a:t>.</a:t>
            </a:r>
            <a:r>
              <a:rPr lang="it-IT" sz="2400" dirty="0">
                <a:solidFill>
                  <a:srgbClr val="404040"/>
                </a:solidFill>
                <a:latin typeface="Lato"/>
              </a:rPr>
              <a:t> Sente una spinta profonda a correre in soccorso della Vittima, rendendosi utile con il fatto di proteggerla e di riscattarla grazie alle proprie migliori risorse e abilità, anche indipendentemente dal fatto che la Vittima glie lo abbia esplicitamente </a:t>
            </a:r>
            <a:r>
              <a:rPr lang="it-IT" sz="2400" dirty="0" smtClean="0">
                <a:solidFill>
                  <a:srgbClr val="404040"/>
                </a:solidFill>
                <a:latin typeface="Lato"/>
              </a:rPr>
              <a:t>richiesto</a:t>
            </a:r>
            <a:r>
              <a:rPr lang="it-IT" sz="2400" dirty="0" smtClean="0">
                <a:latin typeface="Lato"/>
                <a:ea typeface="Calibri" panose="020F0502020204030204" pitchFamily="34" charset="0"/>
                <a:cs typeface="Times New Roman" panose="02020603050405020304" pitchFamily="18" charset="0"/>
              </a:rPr>
              <a:t> </a:t>
            </a:r>
            <a:r>
              <a:rPr lang="it-IT" sz="2400" dirty="0">
                <a:latin typeface="Lato"/>
                <a:ea typeface="Calibri" panose="020F0502020204030204" pitchFamily="34" charset="0"/>
                <a:cs typeface="Times New Roman" panose="02020603050405020304" pitchFamily="18" charset="0"/>
              </a:rPr>
              <a:t>Condivide con il Persecutore una sensazione di superiorità; tuttavia, al fine di guadagnare rispetto e riconoscimento, anziché sopraffare palesemente gli altri, si prodiga più del dovuto, mantenendoli però in una situazione di </a:t>
            </a:r>
            <a:r>
              <a:rPr lang="it-IT" sz="2400" dirty="0" smtClean="0">
                <a:latin typeface="Lato"/>
                <a:ea typeface="Calibri" panose="020F0502020204030204" pitchFamily="34" charset="0"/>
                <a:cs typeface="Times New Roman" panose="02020603050405020304" pitchFamily="18" charset="0"/>
              </a:rPr>
              <a:t>sudditanza.</a:t>
            </a:r>
            <a:endParaRPr lang="it-IT" sz="2400" dirty="0">
              <a:solidFill>
                <a:srgbClr val="444444"/>
              </a:solidFill>
              <a:latin typeface="Open Sans"/>
            </a:endParaRPr>
          </a:p>
          <a:p>
            <a:pPr fontAlgn="base"/>
            <a:endParaRPr lang="it-IT" sz="2400" dirty="0" smtClean="0">
              <a:solidFill>
                <a:srgbClr val="444444"/>
              </a:solidFill>
              <a:latin typeface="Open Sans"/>
            </a:endParaRPr>
          </a:p>
          <a:p>
            <a:endParaRPr lang="it-IT" dirty="0"/>
          </a:p>
        </p:txBody>
      </p:sp>
      <p:sp>
        <p:nvSpPr>
          <p:cNvPr id="3" name="Rettangolo 2"/>
          <p:cNvSpPr/>
          <p:nvPr/>
        </p:nvSpPr>
        <p:spPr>
          <a:xfrm>
            <a:off x="1085270" y="1184238"/>
            <a:ext cx="3087255" cy="584775"/>
          </a:xfrm>
          <a:prstGeom prst="rect">
            <a:avLst/>
          </a:prstGeom>
        </p:spPr>
        <p:txBody>
          <a:bodyPr wrap="none">
            <a:spAutoFit/>
          </a:bodyPr>
          <a:lstStyle/>
          <a:p>
            <a:r>
              <a:rPr lang="it-IT" sz="3200" b="1" dirty="0" smtClean="0">
                <a:solidFill>
                  <a:srgbClr val="444444"/>
                </a:solidFill>
                <a:latin typeface="Open Sans"/>
              </a:rPr>
              <a:t>IL </a:t>
            </a:r>
            <a:r>
              <a:rPr lang="it-IT" sz="3200" b="1" dirty="0">
                <a:solidFill>
                  <a:srgbClr val="444444"/>
                </a:solidFill>
                <a:latin typeface="Open Sans"/>
              </a:rPr>
              <a:t>SALVATORE</a:t>
            </a:r>
            <a:endParaRPr lang="it-IT" sz="3200" dirty="0"/>
          </a:p>
        </p:txBody>
      </p:sp>
    </p:spTree>
    <p:extLst>
      <p:ext uri="{BB962C8B-B14F-4D97-AF65-F5344CB8AC3E}">
        <p14:creationId xmlns:p14="http://schemas.microsoft.com/office/powerpoint/2010/main" val="3410678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27384" y="237708"/>
            <a:ext cx="9730154" cy="6370975"/>
          </a:xfrm>
          <a:prstGeom prst="rect">
            <a:avLst/>
          </a:prstGeom>
        </p:spPr>
        <p:txBody>
          <a:bodyPr wrap="square">
            <a:spAutoFit/>
          </a:bodyPr>
          <a:lstStyle/>
          <a:p>
            <a:pPr fontAlgn="base"/>
            <a:r>
              <a:rPr lang="it-IT" dirty="0">
                <a:solidFill>
                  <a:srgbClr val="444444"/>
                </a:solidFill>
                <a:latin typeface="Open Sans"/>
              </a:rPr>
              <a:t> </a:t>
            </a:r>
            <a:r>
              <a:rPr lang="it-IT" sz="2400" dirty="0">
                <a:solidFill>
                  <a:srgbClr val="444444"/>
                </a:solidFill>
                <a:latin typeface="Open Sans"/>
              </a:rPr>
              <a:t>Perché si comporta così? In genere il Salvatore vive un cattivo rapporto con se stesso e cerca di riscattare il senso di colpa o l’immagine negativa che ha di sé con azioni meritorie. Il vantaggio che ricava da questo suo comportamento è quello di rinforzare una propria immagine nobile e generosa, costruendo una facciata di grandezza e altruismo che copre il suo senso di inadeguatezza e di vuoto; trova così un sollievo momentaneo alla propria solitudine, illudendosi di vivere una relazione affettiva. Il Salvatore è quindi vittima di un paradosso: dà aiuto per ricevere un aiuto in cambio (anche solo la conferma di essere “buono”), ma spesso ottiene l’effetto opposto, poiché chi viene aiutato può vivere il suo comportamento come un’intrusione, una prevaricazione soffocante. L’ingratitudine dell’altro viene vissuta dal Salvatore come un fallimento personale, una perdita di significato della propria esistenza, che può condurlo alla depressione (facendolo passare al ruolo di Vittima) oppure scatenare una  disperazione </a:t>
            </a:r>
            <a:r>
              <a:rPr lang="it-IT" sz="2400" dirty="0">
                <a:latin typeface="Open Sans"/>
              </a:rPr>
              <a:t>“aggressiva”, portandolo così ad assumere il ruolo del Persecutore.</a:t>
            </a:r>
            <a:endParaRPr lang="it-IT" sz="2400" dirty="0">
              <a:latin typeface="Open Sans"/>
            </a:endParaRPr>
          </a:p>
        </p:txBody>
      </p:sp>
    </p:spTree>
    <p:extLst>
      <p:ext uri="{BB962C8B-B14F-4D97-AF65-F5344CB8AC3E}">
        <p14:creationId xmlns:p14="http://schemas.microsoft.com/office/powerpoint/2010/main" val="3709074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28026" y="543337"/>
            <a:ext cx="2698175" cy="646331"/>
          </a:xfrm>
          <a:prstGeom prst="rect">
            <a:avLst/>
          </a:prstGeom>
        </p:spPr>
        <p:txBody>
          <a:bodyPr wrap="none">
            <a:spAutoFit/>
          </a:bodyPr>
          <a:lstStyle/>
          <a:p>
            <a:pPr fontAlgn="base"/>
            <a:r>
              <a:rPr lang="it-IT" sz="3600" b="1" dirty="0">
                <a:latin typeface="Open Sans"/>
              </a:rPr>
              <a:t>La VITTIMA</a:t>
            </a:r>
            <a:endParaRPr lang="it-IT" sz="3600" dirty="0">
              <a:latin typeface="Open Sans"/>
            </a:endParaRPr>
          </a:p>
        </p:txBody>
      </p:sp>
      <p:pic>
        <p:nvPicPr>
          <p:cNvPr id="3074" name="Picture 2" descr="vitti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45" y="1437835"/>
            <a:ext cx="2857500" cy="2790825"/>
          </a:xfrm>
          <a:prstGeom prst="rect">
            <a:avLst/>
          </a:prstGeom>
          <a:noFill/>
          <a:extLst>
            <a:ext uri="{909E8E84-426E-40DD-AFC4-6F175D3DCCD1}">
              <a14:hiddenFill xmlns:a14="http://schemas.microsoft.com/office/drawing/2010/main">
                <a:solidFill>
                  <a:srgbClr val="FFFFFF"/>
                </a:solidFill>
              </a14:hiddenFill>
            </a:ext>
          </a:extLst>
        </p:spPr>
      </p:pic>
      <p:sp>
        <p:nvSpPr>
          <p:cNvPr id="3" name="Rettangolo 2"/>
          <p:cNvSpPr/>
          <p:nvPr/>
        </p:nvSpPr>
        <p:spPr>
          <a:xfrm>
            <a:off x="4426201" y="1039250"/>
            <a:ext cx="7378936" cy="5632311"/>
          </a:xfrm>
          <a:prstGeom prst="rect">
            <a:avLst/>
          </a:prstGeom>
        </p:spPr>
        <p:txBody>
          <a:bodyPr wrap="square">
            <a:spAutoFit/>
          </a:bodyPr>
          <a:lstStyle/>
          <a:p>
            <a:pPr fontAlgn="base"/>
            <a:r>
              <a:rPr lang="it-IT" sz="2400" dirty="0" smtClean="0">
                <a:solidFill>
                  <a:srgbClr val="404040"/>
                </a:solidFill>
                <a:latin typeface="Lato"/>
              </a:rPr>
              <a:t>Persona </a:t>
            </a:r>
            <a:r>
              <a:rPr lang="it-IT" sz="2400" dirty="0">
                <a:solidFill>
                  <a:srgbClr val="404040"/>
                </a:solidFill>
                <a:latin typeface="Lato"/>
              </a:rPr>
              <a:t>cui le cose vanno male, si sente frustrata, è debole e incapace, non trova modo di sollevarsi, è sofferente, perseguitata, martire di qualcuno o di qualcosa.</a:t>
            </a:r>
          </a:p>
          <a:p>
            <a:pPr fontAlgn="base"/>
            <a:r>
              <a:rPr lang="it-IT" sz="2400" dirty="0" smtClean="0">
                <a:solidFill>
                  <a:srgbClr val="444444"/>
                </a:solidFill>
                <a:latin typeface="Open Sans"/>
              </a:rPr>
              <a:t>La </a:t>
            </a:r>
            <a:r>
              <a:rPr lang="it-IT" sz="2400" dirty="0">
                <a:solidFill>
                  <a:srgbClr val="444444"/>
                </a:solidFill>
                <a:latin typeface="Open Sans"/>
              </a:rPr>
              <a:t>Vittima non è una vittima reale, ma tende a vedersi e a comportarsi come una vittima. Per esempio si adatta a una situazione, ritenendo di non poterla cambiare, o tende a lamentarsi senza mai chiedere direttamente. Pretende dagli altri e si stupisce o si offende quando gli altri non comprendono i suoi bisogni e i suoi desideri inespressi. Tende a interpretare gli avvenimenti come ingiustizie nei suoi confronti. Non ama le responsabilità, le rifugge, e spesso cerca un capro espiatorio da incolpare per il proprio malessere. </a:t>
            </a:r>
          </a:p>
        </p:txBody>
      </p:sp>
    </p:spTree>
    <p:extLst>
      <p:ext uri="{BB962C8B-B14F-4D97-AF65-F5344CB8AC3E}">
        <p14:creationId xmlns:p14="http://schemas.microsoft.com/office/powerpoint/2010/main" val="2558026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778368" y="220285"/>
            <a:ext cx="8886092" cy="7109639"/>
          </a:xfrm>
          <a:prstGeom prst="rect">
            <a:avLst/>
          </a:prstGeom>
        </p:spPr>
        <p:txBody>
          <a:bodyPr wrap="square">
            <a:spAutoFit/>
          </a:bodyPr>
          <a:lstStyle/>
          <a:p>
            <a:pPr fontAlgn="base"/>
            <a:r>
              <a:rPr lang="it-IT" sz="2400" dirty="0">
                <a:solidFill>
                  <a:srgbClr val="444444"/>
                </a:solidFill>
                <a:latin typeface="Open Sans"/>
              </a:rPr>
              <a:t>La Vittima tende a instillare il senso di colpa nel (presunto) Persecutore, e cerca di far sì che il Salvatore si attivi nel tentativo di aiutarla. Chi si comporta da Vittima è all’inconsapevole ricerca di un Persecutore (con cui alla fine può entrare in conflitto sentendosi rifiutato o sminuito) o di un Salvatore (con cui può entrare in conflitto sentendo di aver bisogno del suo aiuto per pensare o per agire). </a:t>
            </a:r>
            <a:r>
              <a:rPr lang="it-IT" sz="2400" dirty="0">
                <a:latin typeface="Lato"/>
                <a:ea typeface="Calibri" panose="020F0502020204030204" pitchFamily="34" charset="0"/>
                <a:cs typeface="Times New Roman" panose="02020603050405020304" pitchFamily="18" charset="0"/>
              </a:rPr>
              <a:t>Si sente piccola e indifesa,  il verbo ‘sentirsi’  implica la credenza di non disporre della capacità di affrontare una certa situazione. Ciò non toglie che in alcune situazioni la vittima sia veramente tale, tuttavia il gioco psicologico si attua quando la persona sente/crede che solo un intervento (‘salvifico’) esterno può/possa aggiustare le cose e non riconosce come propria alcuna possibilità di intervento</a:t>
            </a:r>
            <a:endParaRPr lang="it-IT" sz="2400" dirty="0">
              <a:latin typeface="Lato"/>
            </a:endParaRPr>
          </a:p>
          <a:p>
            <a:pPr fontAlgn="base"/>
            <a:r>
              <a:rPr lang="it-IT" sz="2400" dirty="0" smtClean="0">
                <a:solidFill>
                  <a:srgbClr val="444444"/>
                </a:solidFill>
                <a:latin typeface="Open Sans"/>
              </a:rPr>
              <a:t>Da </a:t>
            </a:r>
            <a:r>
              <a:rPr lang="it-IT" sz="2400" dirty="0">
                <a:solidFill>
                  <a:srgbClr val="444444"/>
                </a:solidFill>
                <a:latin typeface="Open Sans"/>
              </a:rPr>
              <a:t>questa posizione di grande disagio psicologico, la Vittima passa facilmente al ruolo di Persecutore, attaccando e accusando persone e avvenimenti per mettere ordine di fronte a tanta ingiustizia.</a:t>
            </a:r>
            <a:br>
              <a:rPr lang="it-IT" sz="2400" dirty="0">
                <a:solidFill>
                  <a:srgbClr val="444444"/>
                </a:solidFill>
                <a:latin typeface="Open Sans"/>
              </a:rPr>
            </a:br>
            <a:endParaRPr lang="it-IT" sz="2400" dirty="0">
              <a:solidFill>
                <a:srgbClr val="444444"/>
              </a:solidFill>
              <a:latin typeface="Open Sans"/>
            </a:endParaRPr>
          </a:p>
        </p:txBody>
      </p:sp>
    </p:spTree>
    <p:extLst>
      <p:ext uri="{BB962C8B-B14F-4D97-AF65-F5344CB8AC3E}">
        <p14:creationId xmlns:p14="http://schemas.microsoft.com/office/powerpoint/2010/main" val="658772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7220" y="1213649"/>
            <a:ext cx="3644524" cy="584775"/>
          </a:xfrm>
          <a:prstGeom prst="rect">
            <a:avLst/>
          </a:prstGeom>
        </p:spPr>
        <p:txBody>
          <a:bodyPr wrap="none">
            <a:spAutoFit/>
          </a:bodyPr>
          <a:lstStyle/>
          <a:p>
            <a:pPr fontAlgn="base"/>
            <a:r>
              <a:rPr lang="it-IT" sz="3200" b="1" dirty="0">
                <a:solidFill>
                  <a:srgbClr val="444444"/>
                </a:solidFill>
                <a:latin typeface="Open Sans"/>
              </a:rPr>
              <a:t>Il PERSECUTORE</a:t>
            </a:r>
            <a:endParaRPr lang="it-IT" sz="3200" dirty="0">
              <a:solidFill>
                <a:srgbClr val="444444"/>
              </a:solidFill>
              <a:latin typeface="Open Sans"/>
            </a:endParaRPr>
          </a:p>
        </p:txBody>
      </p:sp>
      <p:pic>
        <p:nvPicPr>
          <p:cNvPr id="4098" name="Picture 2" descr="persecuto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219" y="2145323"/>
            <a:ext cx="3542411" cy="3024480"/>
          </a:xfrm>
          <a:prstGeom prst="rect">
            <a:avLst/>
          </a:prstGeom>
          <a:noFill/>
          <a:extLst>
            <a:ext uri="{909E8E84-426E-40DD-AFC4-6F175D3DCCD1}">
              <a14:hiddenFill xmlns:a14="http://schemas.microsoft.com/office/drawing/2010/main">
                <a:solidFill>
                  <a:srgbClr val="FFFFFF"/>
                </a:solidFill>
              </a14:hiddenFill>
            </a:ext>
          </a:extLst>
        </p:spPr>
      </p:pic>
      <p:sp>
        <p:nvSpPr>
          <p:cNvPr id="3" name="Rettangolo 2"/>
          <p:cNvSpPr/>
          <p:nvPr/>
        </p:nvSpPr>
        <p:spPr>
          <a:xfrm>
            <a:off x="4384431" y="223910"/>
            <a:ext cx="7666892" cy="6740307"/>
          </a:xfrm>
          <a:prstGeom prst="rect">
            <a:avLst/>
          </a:prstGeom>
        </p:spPr>
        <p:txBody>
          <a:bodyPr wrap="square">
            <a:spAutoFit/>
          </a:bodyPr>
          <a:lstStyle/>
          <a:p>
            <a:r>
              <a:rPr lang="it-IT" sz="2400" dirty="0">
                <a:solidFill>
                  <a:srgbClr val="444444"/>
                </a:solidFill>
                <a:latin typeface="Open Sans"/>
              </a:rPr>
              <a:t>Il Persecutore è una persona che detta le regole e impone limiti che aumentano il malessere e la dipendenza. Assume potere sugli altri attraverso la forza, la minaccia, il sarcasmo, la critica, la supponenza, l’aggressività o la violenza, con l’obiettivo di creare una corte di persone sottomesse da dominare e usare. Per qualche ragione sente un giusto motivo, un diritto acquisito a punire gli altri, a smascherarne i punti deboli, a sottolinearne un po’ sadicamente le fragilità. Va detto che il Persecutore non è solo chi assume il potere attraverso la forza e la minaccia, ma anche chi si comporta in modo supponente e critico, usando il sarcasmo con l’obiettivo – spesso non del tutto consapevole – di mantenere il controllo della relazione. Il Persecutore finge di non essere mai debole: copre con l’aggressività e con dimostrazioni di forza le proprie debolezze e paure.</a:t>
            </a:r>
            <a:br>
              <a:rPr lang="it-IT" sz="2400" dirty="0">
                <a:solidFill>
                  <a:srgbClr val="444444"/>
                </a:solidFill>
                <a:latin typeface="Open Sans"/>
              </a:rPr>
            </a:br>
            <a:endParaRPr lang="it-IT" sz="2400" dirty="0"/>
          </a:p>
        </p:txBody>
      </p:sp>
    </p:spTree>
    <p:extLst>
      <p:ext uri="{BB962C8B-B14F-4D97-AF65-F5344CB8AC3E}">
        <p14:creationId xmlns:p14="http://schemas.microsoft.com/office/powerpoint/2010/main" val="800820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368062" y="915797"/>
            <a:ext cx="9413630" cy="5232202"/>
          </a:xfrm>
          <a:prstGeom prst="rect">
            <a:avLst/>
          </a:prstGeom>
        </p:spPr>
        <p:txBody>
          <a:bodyPr wrap="square">
            <a:spAutoFit/>
          </a:bodyPr>
          <a:lstStyle/>
          <a:p>
            <a:pPr algn="ctr"/>
            <a:endParaRPr lang="it-IT" b="1" i="1" dirty="0">
              <a:latin typeface="Calibri" panose="020F0502020204030204" pitchFamily="34" charset="0"/>
              <a:ea typeface="Calibri" panose="020F0502020204030204" pitchFamily="34" charset="0"/>
              <a:cs typeface="Times New Roman" panose="02020603050405020304" pitchFamily="18" charset="0"/>
            </a:endParaRPr>
          </a:p>
          <a:p>
            <a:r>
              <a:rPr lang="it-IT" sz="2400" dirty="0">
                <a:solidFill>
                  <a:srgbClr val="444444"/>
                </a:solidFill>
                <a:latin typeface="Open Sans"/>
              </a:rPr>
              <a:t>Spesso i Persecutori sono persone carismatiche e seducenti, ma a lungo andare chi si lascia affascinare da loro </a:t>
            </a:r>
            <a:r>
              <a:rPr lang="it-IT" sz="2400" dirty="0" smtClean="0">
                <a:solidFill>
                  <a:srgbClr val="444444"/>
                </a:solidFill>
                <a:latin typeface="Open Sans"/>
              </a:rPr>
              <a:t>avverte fastidio,  </a:t>
            </a:r>
            <a:r>
              <a:rPr lang="it-IT" sz="2400" dirty="0">
                <a:solidFill>
                  <a:srgbClr val="444444"/>
                </a:solidFill>
                <a:latin typeface="Open Sans"/>
              </a:rPr>
              <a:t>si sente usato e può decidere di invertire i ruoli passando da Vittima a Persecutore, mentre il Persecutore finisce per trovarsi (spesso senza capire bene perché) nel ruolo della Vittima.</a:t>
            </a:r>
            <a:endParaRPr lang="it-IT" sz="2400" dirty="0">
              <a:latin typeface="Open Sans"/>
            </a:endParaRPr>
          </a:p>
          <a:p>
            <a:r>
              <a:rPr lang="it-IT" sz="2400" dirty="0" smtClean="0">
                <a:latin typeface="Open Sans"/>
                <a:ea typeface="Calibri" panose="020F0502020204030204" pitchFamily="34" charset="0"/>
                <a:cs typeface="Times New Roman" panose="02020603050405020304" pitchFamily="18" charset="0"/>
              </a:rPr>
              <a:t>Vede </a:t>
            </a:r>
            <a:r>
              <a:rPr lang="it-IT" sz="2400" dirty="0">
                <a:latin typeface="Open Sans"/>
                <a:ea typeface="Calibri" panose="020F0502020204030204" pitchFamily="34" charset="0"/>
                <a:cs typeface="Times New Roman" panose="02020603050405020304" pitchFamily="18" charset="0"/>
              </a:rPr>
              <a:t>se stesso superiore agli altri e pur di mantenere tale posizione non esita a disprezzare gli altri e a trattarli come </a:t>
            </a:r>
            <a:r>
              <a:rPr lang="it-IT" sz="2400" dirty="0" smtClean="0">
                <a:latin typeface="Open Sans"/>
                <a:ea typeface="Calibri" panose="020F0502020204030204" pitchFamily="34" charset="0"/>
                <a:cs typeface="Times New Roman" panose="02020603050405020304" pitchFamily="18" charset="0"/>
              </a:rPr>
              <a:t>oggetti.</a:t>
            </a:r>
          </a:p>
          <a:p>
            <a:r>
              <a:rPr lang="it-IT" sz="2400" dirty="0" smtClean="0">
                <a:solidFill>
                  <a:srgbClr val="404040"/>
                </a:solidFill>
                <a:latin typeface="Open Sans"/>
              </a:rPr>
              <a:t>Agisce </a:t>
            </a:r>
            <a:r>
              <a:rPr lang="it-IT" sz="2400" dirty="0">
                <a:solidFill>
                  <a:srgbClr val="404040"/>
                </a:solidFill>
                <a:latin typeface="Open Sans"/>
              </a:rPr>
              <a:t>sullo sfondo, ma </a:t>
            </a:r>
            <a:r>
              <a:rPr lang="it-IT" sz="2400" dirty="0" smtClean="0">
                <a:solidFill>
                  <a:srgbClr val="404040"/>
                </a:solidFill>
                <a:latin typeface="Open Sans"/>
              </a:rPr>
              <a:t>in </a:t>
            </a:r>
            <a:r>
              <a:rPr lang="it-IT" sz="2400" dirty="0">
                <a:solidFill>
                  <a:srgbClr val="404040"/>
                </a:solidFill>
                <a:latin typeface="Open Sans"/>
              </a:rPr>
              <a:t>genere non è presente di persona nell’interazione tra </a:t>
            </a:r>
            <a:r>
              <a:rPr lang="it-IT" sz="2400" dirty="0" smtClean="0">
                <a:solidFill>
                  <a:srgbClr val="404040"/>
                </a:solidFill>
                <a:latin typeface="Open Sans"/>
              </a:rPr>
              <a:t>S </a:t>
            </a:r>
            <a:r>
              <a:rPr lang="it-IT" sz="2400" dirty="0">
                <a:solidFill>
                  <a:srgbClr val="404040"/>
                </a:solidFill>
                <a:latin typeface="Open Sans"/>
              </a:rPr>
              <a:t>e </a:t>
            </a:r>
            <a:r>
              <a:rPr lang="it-IT" sz="2400" dirty="0" smtClean="0">
                <a:solidFill>
                  <a:srgbClr val="404040"/>
                </a:solidFill>
                <a:latin typeface="Open Sans"/>
              </a:rPr>
              <a:t>V </a:t>
            </a:r>
            <a:r>
              <a:rPr lang="it-IT" sz="2400" dirty="0">
                <a:solidFill>
                  <a:srgbClr val="404040"/>
                </a:solidFill>
                <a:latin typeface="Open Sans"/>
              </a:rPr>
              <a:t>(talvolta si tratta di un’istituzione o di un’entità astratta), </a:t>
            </a:r>
            <a:r>
              <a:rPr lang="it-IT" sz="2400" dirty="0" smtClean="0">
                <a:solidFill>
                  <a:srgbClr val="404040"/>
                </a:solidFill>
                <a:latin typeface="Open Sans"/>
              </a:rPr>
              <a:t>esercita </a:t>
            </a:r>
            <a:r>
              <a:rPr lang="it-IT" sz="2400" dirty="0">
                <a:solidFill>
                  <a:srgbClr val="404040"/>
                </a:solidFill>
                <a:latin typeface="Open Sans"/>
              </a:rPr>
              <a:t>pressioni e coercizioni o </a:t>
            </a:r>
            <a:r>
              <a:rPr lang="it-IT" sz="2400" dirty="0" smtClean="0">
                <a:solidFill>
                  <a:srgbClr val="404040"/>
                </a:solidFill>
                <a:latin typeface="Open Sans"/>
              </a:rPr>
              <a:t>pone </a:t>
            </a:r>
            <a:r>
              <a:rPr lang="it-IT" sz="2400" dirty="0">
                <a:solidFill>
                  <a:srgbClr val="404040"/>
                </a:solidFill>
                <a:latin typeface="Open Sans"/>
              </a:rPr>
              <a:t>ostacoli, critiche, attacchi, disconoscimenti </a:t>
            </a:r>
            <a:r>
              <a:rPr lang="it-IT" sz="2400" dirty="0" smtClean="0">
                <a:solidFill>
                  <a:srgbClr val="404040"/>
                </a:solidFill>
                <a:latin typeface="Open Sans"/>
              </a:rPr>
              <a:t>ecc. </a:t>
            </a:r>
            <a:r>
              <a:rPr lang="it-IT" sz="2400" dirty="0">
                <a:solidFill>
                  <a:srgbClr val="404040"/>
                </a:solidFill>
                <a:latin typeface="Open Sans"/>
              </a:rPr>
              <a:t>che maltrattano e fanno sentire inferiore la Vittima</a:t>
            </a:r>
          </a:p>
          <a:p>
            <a:r>
              <a:rPr lang="it-IT" sz="2800" dirty="0" smtClean="0">
                <a:latin typeface="Lato"/>
                <a:ea typeface="Calibri" panose="020F0502020204030204" pitchFamily="34" charset="0"/>
                <a:cs typeface="Times New Roman" panose="02020603050405020304" pitchFamily="18" charset="0"/>
              </a:rPr>
              <a:t>.</a:t>
            </a:r>
            <a:endParaRPr lang="it-IT" sz="2800" dirty="0">
              <a:latin typeface="Lato"/>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0265340"/>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459</TotalTime>
  <Words>1844</Words>
  <Application>Microsoft Office PowerPoint</Application>
  <PresentationFormat>Widescreen</PresentationFormat>
  <Paragraphs>67</Paragraphs>
  <Slides>21</Slides>
  <Notes>0</Notes>
  <HiddenSlides>0</HiddenSlides>
  <MMClips>0</MMClips>
  <ScaleCrop>false</ScaleCrop>
  <HeadingPairs>
    <vt:vector size="6" baseType="variant">
      <vt:variant>
        <vt:lpstr>Caratteri utilizzati</vt:lpstr>
      </vt:variant>
      <vt:variant>
        <vt:i4>14</vt:i4>
      </vt:variant>
      <vt:variant>
        <vt:lpstr>Tema</vt:lpstr>
      </vt:variant>
      <vt:variant>
        <vt:i4>1</vt:i4>
      </vt:variant>
      <vt:variant>
        <vt:lpstr>Titoli diapositive</vt:lpstr>
      </vt:variant>
      <vt:variant>
        <vt:i4>21</vt:i4>
      </vt:variant>
    </vt:vector>
  </HeadingPairs>
  <TitlesOfParts>
    <vt:vector size="36" baseType="lpstr">
      <vt:lpstr>Arial</vt:lpstr>
      <vt:lpstr>Arial Rounded MT Bold</vt:lpstr>
      <vt:lpstr>Calibri</vt:lpstr>
      <vt:lpstr>Century Gothic</vt:lpstr>
      <vt:lpstr>Imprint MT Shadow</vt:lpstr>
      <vt:lpstr>inherit</vt:lpstr>
      <vt:lpstr>Kristen ITC</vt:lpstr>
      <vt:lpstr>Lato</vt:lpstr>
      <vt:lpstr>Lucida Console</vt:lpstr>
      <vt:lpstr>Open Sans</vt:lpstr>
      <vt:lpstr>PT serif</vt:lpstr>
      <vt:lpstr>Source Sans Pro</vt:lpstr>
      <vt:lpstr>Times New Roman</vt:lpstr>
      <vt:lpstr>Wingdings 3</vt:lpstr>
      <vt:lpstr>Filo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Windows</dc:creator>
  <cp:lastModifiedBy>Utente Windows</cp:lastModifiedBy>
  <cp:revision>26</cp:revision>
  <dcterms:created xsi:type="dcterms:W3CDTF">2019-03-15T18:19:28Z</dcterms:created>
  <dcterms:modified xsi:type="dcterms:W3CDTF">2019-03-19T10:10:10Z</dcterms:modified>
</cp:coreProperties>
</file>