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38"/>
  </p:notesMasterIdLst>
  <p:sldIdLst>
    <p:sldId id="285" r:id="rId2"/>
    <p:sldId id="270" r:id="rId3"/>
    <p:sldId id="258" r:id="rId4"/>
    <p:sldId id="271" r:id="rId5"/>
    <p:sldId id="286" r:id="rId6"/>
    <p:sldId id="290" r:id="rId7"/>
    <p:sldId id="287" r:id="rId8"/>
    <p:sldId id="288" r:id="rId9"/>
    <p:sldId id="289" r:id="rId10"/>
    <p:sldId id="291" r:id="rId11"/>
    <p:sldId id="292" r:id="rId12"/>
    <p:sldId id="294" r:id="rId13"/>
    <p:sldId id="295" r:id="rId14"/>
    <p:sldId id="257" r:id="rId15"/>
    <p:sldId id="296" r:id="rId16"/>
    <p:sldId id="300" r:id="rId17"/>
    <p:sldId id="297" r:id="rId18"/>
    <p:sldId id="299" r:id="rId19"/>
    <p:sldId id="301" r:id="rId20"/>
    <p:sldId id="298" r:id="rId21"/>
    <p:sldId id="274" r:id="rId22"/>
    <p:sldId id="275" r:id="rId23"/>
    <p:sldId id="259" r:id="rId24"/>
    <p:sldId id="260" r:id="rId25"/>
    <p:sldId id="267" r:id="rId26"/>
    <p:sldId id="276" r:id="rId27"/>
    <p:sldId id="277" r:id="rId28"/>
    <p:sldId id="278" r:id="rId29"/>
    <p:sldId id="279" r:id="rId30"/>
    <p:sldId id="280" r:id="rId31"/>
    <p:sldId id="281" r:id="rId32"/>
    <p:sldId id="283" r:id="rId33"/>
    <p:sldId id="282" r:id="rId34"/>
    <p:sldId id="266" r:id="rId35"/>
    <p:sldId id="268" r:id="rId36"/>
    <p:sldId id="272" r:id="rId3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86" d="100"/>
          <a:sy n="86" d="100"/>
        </p:scale>
        <p:origin x="102" y="60"/>
      </p:cViewPr>
      <p:guideLst/>
    </p:cSldViewPr>
  </p:slideViewPr>
  <p:notesTextViewPr>
    <p:cViewPr>
      <p:scale>
        <a:sx n="1" d="1"/>
        <a:sy n="1" d="1"/>
      </p:scale>
      <p:origin x="0" y="0"/>
    </p:cViewPr>
  </p:notesTextViewPr>
  <p:sorterViewPr>
    <p:cViewPr varScale="1">
      <p:scale>
        <a:sx n="100" d="100"/>
        <a:sy n="100" d="100"/>
      </p:scale>
      <p:origin x="0" y="-699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948B90-6D32-4D53-BD82-E3FE4E5E3E30}" type="datetimeFigureOut">
              <a:rPr lang="it-IT" smtClean="0"/>
              <a:t>12/03/2019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6FA246-EFA9-4946-87E6-AD59BF753C84}" type="slidenum">
              <a:rPr lang="it-IT" smtClean="0"/>
              <a:t>‹N›</a:t>
            </a:fld>
            <a:endParaRPr lang="it-IT"/>
          </a:p>
        </p:txBody>
      </p:sp>
    </p:spTree>
    <p:extLst>
      <p:ext uri="{BB962C8B-B14F-4D97-AF65-F5344CB8AC3E}">
        <p14:creationId xmlns:p14="http://schemas.microsoft.com/office/powerpoint/2010/main" val="2114748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CD95077F-A2B2-4806-87BE-E9D775F7BD17}" type="slidenum">
              <a:rPr lang="it-IT" sz="1200" smtClean="0">
                <a:latin typeface="Times New Roman" panose="02020603050405020304" pitchFamily="18" charset="0"/>
              </a:rPr>
              <a:pPr/>
              <a:t>1</a:t>
            </a:fld>
            <a:endParaRPr lang="it-IT" sz="1200" smtClean="0">
              <a:latin typeface="Times New Roman" panose="02020603050405020304" pitchFamily="18" charset="0"/>
            </a:endParaRPr>
          </a:p>
        </p:txBody>
      </p:sp>
      <p:sp>
        <p:nvSpPr>
          <p:cNvPr id="20483" name="Rectangle 2"/>
          <p:cNvSpPr>
            <a:spLocks noGrp="1" noRot="1" noChangeAspect="1" noChangeArrowheads="1" noTextEdit="1"/>
          </p:cNvSpPr>
          <p:nvPr>
            <p:ph type="sldImg"/>
          </p:nvPr>
        </p:nvSpPr>
        <p:spPr>
          <a:xfrm>
            <a:off x="484188" y="749300"/>
            <a:ext cx="6062662" cy="3411538"/>
          </a:xfrm>
          <a:ln w="12700" cap="flat">
            <a:solidFill>
              <a:schemeClr val="tx1"/>
            </a:solidFill>
          </a:ln>
        </p:spPr>
      </p:sp>
      <p:sp>
        <p:nvSpPr>
          <p:cNvPr id="20484" name="Rectangle 5"/>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val="3294770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A770BB60-01FD-48C2-B7DA-D8B72B639214}" type="slidenum">
              <a:rPr lang="it-IT" sz="1200" smtClean="0">
                <a:latin typeface="Times New Roman" panose="02020603050405020304" pitchFamily="18" charset="0"/>
              </a:rPr>
              <a:pPr/>
              <a:t>13</a:t>
            </a:fld>
            <a:endParaRPr lang="it-IT" sz="1200" smtClean="0">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val="592479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63D29B6-D459-40AA-B534-15A0EEB58890}" type="slidenum">
              <a:rPr lang="it-IT" sz="1200" smtClean="0">
                <a:latin typeface="Times New Roman" panose="02020603050405020304" pitchFamily="18" charset="0"/>
              </a:rPr>
              <a:pPr/>
              <a:t>5</a:t>
            </a:fld>
            <a:endParaRPr lang="it-IT" sz="1200" smtClean="0">
              <a:latin typeface="Times New Roman" panose="02020603050405020304" pitchFamily="18" charset="0"/>
            </a:endParaRPr>
          </a:p>
        </p:txBody>
      </p:sp>
      <p:sp>
        <p:nvSpPr>
          <p:cNvPr id="29699" name="Rectangle 2"/>
          <p:cNvSpPr>
            <a:spLocks noGrp="1" noRot="1" noChangeAspect="1" noChangeArrowheads="1" noTextEdit="1"/>
          </p:cNvSpPr>
          <p:nvPr>
            <p:ph type="sldImg"/>
          </p:nvPr>
        </p:nvSpPr>
        <p:spPr>
          <a:xfrm>
            <a:off x="165100" y="631825"/>
            <a:ext cx="6015038" cy="3384550"/>
          </a:xfrm>
          <a:ln/>
        </p:spPr>
      </p:sp>
      <p:sp>
        <p:nvSpPr>
          <p:cNvPr id="29700"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val="1182355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DA3F04A5-1E84-467C-9189-47EC8886130F}" type="slidenum">
              <a:rPr lang="it-IT" sz="1200" smtClean="0">
                <a:latin typeface="Times New Roman" panose="02020603050405020304" pitchFamily="18" charset="0"/>
              </a:rPr>
              <a:pPr/>
              <a:t>6</a:t>
            </a:fld>
            <a:endParaRPr lang="it-IT" sz="1200" smtClean="0">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val="2733166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BB368B97-D127-45B7-B30A-A17AF78E6702}" type="slidenum">
              <a:rPr lang="it-IT" sz="1200" smtClean="0">
                <a:latin typeface="Times New Roman" panose="02020603050405020304" pitchFamily="18" charset="0"/>
              </a:rPr>
              <a:pPr/>
              <a:t>7</a:t>
            </a:fld>
            <a:endParaRPr lang="it-IT" sz="1200" smtClean="0">
              <a:latin typeface="Times New Roman" panose="02020603050405020304" pitchFamily="18" charset="0"/>
            </a:endParaRPr>
          </a:p>
        </p:txBody>
      </p:sp>
      <p:sp>
        <p:nvSpPr>
          <p:cNvPr id="36867" name="Rectangle 2"/>
          <p:cNvSpPr>
            <a:spLocks noGrp="1" noRot="1" noChangeAspect="1" noChangeArrowheads="1" noTextEdit="1"/>
          </p:cNvSpPr>
          <p:nvPr>
            <p:ph type="sldImg"/>
          </p:nvPr>
        </p:nvSpPr>
        <p:spPr>
          <a:ln/>
        </p:spPr>
      </p:sp>
      <p:sp>
        <p:nvSpPr>
          <p:cNvPr id="36868"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val="3560213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EE9A0EAA-F209-49B0-AB3E-2D317E1085C7}" type="slidenum">
              <a:rPr lang="it-IT" sz="1200" smtClean="0">
                <a:latin typeface="Times New Roman" panose="02020603050405020304" pitchFamily="18" charset="0"/>
              </a:rPr>
              <a:pPr/>
              <a:t>8</a:t>
            </a:fld>
            <a:endParaRPr lang="it-IT" sz="1200" smtClean="0">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val="2461976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6D67F431-5FE0-4F65-B507-904A7627B3D6}" type="slidenum">
              <a:rPr lang="it-IT" sz="1200" smtClean="0">
                <a:latin typeface="Times New Roman" panose="02020603050405020304" pitchFamily="18" charset="0"/>
              </a:rPr>
              <a:pPr/>
              <a:t>9</a:t>
            </a:fld>
            <a:endParaRPr lang="it-IT" sz="1200" smtClean="0">
              <a:latin typeface="Times New Roman" panose="02020603050405020304" pitchFamily="18" charset="0"/>
            </a:endParaRPr>
          </a:p>
        </p:txBody>
      </p:sp>
      <p:sp>
        <p:nvSpPr>
          <p:cNvPr id="40963" name="Rectangle 2"/>
          <p:cNvSpPr>
            <a:spLocks noGrp="1" noRot="1" noChangeAspect="1" noChangeArrowheads="1" noTextEdit="1"/>
          </p:cNvSpPr>
          <p:nvPr>
            <p:ph type="sldImg"/>
          </p:nvPr>
        </p:nvSpPr>
        <p:spPr>
          <a:ln/>
        </p:spPr>
      </p:sp>
      <p:sp>
        <p:nvSpPr>
          <p:cNvPr id="40964"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val="3265186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3E3AC8F2-C0A0-4FAF-A4DC-48089C7F0800}" type="slidenum">
              <a:rPr lang="it-IT" sz="1200" smtClean="0">
                <a:latin typeface="Times New Roman" panose="02020603050405020304" pitchFamily="18" charset="0"/>
              </a:rPr>
              <a:pPr/>
              <a:t>10</a:t>
            </a:fld>
            <a:endParaRPr lang="it-IT" sz="1200" smtClean="0">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val="734497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1A013D63-63B0-4515-99AF-9738AA81B9AB}" type="slidenum">
              <a:rPr lang="it-IT" sz="1200" smtClean="0">
                <a:latin typeface="Times New Roman" panose="02020603050405020304" pitchFamily="18" charset="0"/>
              </a:rPr>
              <a:pPr/>
              <a:t>11</a:t>
            </a:fld>
            <a:endParaRPr lang="it-IT" sz="1200" smtClean="0">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xfrm>
            <a:off x="820738" y="488950"/>
            <a:ext cx="5180012" cy="2914650"/>
          </a:xfrm>
          <a:ln/>
        </p:spPr>
      </p:sp>
      <p:sp>
        <p:nvSpPr>
          <p:cNvPr id="45060"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val="3674875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02ED8E7B-79BA-4F75-8AD8-9F2CB20507BA}" type="slidenum">
              <a:rPr lang="it-IT" sz="1200" smtClean="0">
                <a:latin typeface="Times New Roman" panose="02020603050405020304" pitchFamily="18" charset="0"/>
              </a:rPr>
              <a:pPr/>
              <a:t>12</a:t>
            </a:fld>
            <a:endParaRPr lang="it-IT" sz="1200" smtClean="0">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xfrm>
            <a:off x="1085850" y="415925"/>
            <a:ext cx="4794250" cy="2697163"/>
          </a:xfrm>
          <a:ln/>
        </p:spPr>
      </p:sp>
      <p:sp>
        <p:nvSpPr>
          <p:cNvPr id="47108" name="Rectangle 4"/>
          <p:cNvSpPr>
            <a:spLocks noGrp="1" noChangeArrowheads="1"/>
          </p:cNvSpPr>
          <p:nvPr>
            <p:ph type="body" idx="1"/>
          </p:nvPr>
        </p:nvSpPr>
        <p:spPr>
          <a:noFill/>
        </p:spPr>
        <p:txBody>
          <a:bodyPr/>
          <a:lstStyle/>
          <a:p>
            <a:endParaRPr lang="it-IT" smtClean="0"/>
          </a:p>
        </p:txBody>
      </p:sp>
    </p:spTree>
    <p:extLst>
      <p:ext uri="{BB962C8B-B14F-4D97-AF65-F5344CB8AC3E}">
        <p14:creationId xmlns:p14="http://schemas.microsoft.com/office/powerpoint/2010/main" val="2856906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463E365-0C1D-4588-98EB-64D2B77D739C}" type="datetimeFigureOut">
              <a:rPr lang="it-IT" smtClean="0"/>
              <a:t>12/03/2019</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943835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6463E365-0C1D-4588-98EB-64D2B77D739C}" type="datetimeFigureOut">
              <a:rPr lang="it-IT" smtClean="0"/>
              <a:t>12/03/2019</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553298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6463E365-0C1D-4588-98EB-64D2B77D739C}" type="datetimeFigureOut">
              <a:rPr lang="it-IT" smtClean="0"/>
              <a:t>12/03/2019</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313923-697C-48A5-953C-F31CB04FBF3D}"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1712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6463E365-0C1D-4588-98EB-64D2B77D739C}" type="datetimeFigureOut">
              <a:rPr lang="it-IT" smtClean="0"/>
              <a:t>12/03/2019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2813456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6463E365-0C1D-4588-98EB-64D2B77D739C}" type="datetimeFigureOut">
              <a:rPr lang="it-IT" smtClean="0"/>
              <a:t>12/03/2019</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313923-697C-48A5-953C-F31CB04FBF3D}"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01610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6463E365-0C1D-4588-98EB-64D2B77D739C}" type="datetimeFigureOut">
              <a:rPr lang="it-IT" smtClean="0"/>
              <a:t>12/03/2019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2225247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463E365-0C1D-4588-98EB-64D2B77D739C}" type="datetimeFigureOut">
              <a:rPr lang="it-IT" smtClean="0"/>
              <a:t>12/03/2019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27577281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463E365-0C1D-4588-98EB-64D2B77D739C}" type="datetimeFigureOut">
              <a:rPr lang="it-IT" smtClean="0"/>
              <a:t>12/03/2019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2284989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463E365-0C1D-4588-98EB-64D2B77D739C}" type="datetimeFigureOut">
              <a:rPr lang="it-IT" smtClean="0"/>
              <a:t>12/03/2019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33534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6463E365-0C1D-4588-98EB-64D2B77D739C}" type="datetimeFigureOut">
              <a:rPr lang="it-IT" smtClean="0"/>
              <a:t>12/03/2019</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1589262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6463E365-0C1D-4588-98EB-64D2B77D739C}" type="datetimeFigureOut">
              <a:rPr lang="it-IT" smtClean="0"/>
              <a:t>12/03/2019</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472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6463E365-0C1D-4588-98EB-64D2B77D739C}" type="datetimeFigureOut">
              <a:rPr lang="it-IT" smtClean="0"/>
              <a:t>12/03/2019</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3376565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6463E365-0C1D-4588-98EB-64D2B77D739C}" type="datetimeFigureOut">
              <a:rPr lang="it-IT" smtClean="0"/>
              <a:t>12/03/2019</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3599366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3E365-0C1D-4588-98EB-64D2B77D739C}" type="datetimeFigureOut">
              <a:rPr lang="it-IT" smtClean="0"/>
              <a:t>12/03/2019</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201541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6463E365-0C1D-4588-98EB-64D2B77D739C}" type="datetimeFigureOut">
              <a:rPr lang="it-IT" smtClean="0"/>
              <a:t>12/03/2019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729422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6463E365-0C1D-4588-98EB-64D2B77D739C}" type="datetimeFigureOut">
              <a:rPr lang="it-IT" smtClean="0"/>
              <a:t>12/03/2019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313923-697C-48A5-953C-F31CB04FBF3D}" type="slidenum">
              <a:rPr lang="it-IT" smtClean="0"/>
              <a:t>‹N›</a:t>
            </a:fld>
            <a:endParaRPr lang="it-IT"/>
          </a:p>
        </p:txBody>
      </p:sp>
    </p:spTree>
    <p:extLst>
      <p:ext uri="{BB962C8B-B14F-4D97-AF65-F5344CB8AC3E}">
        <p14:creationId xmlns:p14="http://schemas.microsoft.com/office/powerpoint/2010/main" val="76841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463E365-0C1D-4588-98EB-64D2B77D739C}" type="datetimeFigureOut">
              <a:rPr lang="it-IT" smtClean="0"/>
              <a:t>12/03/2019</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D313923-697C-48A5-953C-F31CB04FBF3D}" type="slidenum">
              <a:rPr lang="it-IT" smtClean="0"/>
              <a:t>‹N›</a:t>
            </a:fld>
            <a:endParaRPr lang="it-IT"/>
          </a:p>
        </p:txBody>
      </p:sp>
    </p:spTree>
    <p:extLst>
      <p:ext uri="{BB962C8B-B14F-4D97-AF65-F5344CB8AC3E}">
        <p14:creationId xmlns:p14="http://schemas.microsoft.com/office/powerpoint/2010/main" val="248623972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1524000" y="476250"/>
            <a:ext cx="9144000" cy="1079500"/>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a:bodyPr>
          <a:lstStyle/>
          <a:p>
            <a:pPr marL="0" indent="0" defTabSz="762000">
              <a:buNone/>
            </a:pPr>
            <a:r>
              <a:rPr lang="it-IT" altLang="zh-CN" sz="2400" dirty="0"/>
              <a:t>Viene definita </a:t>
            </a:r>
            <a:r>
              <a:rPr lang="it-IT" altLang="zh-CN" sz="2400" b="1" dirty="0"/>
              <a:t>PASSIVITA’</a:t>
            </a:r>
            <a:r>
              <a:rPr lang="it-IT" altLang="zh-CN" sz="2400" dirty="0"/>
              <a:t> Il risultato di una dipendenza non risolta </a:t>
            </a:r>
            <a:r>
              <a:rPr lang="it-IT" altLang="zh-CN" sz="2400" dirty="0" smtClean="0"/>
              <a:t>(</a:t>
            </a:r>
            <a:r>
              <a:rPr lang="it-IT" altLang="zh-CN" sz="2400" b="1" dirty="0" smtClean="0"/>
              <a:t>SIMBIOSI</a:t>
            </a:r>
            <a:r>
              <a:rPr lang="it-IT" altLang="zh-CN" sz="2400" dirty="0" smtClean="0"/>
              <a:t>)</a:t>
            </a:r>
            <a:endParaRPr lang="it-IT" altLang="zh-CN" sz="2400" dirty="0"/>
          </a:p>
        </p:txBody>
      </p:sp>
      <p:sp>
        <p:nvSpPr>
          <p:cNvPr id="19459"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68E7BFB9-457D-492F-A3C6-22E8BB287FC2}" type="slidenum">
              <a:rPr lang="it-IT" sz="2400">
                <a:solidFill>
                  <a:schemeClr val="bg1"/>
                </a:solidFill>
              </a:rPr>
              <a:pPr/>
              <a:t>1</a:t>
            </a:fld>
            <a:endParaRPr lang="it-IT" sz="2400">
              <a:solidFill>
                <a:schemeClr val="bg1"/>
              </a:solidFill>
            </a:endParaRPr>
          </a:p>
        </p:txBody>
      </p:sp>
      <p:sp>
        <p:nvSpPr>
          <p:cNvPr id="19460" name="Rectangle 7"/>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endParaRPr lang="it-IT" sz="2800" dirty="0">
              <a:solidFill>
                <a:schemeClr val="accent2"/>
              </a:solidFill>
            </a:endParaRPr>
          </a:p>
        </p:txBody>
      </p:sp>
      <p:sp>
        <p:nvSpPr>
          <p:cNvPr id="19461" name="Oval 14" descr="Piastrelle bicolori"/>
          <p:cNvSpPr>
            <a:spLocks noChangeArrowheads="1"/>
          </p:cNvSpPr>
          <p:nvPr/>
        </p:nvSpPr>
        <p:spPr bwMode="auto">
          <a:xfrm>
            <a:off x="4151314" y="2276475"/>
            <a:ext cx="865187" cy="863600"/>
          </a:xfrm>
          <a:prstGeom prst="ellipse">
            <a:avLst/>
          </a:prstGeom>
          <a:pattFill prst="solidDmnd">
            <a:fgClr>
              <a:schemeClr val="accent1"/>
            </a:fgClr>
            <a:bgClr>
              <a:schemeClr val="bg1"/>
            </a:bgClr>
          </a:patt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2" name="Oval 15" descr="Piastrelle bicolori"/>
          <p:cNvSpPr>
            <a:spLocks noChangeArrowheads="1"/>
          </p:cNvSpPr>
          <p:nvPr/>
        </p:nvSpPr>
        <p:spPr bwMode="auto">
          <a:xfrm>
            <a:off x="4151314" y="3143250"/>
            <a:ext cx="865187" cy="863600"/>
          </a:xfrm>
          <a:prstGeom prst="ellipse">
            <a:avLst/>
          </a:prstGeom>
          <a:pattFill prst="solidDmnd">
            <a:fgClr>
              <a:schemeClr val="accent1"/>
            </a:fgClr>
            <a:bgClr>
              <a:schemeClr val="bg1"/>
            </a:bgClr>
          </a:patt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3" name="Oval 16"/>
          <p:cNvSpPr>
            <a:spLocks noChangeArrowheads="1"/>
          </p:cNvSpPr>
          <p:nvPr/>
        </p:nvSpPr>
        <p:spPr bwMode="auto">
          <a:xfrm>
            <a:off x="4151314" y="4006850"/>
            <a:ext cx="865187" cy="863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4" name="Oval 17"/>
          <p:cNvSpPr>
            <a:spLocks noChangeArrowheads="1"/>
          </p:cNvSpPr>
          <p:nvPr/>
        </p:nvSpPr>
        <p:spPr bwMode="auto">
          <a:xfrm>
            <a:off x="6240464" y="2278063"/>
            <a:ext cx="865187" cy="863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5" name="Oval 18"/>
          <p:cNvSpPr>
            <a:spLocks noChangeArrowheads="1"/>
          </p:cNvSpPr>
          <p:nvPr/>
        </p:nvSpPr>
        <p:spPr bwMode="auto">
          <a:xfrm>
            <a:off x="6240464" y="3141663"/>
            <a:ext cx="865187" cy="863600"/>
          </a:xfrm>
          <a:prstGeom prst="ellipse">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6" name="Oval 19" descr="Piastrelle bicolori"/>
          <p:cNvSpPr>
            <a:spLocks noChangeArrowheads="1"/>
          </p:cNvSpPr>
          <p:nvPr/>
        </p:nvSpPr>
        <p:spPr bwMode="auto">
          <a:xfrm>
            <a:off x="6240464" y="4005263"/>
            <a:ext cx="865187" cy="863600"/>
          </a:xfrm>
          <a:prstGeom prst="ellipse">
            <a:avLst/>
          </a:prstGeom>
          <a:pattFill prst="solidDmnd">
            <a:fgClr>
              <a:schemeClr val="accent1"/>
            </a:fgClr>
            <a:bgClr>
              <a:schemeClr val="bg1"/>
            </a:bgClr>
          </a:patt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
        <p:nvSpPr>
          <p:cNvPr id="19467" name="Freeform 20"/>
          <p:cNvSpPr>
            <a:spLocks/>
          </p:cNvSpPr>
          <p:nvPr/>
        </p:nvSpPr>
        <p:spPr bwMode="auto">
          <a:xfrm>
            <a:off x="4872038" y="2349500"/>
            <a:ext cx="1727200" cy="1657350"/>
          </a:xfrm>
          <a:custGeom>
            <a:avLst/>
            <a:gdLst>
              <a:gd name="T0" fmla="*/ 0 w 997"/>
              <a:gd name="T1" fmla="*/ 0 h 817"/>
              <a:gd name="T2" fmla="*/ 2147483646 w 997"/>
              <a:gd name="T3" fmla="*/ 2147483646 h 817"/>
              <a:gd name="T4" fmla="*/ 2147483646 w 997"/>
              <a:gd name="T5" fmla="*/ 2147483646 h 817"/>
              <a:gd name="T6" fmla="*/ 2147483646 w 997"/>
              <a:gd name="T7" fmla="*/ 2147483646 h 8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97" h="817">
                <a:moveTo>
                  <a:pt x="0" y="0"/>
                </a:moveTo>
                <a:cubicBezTo>
                  <a:pt x="124" y="207"/>
                  <a:pt x="249" y="415"/>
                  <a:pt x="362" y="544"/>
                </a:cubicBezTo>
                <a:cubicBezTo>
                  <a:pt x="475" y="673"/>
                  <a:pt x="574" y="725"/>
                  <a:pt x="680" y="771"/>
                </a:cubicBezTo>
                <a:cubicBezTo>
                  <a:pt x="786" y="817"/>
                  <a:pt x="937" y="809"/>
                  <a:pt x="997" y="817"/>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68" name="Freeform 21"/>
          <p:cNvSpPr>
            <a:spLocks/>
          </p:cNvSpPr>
          <p:nvPr/>
        </p:nvSpPr>
        <p:spPr bwMode="auto">
          <a:xfrm>
            <a:off x="4656139" y="4006851"/>
            <a:ext cx="2232025" cy="887413"/>
          </a:xfrm>
          <a:custGeom>
            <a:avLst/>
            <a:gdLst>
              <a:gd name="T0" fmla="*/ 0 w 1406"/>
              <a:gd name="T1" fmla="*/ 0 h 559"/>
              <a:gd name="T2" fmla="*/ 2147483646 w 1406"/>
              <a:gd name="T3" fmla="*/ 2147483646 h 559"/>
              <a:gd name="T4" fmla="*/ 2147483646 w 1406"/>
              <a:gd name="T5" fmla="*/ 2147483646 h 559"/>
              <a:gd name="T6" fmla="*/ 2147483646 w 1406"/>
              <a:gd name="T7" fmla="*/ 2147483646 h 559"/>
              <a:gd name="T8" fmla="*/ 2147483646 w 1406"/>
              <a:gd name="T9" fmla="*/ 2147483646 h 55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06" h="559">
                <a:moveTo>
                  <a:pt x="0" y="0"/>
                </a:moveTo>
                <a:cubicBezTo>
                  <a:pt x="132" y="11"/>
                  <a:pt x="264" y="22"/>
                  <a:pt x="408" y="90"/>
                </a:cubicBezTo>
                <a:cubicBezTo>
                  <a:pt x="552" y="158"/>
                  <a:pt x="726" y="332"/>
                  <a:pt x="862" y="408"/>
                </a:cubicBezTo>
                <a:cubicBezTo>
                  <a:pt x="998" y="484"/>
                  <a:pt x="1133" y="529"/>
                  <a:pt x="1224" y="544"/>
                </a:cubicBezTo>
                <a:cubicBezTo>
                  <a:pt x="1315" y="559"/>
                  <a:pt x="1376" y="522"/>
                  <a:pt x="1406" y="499"/>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9469" name="Rectangle 22"/>
          <p:cNvSpPr>
            <a:spLocks noChangeArrowheads="1"/>
          </p:cNvSpPr>
          <p:nvPr/>
        </p:nvSpPr>
        <p:spPr bwMode="auto">
          <a:xfrm>
            <a:off x="1524000" y="1341438"/>
            <a:ext cx="91440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400" dirty="0">
                <a:solidFill>
                  <a:schemeClr val="accent2"/>
                </a:solidFill>
              </a:rPr>
              <a:t>Si ha una simbiosi quando due o più individui si comportano come se formassero una sola persona</a:t>
            </a:r>
          </a:p>
        </p:txBody>
      </p:sp>
      <p:sp>
        <p:nvSpPr>
          <p:cNvPr id="19470" name="Rectangle 23"/>
          <p:cNvSpPr>
            <a:spLocks noChangeArrowheads="1"/>
          </p:cNvSpPr>
          <p:nvPr/>
        </p:nvSpPr>
        <p:spPr bwMode="auto">
          <a:xfrm>
            <a:off x="1524000" y="5084763"/>
            <a:ext cx="91440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400">
                <a:solidFill>
                  <a:schemeClr val="accent2"/>
                </a:solidFill>
              </a:rPr>
              <a:t>Ogni simbiosi è un tentativo di avere esauditi dei bisogni legati allo sviluppo che non sono stati esauditi durante l’infanzia della persona</a:t>
            </a:r>
          </a:p>
        </p:txBody>
      </p:sp>
    </p:spTree>
    <p:extLst>
      <p:ext uri="{BB962C8B-B14F-4D97-AF65-F5344CB8AC3E}">
        <p14:creationId xmlns:p14="http://schemas.microsoft.com/office/powerpoint/2010/main" val="307420668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3"/>
          <p:cNvSpPr>
            <a:spLocks noGrp="1" noChangeArrowheads="1"/>
          </p:cNvSpPr>
          <p:nvPr>
            <p:ph sz="half" idx="1"/>
          </p:nvPr>
        </p:nvSpPr>
        <p:spPr>
          <a:xfrm>
            <a:off x="1524000" y="3141664"/>
            <a:ext cx="3924300" cy="2592387"/>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fontScale="92500" lnSpcReduction="10000"/>
          </a:bodyPr>
          <a:lstStyle/>
          <a:p>
            <a:pPr marL="355600" indent="-355600" algn="just" defTabSz="762000">
              <a:lnSpc>
                <a:spcPct val="130000"/>
              </a:lnSpc>
              <a:defRPr/>
            </a:pPr>
            <a:r>
              <a:rPr lang="it-IT" altLang="zh-CN" sz="2400" b="1"/>
              <a:t>ASTENSIONE</a:t>
            </a:r>
          </a:p>
          <a:p>
            <a:pPr marL="355600" indent="-355600" algn="just" defTabSz="762000">
              <a:lnSpc>
                <a:spcPct val="130000"/>
              </a:lnSpc>
              <a:defRPr/>
            </a:pPr>
            <a:r>
              <a:rPr lang="it-IT" altLang="zh-CN" sz="2400" b="1"/>
              <a:t>IPERADATTAMENTO</a:t>
            </a:r>
          </a:p>
          <a:p>
            <a:pPr marL="355600" indent="-355600" algn="just" defTabSz="762000">
              <a:lnSpc>
                <a:spcPct val="130000"/>
              </a:lnSpc>
              <a:defRPr/>
            </a:pPr>
            <a:r>
              <a:rPr lang="it-IT" altLang="zh-CN" sz="2400" b="1"/>
              <a:t>AGITAZIONE</a:t>
            </a:r>
          </a:p>
          <a:p>
            <a:pPr marL="355600" indent="-355600" algn="just" defTabSz="762000">
              <a:lnSpc>
                <a:spcPct val="130000"/>
              </a:lnSpc>
              <a:defRPr/>
            </a:pPr>
            <a:r>
              <a:rPr lang="it-IT" altLang="zh-CN" sz="2400" b="1"/>
              <a:t>INCAPACITAZIONE o VIOLENZA</a:t>
            </a:r>
          </a:p>
          <a:p>
            <a:pPr marL="355600" indent="-355600" algn="just" defTabSz="762000">
              <a:buNone/>
              <a:defRPr/>
            </a:pPr>
            <a:endParaRPr lang="it-IT" altLang="zh-CN" sz="2400" b="1"/>
          </a:p>
        </p:txBody>
      </p:sp>
      <p:sp>
        <p:nvSpPr>
          <p:cNvPr id="41987" name="Segnaposto numero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B9FBA34-C38D-4D7E-ADF1-B0FA4D1F8AE7}" type="slidenum">
              <a:rPr lang="it-IT" sz="2400">
                <a:solidFill>
                  <a:schemeClr val="bg1"/>
                </a:solidFill>
              </a:rPr>
              <a:pPr/>
              <a:t>10</a:t>
            </a:fld>
            <a:endParaRPr lang="it-IT" sz="2400">
              <a:solidFill>
                <a:schemeClr val="bg1"/>
              </a:solidFill>
            </a:endParaRPr>
          </a:p>
        </p:txBody>
      </p:sp>
      <p:sp>
        <p:nvSpPr>
          <p:cNvPr id="41988"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COMPORTAMENTI PASSIVI (1/3)</a:t>
            </a:r>
            <a:endParaRPr lang="it-IT" sz="2800" b="1" i="1">
              <a:solidFill>
                <a:schemeClr val="accent2"/>
              </a:solidFill>
            </a:endParaRPr>
          </a:p>
        </p:txBody>
      </p:sp>
      <p:sp>
        <p:nvSpPr>
          <p:cNvPr id="41989" name="Rectangle 4"/>
          <p:cNvSpPr>
            <a:spLocks noChangeArrowheads="1"/>
          </p:cNvSpPr>
          <p:nvPr/>
        </p:nvSpPr>
        <p:spPr bwMode="auto">
          <a:xfrm>
            <a:off x="1524000" y="549275"/>
            <a:ext cx="91440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dirty="0">
                <a:solidFill>
                  <a:schemeClr val="accent2"/>
                </a:solidFill>
              </a:rPr>
              <a:t>I comportamenti passivi sono le azioni interne o esterne che la gente mette in atto per evitare una risposta autonoma ad alternative , problemi o stimoli, al fine di esaudire i propri bisogni e di raggiungere le proprie mete all’interno della struttura di relazioni </a:t>
            </a:r>
            <a:r>
              <a:rPr lang="it-IT" altLang="zh-CN" sz="2400" i="1" dirty="0" err="1">
                <a:solidFill>
                  <a:schemeClr val="accent2"/>
                </a:solidFill>
              </a:rPr>
              <a:t>simbiotice</a:t>
            </a:r>
            <a:r>
              <a:rPr lang="it-IT" altLang="zh-CN" sz="2400" i="1" dirty="0">
                <a:solidFill>
                  <a:schemeClr val="accent2"/>
                </a:solidFill>
              </a:rPr>
              <a:t> patologiche. </a:t>
            </a:r>
            <a:endParaRPr lang="it-IT" altLang="zh-CN" sz="1800" dirty="0"/>
          </a:p>
        </p:txBody>
      </p:sp>
      <p:pic>
        <p:nvPicPr>
          <p:cNvPr id="4199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464" y="2924176"/>
            <a:ext cx="4067175" cy="293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991" name="Oval 6"/>
          <p:cNvSpPr>
            <a:spLocks noChangeArrowheads="1"/>
          </p:cNvSpPr>
          <p:nvPr/>
        </p:nvSpPr>
        <p:spPr bwMode="auto">
          <a:xfrm>
            <a:off x="7680326" y="4149725"/>
            <a:ext cx="1368425" cy="431800"/>
          </a:xfrm>
          <a:prstGeom prst="ellipse">
            <a:avLst/>
          </a:prstGeom>
          <a:noFill/>
          <a:ln w="63500">
            <a:solidFill>
              <a:srgbClr val="FF00FF"/>
            </a:solidFill>
            <a:round/>
            <a:headEnd/>
            <a:tailEnd/>
          </a:ln>
          <a:effectLst/>
          <a:extLst>
            <a:ext uri="{909E8E84-426E-40DD-AFC4-6F175D3DCCD1}">
              <a14:hiddenFill xmlns:a14="http://schemas.microsoft.com/office/drawing/2010/main">
                <a:solidFill>
                  <a:srgbClr val="FFFF00">
                    <a:alpha val="50195"/>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val="1778478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egnaposto numero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6B46C22A-F8E5-43E4-B663-AAE9A39C2FAA}" type="slidenum">
              <a:rPr lang="it-IT" sz="2400">
                <a:solidFill>
                  <a:schemeClr val="bg1"/>
                </a:solidFill>
              </a:rPr>
              <a:pPr/>
              <a:t>11</a:t>
            </a:fld>
            <a:endParaRPr lang="it-IT" sz="2400">
              <a:solidFill>
                <a:schemeClr val="bg1"/>
              </a:solidFill>
            </a:endParaRPr>
          </a:p>
        </p:txBody>
      </p:sp>
      <p:sp>
        <p:nvSpPr>
          <p:cNvPr id="44035"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COMPORTAMENTI PASSIVI 2/3</a:t>
            </a:r>
            <a:endParaRPr lang="it-IT" sz="2800" b="1" i="1">
              <a:solidFill>
                <a:schemeClr val="accent2"/>
              </a:solidFill>
            </a:endParaRPr>
          </a:p>
        </p:txBody>
      </p:sp>
      <p:sp>
        <p:nvSpPr>
          <p:cNvPr id="44036" name="Rectangle 3"/>
          <p:cNvSpPr>
            <a:spLocks noChangeArrowheads="1"/>
          </p:cNvSpPr>
          <p:nvPr/>
        </p:nvSpPr>
        <p:spPr bwMode="auto">
          <a:xfrm>
            <a:off x="1524000" y="908051"/>
            <a:ext cx="9144000"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dirty="0">
                <a:solidFill>
                  <a:schemeClr val="accent2"/>
                </a:solidFill>
              </a:rPr>
              <a:t>ASTENSIONE:</a:t>
            </a:r>
            <a:r>
              <a:rPr lang="it-IT" altLang="zh-CN" sz="2400" i="1" dirty="0">
                <a:solidFill>
                  <a:schemeClr val="accent2"/>
                </a:solidFill>
              </a:rPr>
              <a:t> L’astensione comporta una mancata risposta a stimoli, problemi o alternative: L’energia del paziente piuttosto che essere incanalata nell’azione, viene utilizzata per inibire le </a:t>
            </a:r>
            <a:r>
              <a:rPr lang="it-IT" altLang="zh-CN" sz="2400" i="1" dirty="0" smtClean="0">
                <a:solidFill>
                  <a:schemeClr val="accent2"/>
                </a:solidFill>
              </a:rPr>
              <a:t>reazioni.</a:t>
            </a:r>
            <a:endParaRPr lang="it-IT" altLang="zh-CN" sz="1800" dirty="0"/>
          </a:p>
        </p:txBody>
      </p:sp>
      <p:sp>
        <p:nvSpPr>
          <p:cNvPr id="44037" name="Rectangle 4"/>
          <p:cNvSpPr>
            <a:spLocks noChangeArrowheads="1"/>
          </p:cNvSpPr>
          <p:nvPr/>
        </p:nvSpPr>
        <p:spPr bwMode="auto">
          <a:xfrm>
            <a:off x="1524000" y="3068638"/>
            <a:ext cx="91440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dirty="0">
                <a:solidFill>
                  <a:schemeClr val="accent2"/>
                </a:solidFill>
              </a:rPr>
              <a:t>IPERADATTAMENTO: è la non identificazione di mete proprie, ma si accettano quelle stabilite da altri o si fantasticano su quelle che potrebbero essere, senza pensare al loro valore o significatività. Poiché le persone </a:t>
            </a:r>
            <a:r>
              <a:rPr lang="it-IT" altLang="zh-CN" sz="2400" i="1" dirty="0" err="1">
                <a:solidFill>
                  <a:schemeClr val="accent2"/>
                </a:solidFill>
              </a:rPr>
              <a:t>iperadattate</a:t>
            </a:r>
            <a:r>
              <a:rPr lang="it-IT" altLang="zh-CN" sz="2400" i="1" dirty="0">
                <a:solidFill>
                  <a:schemeClr val="accent2"/>
                </a:solidFill>
              </a:rPr>
              <a:t> appaiono frequentemente molto gentili, l’</a:t>
            </a:r>
            <a:r>
              <a:rPr lang="it-IT" altLang="zh-CN" sz="2400" i="1" dirty="0" err="1">
                <a:solidFill>
                  <a:schemeClr val="accent2"/>
                </a:solidFill>
              </a:rPr>
              <a:t>iperadattamento</a:t>
            </a:r>
            <a:r>
              <a:rPr lang="it-IT" altLang="zh-CN" sz="2400" i="1" dirty="0">
                <a:solidFill>
                  <a:schemeClr val="accent2"/>
                </a:solidFill>
              </a:rPr>
              <a:t> spesso ottiene molti rinforzi dagli altri </a:t>
            </a:r>
            <a:r>
              <a:rPr lang="it-IT" altLang="zh-CN" sz="2400" i="1" dirty="0">
                <a:solidFill>
                  <a:schemeClr val="accent2"/>
                </a:solidFill>
              </a:rPr>
              <a:t>.</a:t>
            </a:r>
            <a:endParaRPr lang="it-IT" altLang="zh-CN" sz="1800" dirty="0"/>
          </a:p>
        </p:txBody>
      </p:sp>
    </p:spTree>
    <p:extLst>
      <p:ext uri="{BB962C8B-B14F-4D97-AF65-F5344CB8AC3E}">
        <p14:creationId xmlns:p14="http://schemas.microsoft.com/office/powerpoint/2010/main" val="3713124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egnaposto numero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452638F-B7CE-4C30-877E-194B606652AF}" type="slidenum">
              <a:rPr lang="it-IT" sz="2400">
                <a:solidFill>
                  <a:schemeClr val="bg1"/>
                </a:solidFill>
              </a:rPr>
              <a:pPr/>
              <a:t>12</a:t>
            </a:fld>
            <a:endParaRPr lang="it-IT" sz="2400">
              <a:solidFill>
                <a:schemeClr val="bg1"/>
              </a:solidFill>
            </a:endParaRPr>
          </a:p>
        </p:txBody>
      </p:sp>
      <p:sp>
        <p:nvSpPr>
          <p:cNvPr id="46083"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COMPORTAMENTI PASSIVI 3/3</a:t>
            </a:r>
            <a:endParaRPr lang="it-IT" sz="2800" b="1" i="1">
              <a:solidFill>
                <a:schemeClr val="accent2"/>
              </a:solidFill>
            </a:endParaRPr>
          </a:p>
        </p:txBody>
      </p:sp>
      <p:sp>
        <p:nvSpPr>
          <p:cNvPr id="46084" name="Rectangle 3"/>
          <p:cNvSpPr>
            <a:spLocks noChangeArrowheads="1"/>
          </p:cNvSpPr>
          <p:nvPr/>
        </p:nvSpPr>
        <p:spPr bwMode="auto">
          <a:xfrm>
            <a:off x="1524000" y="620713"/>
            <a:ext cx="9144000" cy="2498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dirty="0">
                <a:solidFill>
                  <a:schemeClr val="accent2"/>
                </a:solidFill>
              </a:rPr>
              <a:t>AGITAZIONE:</a:t>
            </a:r>
            <a:r>
              <a:rPr lang="it-IT" altLang="zh-CN" sz="2400" i="1" dirty="0">
                <a:solidFill>
                  <a:schemeClr val="accent2"/>
                </a:solidFill>
              </a:rPr>
              <a:t> In questo comportamento passivo la persona svaluta la propria capacità di agire per risolvere un problema. Si sente acutamente a disagio, intraprende un’attività inutile e ripetitiva nel tentativo di alleviare il suo disagio. L’energia è diretta sull’attività agitata invece che nell’azione per risolvere il problema . Durante l’agitazione la persona non sente che sta pensando</a:t>
            </a:r>
            <a:r>
              <a:rPr lang="it-IT" altLang="zh-CN" sz="2400" i="1" dirty="0" smtClean="0">
                <a:solidFill>
                  <a:schemeClr val="accent2"/>
                </a:solidFill>
              </a:rPr>
              <a:t>.</a:t>
            </a:r>
            <a:r>
              <a:rPr lang="it-IT" altLang="zh-CN" sz="1800" dirty="0" smtClean="0">
                <a:solidFill>
                  <a:schemeClr val="accent2"/>
                </a:solidFill>
              </a:rPr>
              <a:t>).</a:t>
            </a:r>
            <a:r>
              <a:rPr lang="it-IT" altLang="zh-CN" sz="1800" dirty="0" smtClean="0"/>
              <a:t> </a:t>
            </a:r>
            <a:endParaRPr lang="it-IT" altLang="zh-CN" sz="1800" dirty="0"/>
          </a:p>
        </p:txBody>
      </p:sp>
      <p:sp>
        <p:nvSpPr>
          <p:cNvPr id="46085" name="Rectangle 4"/>
          <p:cNvSpPr>
            <a:spLocks noChangeArrowheads="1"/>
          </p:cNvSpPr>
          <p:nvPr/>
        </p:nvSpPr>
        <p:spPr bwMode="auto">
          <a:xfrm>
            <a:off x="1524000" y="3573464"/>
            <a:ext cx="9144000" cy="2092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dirty="0">
                <a:solidFill>
                  <a:schemeClr val="accent2"/>
                </a:solidFill>
              </a:rPr>
              <a:t>INCAPACITAZIONE o VIOLENZA: sono scariche di energia accumulata da un individuo attraverso la passività. Sono un tentativo di rinforzare la simbiosi che si sta rompendo o che così viene vissuta. Durante la scarica non si ha attività di pensiero e l’individuo non accetta responsabilità del comportamento.</a:t>
            </a:r>
            <a:r>
              <a:rPr lang="it-IT" altLang="zh-CN" sz="2400" dirty="0">
                <a:solidFill>
                  <a:schemeClr val="accent2"/>
                </a:solidFill>
              </a:rPr>
              <a:t> </a:t>
            </a:r>
            <a:endParaRPr lang="it-IT" altLang="zh-CN" sz="1800" dirty="0"/>
          </a:p>
        </p:txBody>
      </p:sp>
    </p:spTree>
    <p:extLst>
      <p:ext uri="{BB962C8B-B14F-4D97-AF65-F5344CB8AC3E}">
        <p14:creationId xmlns:p14="http://schemas.microsoft.com/office/powerpoint/2010/main" val="2594330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sz="half" idx="1"/>
          </p:nvPr>
        </p:nvSpPr>
        <p:spPr>
          <a:xfrm>
            <a:off x="1524000" y="2349501"/>
            <a:ext cx="4643438" cy="3743325"/>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lnSpcReduction="10000"/>
          </a:bodyPr>
          <a:lstStyle/>
          <a:p>
            <a:pPr marL="0" indent="0" defTabSz="762000">
              <a:spcBef>
                <a:spcPct val="0"/>
              </a:spcBef>
              <a:buNone/>
            </a:pPr>
            <a:r>
              <a:rPr lang="it-IT" altLang="zh-CN" sz="2400" i="1" dirty="0" smtClean="0"/>
              <a:t>Ogni qualvolta </a:t>
            </a:r>
            <a:r>
              <a:rPr lang="it-IT" altLang="zh-CN" sz="2400" i="1" dirty="0"/>
              <a:t>una persona fa una risata della forca, ride o ridacchia, sta inviando un invito non verbale all’ascoltatore di rafforzare una delle sue convinzioni di copione. L’invito è accettato a livello psicologico se chi ascolta si unisce alla risata della </a:t>
            </a:r>
            <a:r>
              <a:rPr lang="it-IT" altLang="zh-CN" sz="2400" i="1" dirty="0" smtClean="0"/>
              <a:t>forca.</a:t>
            </a:r>
            <a:endParaRPr lang="it-IT" altLang="zh-CN" dirty="0"/>
          </a:p>
        </p:txBody>
      </p:sp>
      <p:sp>
        <p:nvSpPr>
          <p:cNvPr id="48131" name="Segnaposto numero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50816166-71A9-4AEA-9834-6FF672048693}" type="slidenum">
              <a:rPr lang="it-IT" sz="2400">
                <a:solidFill>
                  <a:schemeClr val="bg1"/>
                </a:solidFill>
              </a:rPr>
              <a:pPr/>
              <a:t>13</a:t>
            </a:fld>
            <a:endParaRPr lang="it-IT" sz="2400">
              <a:solidFill>
                <a:schemeClr val="bg1"/>
              </a:solidFill>
            </a:endParaRPr>
          </a:p>
        </p:txBody>
      </p:sp>
      <p:sp>
        <p:nvSpPr>
          <p:cNvPr id="48132"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Risata della forca</a:t>
            </a:r>
            <a:endParaRPr lang="it-IT" sz="2800" b="1" i="1">
              <a:solidFill>
                <a:schemeClr val="accent2"/>
              </a:solidFill>
            </a:endParaRPr>
          </a:p>
        </p:txBody>
      </p:sp>
      <p:sp>
        <p:nvSpPr>
          <p:cNvPr id="48133" name="Rectangle 4"/>
          <p:cNvSpPr>
            <a:spLocks noChangeArrowheads="1"/>
          </p:cNvSpPr>
          <p:nvPr/>
        </p:nvSpPr>
        <p:spPr bwMode="auto">
          <a:xfrm>
            <a:off x="1524000" y="549275"/>
            <a:ext cx="9144000" cy="1791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Un indizio frequente di svalutazione è la risata della forca. Qui la persona ride quando fa un’affermazione su qualcosa di spiacevole.</a:t>
            </a:r>
          </a:p>
          <a:p>
            <a:pPr eaLnBrk="1" hangingPunct="1">
              <a:lnSpc>
                <a:spcPct val="110000"/>
              </a:lnSpc>
              <a:spcBef>
                <a:spcPct val="20000"/>
              </a:spcBef>
            </a:pPr>
            <a:r>
              <a:rPr lang="it-IT" altLang="zh-CN" sz="2400" i="1">
                <a:solidFill>
                  <a:schemeClr val="accent2"/>
                </a:solidFill>
              </a:rPr>
              <a:t>Nella risata c’è un’incongruenza tra la  risata e il contenuto spiacevole delle parole. </a:t>
            </a:r>
          </a:p>
        </p:txBody>
      </p:sp>
      <p:pic>
        <p:nvPicPr>
          <p:cNvPr id="4813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464" y="2636838"/>
            <a:ext cx="4067175" cy="293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135" name="Oval 6"/>
          <p:cNvSpPr>
            <a:spLocks noChangeArrowheads="1"/>
          </p:cNvSpPr>
          <p:nvPr/>
        </p:nvSpPr>
        <p:spPr bwMode="auto">
          <a:xfrm>
            <a:off x="7680326" y="4149725"/>
            <a:ext cx="1368425" cy="431800"/>
          </a:xfrm>
          <a:prstGeom prst="ellipse">
            <a:avLst/>
          </a:prstGeom>
          <a:noFill/>
          <a:ln w="63500">
            <a:solidFill>
              <a:srgbClr val="FF00FF"/>
            </a:solidFill>
            <a:round/>
            <a:headEnd/>
            <a:tailEnd/>
          </a:ln>
          <a:effectLst/>
          <a:extLst>
            <a:ext uri="{909E8E84-426E-40DD-AFC4-6F175D3DCCD1}">
              <a14:hiddenFill xmlns:a14="http://schemas.microsoft.com/office/drawing/2010/main">
                <a:solidFill>
                  <a:srgbClr val="FFFF00">
                    <a:alpha val="50195"/>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val="2737846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44929" y="1171778"/>
            <a:ext cx="11947071" cy="5139869"/>
          </a:xfrm>
          <a:prstGeom prst="rect">
            <a:avLst/>
          </a:prstGeom>
        </p:spPr>
        <p:txBody>
          <a:bodyPr wrap="square">
            <a:spAutoFit/>
          </a:bodyPr>
          <a:lstStyle/>
          <a:p>
            <a:pPr algn="ctr"/>
            <a:r>
              <a:rPr lang="it-IT" sz="3200" dirty="0" smtClean="0">
                <a:latin typeface="Arial Rounded MT Bold" panose="020F0704030504030204" pitchFamily="34" charset="0"/>
              </a:rPr>
              <a:t>LA SIMBIOSI</a:t>
            </a:r>
          </a:p>
          <a:p>
            <a:pPr algn="ctr"/>
            <a:r>
              <a:rPr lang="it-IT" sz="3200" dirty="0" smtClean="0">
                <a:latin typeface="Arial Rounded MT Bold" panose="020F0704030504030204" pitchFamily="34" charset="0"/>
              </a:rPr>
              <a:t> RELAZIONI DISFUNZIONALI NELLA VITA SCOLASTICA</a:t>
            </a:r>
            <a:endParaRPr lang="it-IT" sz="3200" dirty="0">
              <a:latin typeface="Arial Rounded MT Bold" panose="020F0704030504030204" pitchFamily="34" charset="0"/>
            </a:endParaRPr>
          </a:p>
          <a:p>
            <a:endParaRPr lang="it-IT" dirty="0" smtClean="0">
              <a:latin typeface="Arial Rounded MT Bold" panose="020F0704030504030204" pitchFamily="34" charset="0"/>
            </a:endParaRPr>
          </a:p>
          <a:p>
            <a:endParaRPr lang="it-IT" dirty="0"/>
          </a:p>
          <a:p>
            <a:r>
              <a:rPr lang="it-IT" dirty="0" smtClean="0"/>
              <a:t>                    </a:t>
            </a:r>
            <a:r>
              <a:rPr lang="it-IT" sz="3200" dirty="0" smtClean="0">
                <a:latin typeface="Bahnschrift SemiBold" panose="020B0502040204020203" pitchFamily="34" charset="0"/>
              </a:rPr>
              <a:t>ALUNNI</a:t>
            </a:r>
          </a:p>
          <a:p>
            <a:r>
              <a:rPr lang="it-IT" dirty="0" smtClean="0"/>
              <a:t>            </a:t>
            </a:r>
            <a:r>
              <a:rPr lang="it-IT" sz="2800" dirty="0" smtClean="0">
                <a:latin typeface="Bahnschrift SemiBold" panose="020B0502040204020203" pitchFamily="34" charset="0"/>
              </a:rPr>
              <a:t>comportamenti di “sfida” degli alunni;</a:t>
            </a:r>
          </a:p>
          <a:p>
            <a:r>
              <a:rPr lang="it-IT" sz="2800" dirty="0">
                <a:latin typeface="Bahnschrift SemiBold" panose="020B0502040204020203" pitchFamily="34" charset="0"/>
              </a:rPr>
              <a:t> </a:t>
            </a:r>
            <a:r>
              <a:rPr lang="it-IT" sz="2800" dirty="0" smtClean="0">
                <a:latin typeface="Bahnschrift SemiBold" panose="020B0502040204020203" pitchFamily="34" charset="0"/>
              </a:rPr>
              <a:t>            il “silenzio” degli alunni;</a:t>
            </a:r>
          </a:p>
          <a:p>
            <a:r>
              <a:rPr lang="it-IT" sz="2800" dirty="0" smtClean="0">
                <a:latin typeface="Bahnschrift SemiBold" panose="020B0502040204020203" pitchFamily="34" charset="0"/>
              </a:rPr>
              <a:t>             l’incapacità di “chiedere”, di “ricevere” e di “dare”;</a:t>
            </a:r>
          </a:p>
          <a:p>
            <a:r>
              <a:rPr lang="it-IT" sz="2800" dirty="0" smtClean="0">
                <a:latin typeface="Bahnschrift SemiBold" panose="020B0502040204020203" pitchFamily="34" charset="0"/>
              </a:rPr>
              <a:t>             le “richieste immature di aiuto” e le relative reazioni dell’insegnante.</a:t>
            </a:r>
          </a:p>
          <a:p>
            <a:endParaRPr lang="it-IT" sz="2800" dirty="0">
              <a:latin typeface="Bahnschrift SemiBold" panose="020B0502040204020203" pitchFamily="34" charset="0"/>
            </a:endParaRPr>
          </a:p>
          <a:p>
            <a:r>
              <a:rPr lang="it-IT" sz="2800" dirty="0" smtClean="0">
                <a:latin typeface="Bahnschrift SemiBold" panose="020B0502040204020203" pitchFamily="34" charset="0"/>
              </a:rPr>
              <a:t>            Sono “inganni” e “auto-inganni” che impediscono interventi educativi efficaci e produttivi.    </a:t>
            </a:r>
            <a:endParaRPr lang="it-IT" sz="2800" dirty="0">
              <a:latin typeface="Bahnschrift SemiBold" panose="020B0502040204020203" pitchFamily="34" charset="0"/>
            </a:endParaRPr>
          </a:p>
        </p:txBody>
      </p:sp>
    </p:spTree>
    <p:extLst>
      <p:ext uri="{BB962C8B-B14F-4D97-AF65-F5344CB8AC3E}">
        <p14:creationId xmlns:p14="http://schemas.microsoft.com/office/powerpoint/2010/main" val="2689769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numero diapositiva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FE398AED-7040-42EA-9E20-521392D932FD}" type="slidenum">
              <a:rPr lang="it-IT" sz="2400">
                <a:solidFill>
                  <a:schemeClr val="bg1"/>
                </a:solidFill>
              </a:rPr>
              <a:pPr/>
              <a:t>15</a:t>
            </a:fld>
            <a:endParaRPr lang="it-IT" sz="2400">
              <a:solidFill>
                <a:schemeClr val="bg1"/>
              </a:solidFill>
            </a:endParaRPr>
          </a:p>
        </p:txBody>
      </p:sp>
      <p:sp>
        <p:nvSpPr>
          <p:cNvPr id="23555" name="Rettangolo 2"/>
          <p:cNvSpPr>
            <a:spLocks noChangeArrowheads="1"/>
          </p:cNvSpPr>
          <p:nvPr/>
        </p:nvSpPr>
        <p:spPr bwMode="auto">
          <a:xfrm>
            <a:off x="1861457" y="302393"/>
            <a:ext cx="9944100" cy="5554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lvl="1">
              <a:lnSpc>
                <a:spcPts val="1463"/>
              </a:lnSpc>
            </a:pPr>
            <a:endParaRPr lang="it-IT" sz="2800" dirty="0" smtClean="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endParaRPr lang="it-IT" sz="2800" dirty="0">
              <a:solidFill>
                <a:srgbClr val="000000"/>
              </a:solidFill>
              <a:latin typeface="Bahnschrift SemiBold SemiConden" panose="020B0502040204020203" pitchFamily="34" charset="0"/>
              <a:cs typeface="Times New Roman" panose="02020603050405020304" pitchFamily="18" charset="0"/>
            </a:endParaRPr>
          </a:p>
          <a:p>
            <a:pPr lvl="1" algn="ctr">
              <a:lnSpc>
                <a:spcPts val="1463"/>
              </a:lnSpc>
            </a:pPr>
            <a:endParaRPr lang="it-IT" sz="2800" dirty="0" smtClean="0">
              <a:solidFill>
                <a:srgbClr val="000000"/>
              </a:solidFill>
              <a:latin typeface="Bahnschrift SemiBold SemiConden" panose="020B0502040204020203" pitchFamily="34" charset="0"/>
              <a:cs typeface="Times New Roman" panose="02020603050405020304" pitchFamily="18" charset="0"/>
            </a:endParaRPr>
          </a:p>
          <a:p>
            <a:pPr lvl="1" algn="ctr">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RAPPORTO INSEGNANTE –ALLIEVO</a:t>
            </a:r>
          </a:p>
          <a:p>
            <a:pPr lvl="1">
              <a:lnSpc>
                <a:spcPts val="1463"/>
              </a:lnSpc>
            </a:pPr>
            <a:endParaRPr lang="it-IT" sz="2800" dirty="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endParaRPr lang="it-IT" sz="2800" dirty="0" smtClean="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endParaRPr lang="it-IT" sz="2800" dirty="0" smtClean="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Spesso è basato su equivoci comunicazionali; aggravati da:</a:t>
            </a:r>
          </a:p>
          <a:p>
            <a:pPr lvl="1">
              <a:lnSpc>
                <a:spcPts val="1463"/>
              </a:lnSpc>
            </a:pPr>
            <a:endParaRPr lang="it-IT" sz="2800" dirty="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routine del rapporto, stanchezza, </a:t>
            </a:r>
            <a:r>
              <a:rPr lang="it-IT" sz="2800" dirty="0" err="1" smtClean="0">
                <a:solidFill>
                  <a:srgbClr val="000000"/>
                </a:solidFill>
                <a:latin typeface="Bahnschrift SemiBold SemiConden" panose="020B0502040204020203" pitchFamily="34" charset="0"/>
                <a:cs typeface="Times New Roman" panose="02020603050405020304" pitchFamily="18" charset="0"/>
              </a:rPr>
              <a:t>quotidianeità</a:t>
            </a:r>
            <a:r>
              <a:rPr lang="it-IT" sz="2800" dirty="0" smtClean="0">
                <a:solidFill>
                  <a:srgbClr val="000000"/>
                </a:solidFill>
                <a:latin typeface="Bahnschrift SemiBold SemiConden" panose="020B0502040204020203" pitchFamily="34" charset="0"/>
                <a:cs typeface="Times New Roman" panose="02020603050405020304" pitchFamily="18" charset="0"/>
              </a:rPr>
              <a:t>, scarsa volontà di </a:t>
            </a:r>
          </a:p>
          <a:p>
            <a:pPr lvl="1">
              <a:lnSpc>
                <a:spcPts val="1463"/>
              </a:lnSpc>
            </a:pPr>
            <a:endParaRPr lang="it-IT" sz="2800" dirty="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 di sentire «mettendosi in ascolto».</a:t>
            </a:r>
          </a:p>
          <a:p>
            <a:pPr lvl="1">
              <a:lnSpc>
                <a:spcPts val="1463"/>
              </a:lnSpc>
            </a:pPr>
            <a:endParaRPr lang="it-IT" sz="2800" dirty="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La condivisione della conoscenza può attuarsi solo se il contesto </a:t>
            </a:r>
          </a:p>
          <a:p>
            <a:pPr lvl="1">
              <a:lnSpc>
                <a:spcPts val="1463"/>
              </a:lnSpc>
            </a:pPr>
            <a:endParaRPr lang="it-IT" sz="2800" dirty="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comunicazionale è sgombro da distorsioni e da pregiudizi educativi .</a:t>
            </a:r>
          </a:p>
          <a:p>
            <a:pPr lvl="1">
              <a:lnSpc>
                <a:spcPts val="1463"/>
              </a:lnSpc>
            </a:pPr>
            <a:endParaRPr lang="it-IT" sz="2800" dirty="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La </a:t>
            </a:r>
            <a:r>
              <a:rPr lang="it-IT" sz="2800" dirty="0">
                <a:solidFill>
                  <a:srgbClr val="000000"/>
                </a:solidFill>
                <a:latin typeface="Bahnschrift SemiBold SemiConden" panose="020B0502040204020203" pitchFamily="34" charset="0"/>
                <a:cs typeface="Times New Roman" panose="02020603050405020304" pitchFamily="18" charset="0"/>
              </a:rPr>
              <a:t>comunicazione viene ormai intesa come un fatto </a:t>
            </a:r>
            <a:r>
              <a:rPr lang="it-IT" sz="2800" dirty="0" smtClean="0">
                <a:solidFill>
                  <a:srgbClr val="000000"/>
                </a:solidFill>
                <a:latin typeface="Bahnschrift SemiBold SemiConden" panose="020B0502040204020203" pitchFamily="34" charset="0"/>
                <a:cs typeface="Times New Roman" panose="02020603050405020304" pitchFamily="18" charset="0"/>
              </a:rPr>
              <a:t>totale. Non </a:t>
            </a:r>
          </a:p>
          <a:p>
            <a:pPr lvl="1">
              <a:lnSpc>
                <a:spcPts val="1463"/>
              </a:lnSpc>
            </a:pPr>
            <a:endParaRPr lang="it-IT" sz="2800" dirty="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possiamo </a:t>
            </a:r>
            <a:r>
              <a:rPr lang="it-IT" sz="2800" dirty="0">
                <a:solidFill>
                  <a:srgbClr val="000000"/>
                </a:solidFill>
                <a:latin typeface="Bahnschrift SemiBold SemiConden" panose="020B0502040204020203" pitchFamily="34" charset="0"/>
                <a:cs typeface="Times New Roman" panose="02020603050405020304" pitchFamily="18" charset="0"/>
              </a:rPr>
              <a:t>più considerarla come un “ trasferimento di informazioni </a:t>
            </a:r>
            <a:endParaRPr lang="it-IT" sz="2800" dirty="0" smtClean="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endParaRPr lang="it-IT" sz="2800" dirty="0" smtClean="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da </a:t>
            </a:r>
            <a:r>
              <a:rPr lang="it-IT" sz="2800" dirty="0">
                <a:solidFill>
                  <a:srgbClr val="000000"/>
                </a:solidFill>
                <a:latin typeface="Bahnschrift SemiBold SemiConden" panose="020B0502040204020203" pitchFamily="34" charset="0"/>
                <a:cs typeface="Times New Roman" panose="02020603050405020304" pitchFamily="18" charset="0"/>
              </a:rPr>
              <a:t>una mente ad un’altra”, ma come un contesto all’interno del </a:t>
            </a:r>
            <a:r>
              <a:rPr lang="it-IT" sz="2800" dirty="0" smtClean="0">
                <a:solidFill>
                  <a:srgbClr val="000000"/>
                </a:solidFill>
                <a:latin typeface="Bahnschrift SemiBold SemiConden" panose="020B0502040204020203" pitchFamily="34" charset="0"/>
                <a:cs typeface="Times New Roman" panose="02020603050405020304" pitchFamily="18" charset="0"/>
              </a:rPr>
              <a:t>quale </a:t>
            </a:r>
          </a:p>
          <a:p>
            <a:pPr lvl="1">
              <a:lnSpc>
                <a:spcPts val="1463"/>
              </a:lnSpc>
            </a:pPr>
            <a:endParaRPr lang="it-IT" sz="2800" dirty="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si </a:t>
            </a:r>
            <a:r>
              <a:rPr lang="it-IT" sz="2800" dirty="0">
                <a:solidFill>
                  <a:srgbClr val="000000"/>
                </a:solidFill>
                <a:latin typeface="Bahnschrift SemiBold SemiConden" panose="020B0502040204020203" pitchFamily="34" charset="0"/>
                <a:cs typeface="Times New Roman" panose="02020603050405020304" pitchFamily="18" charset="0"/>
              </a:rPr>
              <a:t>giocano influenze reciproche, feedback, in cui si inscrivono valori </a:t>
            </a:r>
            <a:endParaRPr lang="it-IT" sz="2800" dirty="0" smtClean="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endParaRPr lang="it-IT" sz="2800" dirty="0">
              <a:solidFill>
                <a:srgbClr val="000000"/>
              </a:solidFill>
              <a:latin typeface="Bahnschrift SemiBold SemiConden" panose="020B0502040204020203" pitchFamily="34" charset="0"/>
              <a:cs typeface="Times New Roman" panose="02020603050405020304" pitchFamily="18" charset="0"/>
            </a:endParaRPr>
          </a:p>
          <a:p>
            <a:pPr lvl="1">
              <a:lnSpc>
                <a:spcPts val="1463"/>
              </a:lnSpc>
            </a:pPr>
            <a:r>
              <a:rPr lang="it-IT" sz="2800" dirty="0" smtClean="0">
                <a:solidFill>
                  <a:srgbClr val="000000"/>
                </a:solidFill>
                <a:latin typeface="Bahnschrift SemiBold SemiConden" panose="020B0502040204020203" pitchFamily="34" charset="0"/>
                <a:cs typeface="Times New Roman" panose="02020603050405020304" pitchFamily="18" charset="0"/>
              </a:rPr>
              <a:t>personali</a:t>
            </a:r>
            <a:r>
              <a:rPr lang="it-IT" sz="2800" dirty="0">
                <a:solidFill>
                  <a:srgbClr val="000000"/>
                </a:solidFill>
                <a:latin typeface="Bahnschrift SemiBold SemiConden" panose="020B0502040204020203" pitchFamily="34" charset="0"/>
                <a:cs typeface="Times New Roman" panose="02020603050405020304" pitchFamily="18" charset="0"/>
              </a:rPr>
              <a:t>, rappresentazioni sociali e valori culturali.</a:t>
            </a:r>
            <a:endParaRPr lang="it-IT" sz="2800" dirty="0">
              <a:latin typeface="Bahnschrift SemiBold SemiConden" panose="020B0502040204020203" pitchFamily="34" charset="0"/>
              <a:cs typeface="Times New Roman" panose="02020603050405020304" pitchFamily="18" charset="0"/>
            </a:endParaRPr>
          </a:p>
          <a:p>
            <a:pPr lvl="1">
              <a:lnSpc>
                <a:spcPct val="107000"/>
              </a:lnSpc>
              <a:spcAft>
                <a:spcPts val="800"/>
              </a:spcAft>
            </a:pPr>
            <a:r>
              <a:rPr lang="it-IT" sz="2800" dirty="0">
                <a:latin typeface="Bahnschrift SemiBold SemiConden" panose="020B0502040204020203"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578514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489812" y="612845"/>
            <a:ext cx="9375354" cy="4801314"/>
          </a:xfrm>
          <a:prstGeom prst="rect">
            <a:avLst/>
          </a:prstGeom>
        </p:spPr>
        <p:txBody>
          <a:bodyPr wrap="square">
            <a:spAutoFit/>
          </a:bodyPr>
          <a:lstStyle/>
          <a:p>
            <a:pPr algn="ctr"/>
            <a:r>
              <a:rPr lang="it-IT" sz="3600" dirty="0" smtClean="0">
                <a:latin typeface="Bahnschrift SemiBold" panose="020B0502040204020203" pitchFamily="34" charset="0"/>
              </a:rPr>
              <a:t>LE INGIUNZIONI</a:t>
            </a:r>
            <a:endParaRPr lang="it-IT" sz="3600" dirty="0" smtClean="0">
              <a:latin typeface="Bahnschrift SemiBold" panose="020B0502040204020203" pitchFamily="34" charset="0"/>
            </a:endParaRPr>
          </a:p>
          <a:p>
            <a:pPr algn="ctr"/>
            <a:endParaRPr lang="it-IT" sz="3600" dirty="0" smtClean="0">
              <a:latin typeface="Bahnschrift SemiBold" panose="020B0502040204020203" pitchFamily="34" charset="0"/>
            </a:endParaRPr>
          </a:p>
          <a:p>
            <a:pPr algn="ctr"/>
            <a:endParaRPr lang="it-IT" dirty="0"/>
          </a:p>
          <a:p>
            <a:pPr marL="342900" indent="-342900">
              <a:buFont typeface="+mj-lt"/>
              <a:buAutoNum type="arabicPeriod"/>
            </a:pPr>
            <a:r>
              <a:rPr lang="it-IT" sz="2400" dirty="0" smtClean="0">
                <a:latin typeface="Bahnschrift SemiBold" panose="020B0502040204020203" pitchFamily="34" charset="0"/>
              </a:rPr>
              <a:t>NON ESISTERE </a:t>
            </a:r>
            <a:r>
              <a:rPr lang="it-IT" sz="2400" dirty="0" smtClean="0">
                <a:latin typeface="Bahnschrift SemiBold" panose="020B0502040204020203" pitchFamily="34" charset="0"/>
              </a:rPr>
              <a:t>. </a:t>
            </a:r>
            <a:endParaRPr lang="it-IT" sz="2400" dirty="0">
              <a:latin typeface="Bahnschrift SemiBold" panose="020B0502040204020203" pitchFamily="34" charset="0"/>
            </a:endParaRPr>
          </a:p>
          <a:p>
            <a:pPr marL="342900" indent="-342900">
              <a:buFont typeface="+mj-lt"/>
              <a:buAutoNum type="arabicPeriod"/>
            </a:pPr>
            <a:r>
              <a:rPr lang="it-IT" sz="2400" dirty="0" smtClean="0">
                <a:latin typeface="Bahnschrift SemiBold" panose="020B0502040204020203" pitchFamily="34" charset="0"/>
              </a:rPr>
              <a:t>NON </a:t>
            </a:r>
            <a:r>
              <a:rPr lang="it-IT" sz="2400" dirty="0" smtClean="0">
                <a:latin typeface="Bahnschrift SemiBold" panose="020B0502040204020203" pitchFamily="34" charset="0"/>
              </a:rPr>
              <a:t>PROVARE </a:t>
            </a:r>
            <a:r>
              <a:rPr lang="it-IT" sz="2400" dirty="0" smtClean="0">
                <a:latin typeface="Bahnschrift SemiBold" panose="020B0502040204020203" pitchFamily="34" charset="0"/>
              </a:rPr>
              <a:t>SENSAZIONI. </a:t>
            </a:r>
            <a:endParaRPr lang="it-IT" sz="2400" dirty="0">
              <a:latin typeface="Bahnschrift SemiBold" panose="020B0502040204020203" pitchFamily="34" charset="0"/>
            </a:endParaRPr>
          </a:p>
          <a:p>
            <a:pPr marL="342900" indent="-342900">
              <a:buFont typeface="+mj-lt"/>
              <a:buAutoNum type="arabicPeriod"/>
            </a:pPr>
            <a:r>
              <a:rPr lang="it-IT" sz="2400" dirty="0" smtClean="0">
                <a:latin typeface="Bahnschrift SemiBold" panose="020B0502040204020203" pitchFamily="34" charset="0"/>
              </a:rPr>
              <a:t>NON SENTIRE. </a:t>
            </a:r>
          </a:p>
          <a:p>
            <a:pPr marL="342900" indent="-342900">
              <a:buFont typeface="+mj-lt"/>
              <a:buAutoNum type="arabicPeriod"/>
            </a:pPr>
            <a:r>
              <a:rPr lang="it-IT" sz="2400" dirty="0" smtClean="0">
                <a:latin typeface="Bahnschrift SemiBold" panose="020B0502040204020203" pitchFamily="34" charset="0"/>
              </a:rPr>
              <a:t>NON PENSARE.</a:t>
            </a:r>
          </a:p>
          <a:p>
            <a:pPr marL="342900" indent="-342900">
              <a:buFont typeface="+mj-lt"/>
              <a:buAutoNum type="arabicPeriod"/>
            </a:pPr>
            <a:r>
              <a:rPr lang="it-IT" sz="2400" dirty="0" smtClean="0">
                <a:latin typeface="Bahnschrift SemiBold" panose="020B0502040204020203" pitchFamily="34" charset="0"/>
              </a:rPr>
              <a:t>NON </a:t>
            </a:r>
            <a:r>
              <a:rPr lang="it-IT" sz="2400" dirty="0">
                <a:latin typeface="Bahnschrift SemiBold" panose="020B0502040204020203" pitchFamily="34" charset="0"/>
              </a:rPr>
              <a:t>STARE </a:t>
            </a:r>
            <a:r>
              <a:rPr lang="it-IT" sz="2400" dirty="0" smtClean="0">
                <a:latin typeface="Bahnschrift SemiBold" panose="020B0502040204020203" pitchFamily="34" charset="0"/>
              </a:rPr>
              <a:t>VICINO. </a:t>
            </a:r>
            <a:endParaRPr lang="it-IT" sz="2400" dirty="0">
              <a:latin typeface="Bahnschrift SemiBold" panose="020B0502040204020203" pitchFamily="34" charset="0"/>
            </a:endParaRPr>
          </a:p>
          <a:p>
            <a:r>
              <a:rPr lang="it-IT" sz="2400" dirty="0">
                <a:latin typeface="Bahnschrift SemiBold" panose="020B0502040204020203" pitchFamily="34" charset="0"/>
              </a:rPr>
              <a:t> 6. </a:t>
            </a:r>
            <a:r>
              <a:rPr lang="it-IT" sz="2400" dirty="0" smtClean="0">
                <a:latin typeface="Bahnschrift SemiBold" panose="020B0502040204020203" pitchFamily="34" charset="0"/>
              </a:rPr>
              <a:t>NON </a:t>
            </a:r>
            <a:r>
              <a:rPr lang="it-IT" sz="2400" dirty="0">
                <a:latin typeface="Bahnschrift SemiBold" panose="020B0502040204020203" pitchFamily="34" charset="0"/>
              </a:rPr>
              <a:t>ESSERE TE </a:t>
            </a:r>
            <a:r>
              <a:rPr lang="it-IT" sz="2400" dirty="0" smtClean="0">
                <a:latin typeface="Bahnschrift SemiBold" panose="020B0502040204020203" pitchFamily="34" charset="0"/>
              </a:rPr>
              <a:t>STESSO.  </a:t>
            </a:r>
            <a:endParaRPr lang="it-IT" sz="2400" dirty="0">
              <a:latin typeface="Bahnschrift SemiBold" panose="020B0502040204020203" pitchFamily="34" charset="0"/>
            </a:endParaRPr>
          </a:p>
          <a:p>
            <a:r>
              <a:rPr lang="it-IT" sz="2400" dirty="0">
                <a:latin typeface="Bahnschrift SemiBold" panose="020B0502040204020203" pitchFamily="34" charset="0"/>
              </a:rPr>
              <a:t> 7.  NON AVERE L’ETA’ CHE </a:t>
            </a:r>
            <a:r>
              <a:rPr lang="it-IT" sz="2400" dirty="0" smtClean="0">
                <a:latin typeface="Bahnschrift SemiBold" panose="020B0502040204020203" pitchFamily="34" charset="0"/>
              </a:rPr>
              <a:t>HAI.  </a:t>
            </a:r>
            <a:endParaRPr lang="it-IT" sz="2400" dirty="0">
              <a:latin typeface="Bahnschrift SemiBold" panose="020B0502040204020203" pitchFamily="34" charset="0"/>
            </a:endParaRPr>
          </a:p>
          <a:p>
            <a:r>
              <a:rPr lang="it-IT" sz="2400" dirty="0" smtClean="0">
                <a:latin typeface="Bahnschrift SemiBold" panose="020B0502040204020203" pitchFamily="34" charset="0"/>
              </a:rPr>
              <a:t>  8. NON RIUSCIRE. </a:t>
            </a:r>
            <a:endParaRPr lang="it-IT" sz="2400" dirty="0">
              <a:latin typeface="Bahnschrift SemiBold" panose="020B0502040204020203" pitchFamily="34" charset="0"/>
            </a:endParaRPr>
          </a:p>
          <a:p>
            <a:r>
              <a:rPr lang="it-IT" sz="2400" dirty="0">
                <a:latin typeface="Bahnschrift SemiBold" panose="020B0502040204020203" pitchFamily="34" charset="0"/>
              </a:rPr>
              <a:t> </a:t>
            </a:r>
            <a:endParaRPr lang="it-IT" sz="2400" dirty="0">
              <a:latin typeface="Bahnschrift SemiBold" panose="020B0502040204020203" pitchFamily="34" charset="0"/>
            </a:endParaRPr>
          </a:p>
        </p:txBody>
      </p:sp>
    </p:spTree>
    <p:extLst>
      <p:ext uri="{BB962C8B-B14F-4D97-AF65-F5344CB8AC3E}">
        <p14:creationId xmlns:p14="http://schemas.microsoft.com/office/powerpoint/2010/main" val="3888831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489812" y="612845"/>
            <a:ext cx="9375354" cy="7386638"/>
          </a:xfrm>
          <a:prstGeom prst="rect">
            <a:avLst/>
          </a:prstGeom>
        </p:spPr>
        <p:txBody>
          <a:bodyPr wrap="square">
            <a:spAutoFit/>
          </a:bodyPr>
          <a:lstStyle/>
          <a:p>
            <a:pPr algn="ctr"/>
            <a:r>
              <a:rPr lang="it-IT" sz="3600" dirty="0">
                <a:latin typeface="Bahnschrift SemiBold" panose="020B0502040204020203" pitchFamily="34" charset="0"/>
              </a:rPr>
              <a:t> </a:t>
            </a:r>
            <a:r>
              <a:rPr lang="it-IT" sz="3600" dirty="0" smtClean="0">
                <a:latin typeface="Bahnschrift SemiBold" panose="020B0502040204020203" pitchFamily="34" charset="0"/>
              </a:rPr>
              <a:t>I PERMESSI </a:t>
            </a:r>
          </a:p>
          <a:p>
            <a:pPr algn="ctr"/>
            <a:endParaRPr lang="it-IT" sz="3600" dirty="0" smtClean="0">
              <a:latin typeface="Bahnschrift SemiBold" panose="020B0502040204020203" pitchFamily="34" charset="0"/>
            </a:endParaRPr>
          </a:p>
          <a:p>
            <a:pPr algn="ctr"/>
            <a:endParaRPr lang="it-IT" dirty="0"/>
          </a:p>
          <a:p>
            <a:pPr marL="342900" indent="-342900">
              <a:buFont typeface="+mj-lt"/>
              <a:buAutoNum type="arabicPeriod"/>
            </a:pPr>
            <a:r>
              <a:rPr lang="it-IT" sz="2400" u="sng" dirty="0" smtClean="0">
                <a:latin typeface="Bahnschrift SemiBold" panose="020B0502040204020203" pitchFamily="34" charset="0"/>
              </a:rPr>
              <a:t>di </a:t>
            </a:r>
            <a:r>
              <a:rPr lang="it-IT" sz="2400" u="sng" dirty="0">
                <a:latin typeface="Bahnschrift SemiBold" panose="020B0502040204020203" pitchFamily="34" charset="0"/>
              </a:rPr>
              <a:t>esistere</a:t>
            </a:r>
            <a:r>
              <a:rPr lang="it-IT" sz="2400" dirty="0">
                <a:latin typeface="Bahnschrift SemiBold" panose="020B0502040204020203" pitchFamily="34" charset="0"/>
              </a:rPr>
              <a:t>: quando un bambino è amato e valutato e quando riceve un buon nutrimento fisico ed emotivo. Un bambino non desiderato, che è trattato male e trascurato fin dalla nascita, </a:t>
            </a:r>
            <a:r>
              <a:rPr lang="it-IT" sz="2400" dirty="0" smtClean="0">
                <a:latin typeface="Bahnschrift SemiBold" panose="020B0502040204020203" pitchFamily="34" charset="0"/>
              </a:rPr>
              <a:t>riceve l'ingiunzione “NON ESISTERE” . </a:t>
            </a:r>
            <a:endParaRPr lang="it-IT" sz="2400" dirty="0">
              <a:latin typeface="Bahnschrift SemiBold" panose="020B0502040204020203" pitchFamily="34" charset="0"/>
            </a:endParaRPr>
          </a:p>
          <a:p>
            <a:pPr marL="342900" indent="-342900">
              <a:buFont typeface="+mj-lt"/>
              <a:buAutoNum type="arabicPeriod"/>
            </a:pPr>
            <a:r>
              <a:rPr lang="it-IT" sz="2400" u="sng" dirty="0" smtClean="0">
                <a:latin typeface="Bahnschrift SemiBold" panose="020B0502040204020203" pitchFamily="34" charset="0"/>
              </a:rPr>
              <a:t>di </a:t>
            </a:r>
            <a:r>
              <a:rPr lang="it-IT" sz="2400" u="sng" dirty="0">
                <a:latin typeface="Bahnschrift SemiBold" panose="020B0502040204020203" pitchFamily="34" charset="0"/>
              </a:rPr>
              <a:t>avere e riconoscere sensazioni</a:t>
            </a:r>
            <a:r>
              <a:rPr lang="it-IT" sz="2400" dirty="0">
                <a:latin typeface="Bahnschrift SemiBold" panose="020B0502040204020203" pitchFamily="34" charset="0"/>
              </a:rPr>
              <a:t>: quando i genitori sono sereni nei confronti delle sue funzioni corporali e incoraggiano il bambino ad esplorare il mondo esterno; genitori troppo ossessivi e scoraggianti nei confronti del figlio danno l'ingiunzione </a:t>
            </a:r>
            <a:r>
              <a:rPr lang="it-IT" sz="2400" dirty="0" smtClean="0">
                <a:latin typeface="Bahnschrift SemiBold" panose="020B0502040204020203" pitchFamily="34" charset="0"/>
              </a:rPr>
              <a:t>“NON PROVARE SENSAZIONI». </a:t>
            </a:r>
            <a:endParaRPr lang="it-IT" sz="2400" dirty="0">
              <a:latin typeface="Bahnschrift SemiBold" panose="020B0502040204020203" pitchFamily="34" charset="0"/>
            </a:endParaRPr>
          </a:p>
          <a:p>
            <a:pPr marL="342900" indent="-342900">
              <a:buFont typeface="+mj-lt"/>
              <a:buAutoNum type="arabicPeriod"/>
            </a:pPr>
            <a:r>
              <a:rPr lang="it-IT" sz="2400" u="sng" dirty="0" smtClean="0">
                <a:latin typeface="Bahnschrift SemiBold" panose="020B0502040204020203" pitchFamily="34" charset="0"/>
              </a:rPr>
              <a:t> di </a:t>
            </a:r>
            <a:r>
              <a:rPr lang="it-IT" sz="2400" u="sng" dirty="0">
                <a:latin typeface="Bahnschrift SemiBold" panose="020B0502040204020203" pitchFamily="34" charset="0"/>
              </a:rPr>
              <a:t>sentire le emozioni</a:t>
            </a:r>
            <a:r>
              <a:rPr lang="it-IT" sz="2400" dirty="0">
                <a:latin typeface="Bahnschrift SemiBold" panose="020B0502040204020203" pitchFamily="34" charset="0"/>
              </a:rPr>
              <a:t>: quando i genitori accettano la felicità del figlio, l'affetto o la tristezza. Viceversa, quando il bambino viene ostacolato, nella sua espressione o limitato, riceve l'ingiunzione </a:t>
            </a:r>
            <a:r>
              <a:rPr lang="it-IT" sz="2400" dirty="0" smtClean="0">
                <a:latin typeface="Bahnschrift SemiBold" panose="020B0502040204020203" pitchFamily="34" charset="0"/>
              </a:rPr>
              <a:t>“NON SENTIRE”. </a:t>
            </a:r>
          </a:p>
          <a:p>
            <a:pPr marL="342900" indent="-342900">
              <a:buFont typeface="+mj-lt"/>
              <a:buAutoNum type="arabicPeriod"/>
            </a:pPr>
            <a:r>
              <a:rPr lang="it-IT" sz="2400" u="sng" dirty="0" smtClean="0">
                <a:latin typeface="Bahnschrift SemiBold" panose="020B0502040204020203" pitchFamily="34" charset="0"/>
              </a:rPr>
              <a:t>di </a:t>
            </a:r>
            <a:r>
              <a:rPr lang="it-IT" sz="2400" u="sng" dirty="0">
                <a:latin typeface="Bahnschrift SemiBold" panose="020B0502040204020203" pitchFamily="34" charset="0"/>
              </a:rPr>
              <a:t>pensare </a:t>
            </a:r>
            <a:r>
              <a:rPr lang="it-IT" sz="2400" dirty="0">
                <a:latin typeface="Bahnschrift SemiBold" panose="020B0502040204020203" pitchFamily="34" charset="0"/>
              </a:rPr>
              <a:t>: quando i genitori rispondono in modo adeguato e costruttivo alle domande del figlio sul mondo; un bambino ignorato, criticato, deriso riceve l'ingiunzione </a:t>
            </a:r>
            <a:r>
              <a:rPr lang="it-IT" sz="2400" dirty="0" smtClean="0">
                <a:latin typeface="Bahnschrift SemiBold" panose="020B0502040204020203" pitchFamily="34" charset="0"/>
              </a:rPr>
              <a:t>“NON PENSARE”.  </a:t>
            </a:r>
            <a:endParaRPr lang="it-IT" sz="2400" dirty="0">
              <a:latin typeface="Bahnschrift SemiBold" panose="020B0502040204020203" pitchFamily="34" charset="0"/>
            </a:endParaRPr>
          </a:p>
        </p:txBody>
      </p:sp>
    </p:spTree>
    <p:extLst>
      <p:ext uri="{BB962C8B-B14F-4D97-AF65-F5344CB8AC3E}">
        <p14:creationId xmlns:p14="http://schemas.microsoft.com/office/powerpoint/2010/main" val="4059885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434728" y="921924"/>
            <a:ext cx="9606708" cy="6370975"/>
          </a:xfrm>
          <a:prstGeom prst="rect">
            <a:avLst/>
          </a:prstGeom>
        </p:spPr>
        <p:txBody>
          <a:bodyPr wrap="square">
            <a:spAutoFit/>
          </a:bodyPr>
          <a:lstStyle/>
          <a:p>
            <a:r>
              <a:rPr lang="it-IT" sz="2400" dirty="0" smtClean="0">
                <a:latin typeface="Bahnschrift SemiBold" panose="020B0502040204020203" pitchFamily="34" charset="0"/>
              </a:rPr>
              <a:t> </a:t>
            </a:r>
            <a:r>
              <a:rPr lang="it-IT" sz="2400" dirty="0">
                <a:latin typeface="Bahnschrift SemiBold" panose="020B0502040204020203" pitchFamily="34" charset="0"/>
              </a:rPr>
              <a:t>5. </a:t>
            </a:r>
            <a:r>
              <a:rPr lang="it-IT" sz="2400" u="sng" dirty="0" smtClean="0">
                <a:latin typeface="Bahnschrift SemiBold" panose="020B0502040204020203" pitchFamily="34" charset="0"/>
              </a:rPr>
              <a:t>di </a:t>
            </a:r>
            <a:r>
              <a:rPr lang="it-IT" sz="2400" u="sng" dirty="0">
                <a:latin typeface="Bahnschrift SemiBold" panose="020B0502040204020203" pitchFamily="34" charset="0"/>
              </a:rPr>
              <a:t>essere emotivamente e fisicamente vicino agli </a:t>
            </a:r>
            <a:r>
              <a:rPr lang="it-IT" sz="2400" u="sng" dirty="0" smtClean="0">
                <a:latin typeface="Bahnschrift SemiBold" panose="020B0502040204020203" pitchFamily="34" charset="0"/>
              </a:rPr>
              <a:t>altri </a:t>
            </a:r>
            <a:r>
              <a:rPr lang="it-IT" sz="2400" dirty="0" smtClean="0">
                <a:latin typeface="Bahnschrift SemiBold" panose="020B0502040204020203" pitchFamily="34" charset="0"/>
              </a:rPr>
              <a:t>: </a:t>
            </a:r>
            <a:r>
              <a:rPr lang="it-IT" sz="2400" dirty="0">
                <a:latin typeface="Bahnschrift SemiBold" panose="020B0502040204020203" pitchFamily="34" charset="0"/>
              </a:rPr>
              <a:t>quando i genitori sono coerenti e sensibili; un bambino che viene maltrattato, ignorato o sconsigliato a fidarsi di qualcuno, riceve l'ingiunzione </a:t>
            </a:r>
            <a:r>
              <a:rPr lang="it-IT" sz="2400" dirty="0" smtClean="0">
                <a:latin typeface="Bahnschrift SemiBold" panose="020B0502040204020203" pitchFamily="34" charset="0"/>
              </a:rPr>
              <a:t>“NON STARE VICINO». </a:t>
            </a:r>
          </a:p>
          <a:p>
            <a:r>
              <a:rPr lang="it-IT" sz="2400" dirty="0" smtClean="0">
                <a:latin typeface="Bahnschrift SemiBold" panose="020B0502040204020203" pitchFamily="34" charset="0"/>
              </a:rPr>
              <a:t> 6.  </a:t>
            </a:r>
            <a:r>
              <a:rPr lang="it-IT" sz="2400" u="sng" dirty="0">
                <a:latin typeface="Bahnschrift SemiBold" panose="020B0502040204020203" pitchFamily="34" charset="0"/>
              </a:rPr>
              <a:t>di essere se stessi</a:t>
            </a:r>
            <a:r>
              <a:rPr lang="it-IT" sz="2400" dirty="0">
                <a:latin typeface="Bahnschrift SemiBold" panose="020B0502040204020203" pitchFamily="34" charset="0"/>
              </a:rPr>
              <a:t>: quando i genitori incoraggiano il figlio ad accettare le proprie qualità; il bambino preso in giro per il proprio aspetto, o che deve rispondere alle aspettative dei genitori, riceve l'ingiunzione </a:t>
            </a:r>
            <a:r>
              <a:rPr lang="it-IT" sz="2400" dirty="0" smtClean="0">
                <a:latin typeface="Bahnschrift SemiBold" panose="020B0502040204020203" pitchFamily="34" charset="0"/>
              </a:rPr>
              <a:t>“NON ESSERE TE STESSO”.  </a:t>
            </a:r>
            <a:endParaRPr lang="it-IT" sz="2400" dirty="0">
              <a:latin typeface="Bahnschrift SemiBold" panose="020B0502040204020203" pitchFamily="34" charset="0"/>
            </a:endParaRPr>
          </a:p>
          <a:p>
            <a:r>
              <a:rPr lang="it-IT" sz="2400" dirty="0">
                <a:latin typeface="Bahnschrift SemiBold" panose="020B0502040204020203" pitchFamily="34" charset="0"/>
              </a:rPr>
              <a:t> </a:t>
            </a:r>
            <a:r>
              <a:rPr lang="it-IT" sz="2400" dirty="0" smtClean="0">
                <a:latin typeface="Bahnschrift SemiBold" panose="020B0502040204020203" pitchFamily="34" charset="0"/>
              </a:rPr>
              <a:t>7. </a:t>
            </a:r>
            <a:r>
              <a:rPr lang="it-IT" sz="2400" u="sng" dirty="0" smtClean="0">
                <a:latin typeface="Bahnschrift SemiBold" panose="020B0502040204020203" pitchFamily="34" charset="0"/>
              </a:rPr>
              <a:t>di </a:t>
            </a:r>
            <a:r>
              <a:rPr lang="it-IT" sz="2400" u="sng" dirty="0">
                <a:latin typeface="Bahnschrift SemiBold" panose="020B0502040204020203" pitchFamily="34" charset="0"/>
              </a:rPr>
              <a:t>avere l'età che si ha</a:t>
            </a:r>
            <a:r>
              <a:rPr lang="it-IT" sz="2400" dirty="0">
                <a:latin typeface="Bahnschrift SemiBold" panose="020B0502040204020203" pitchFamily="34" charset="0"/>
              </a:rPr>
              <a:t>: quando i genitori rispettano i ritmi di crescita del proprio figlio; un bambino </a:t>
            </a:r>
            <a:r>
              <a:rPr lang="it-IT" sz="2400" dirty="0" err="1">
                <a:latin typeface="Bahnschrift SemiBold" panose="020B0502040204020203" pitchFamily="34" charset="0"/>
              </a:rPr>
              <a:t>iperprotetto</a:t>
            </a:r>
            <a:r>
              <a:rPr lang="it-IT" sz="2400" dirty="0">
                <a:latin typeface="Bahnschrift SemiBold" panose="020B0502040204020203" pitchFamily="34" charset="0"/>
              </a:rPr>
              <a:t> o accelerato nel suo sviluppo riceve l'ingiunzione “ </a:t>
            </a:r>
            <a:r>
              <a:rPr lang="it-IT" sz="2400" dirty="0" smtClean="0">
                <a:latin typeface="Bahnschrift SemiBold" panose="020B0502040204020203" pitchFamily="34" charset="0"/>
              </a:rPr>
              <a:t>NON AVERE L’ETA’ CHE HAI”.  </a:t>
            </a:r>
            <a:endParaRPr lang="it-IT" sz="2400" dirty="0">
              <a:latin typeface="Bahnschrift SemiBold" panose="020B0502040204020203" pitchFamily="34" charset="0"/>
            </a:endParaRPr>
          </a:p>
          <a:p>
            <a:r>
              <a:rPr lang="it-IT" sz="2400" dirty="0" smtClean="0">
                <a:latin typeface="Bahnschrift SemiBold" panose="020B0502040204020203" pitchFamily="34" charset="0"/>
              </a:rPr>
              <a:t>8. </a:t>
            </a:r>
            <a:r>
              <a:rPr lang="it-IT" sz="2400" u="sng" dirty="0" smtClean="0">
                <a:latin typeface="Bahnschrift SemiBold" panose="020B0502040204020203" pitchFamily="34" charset="0"/>
              </a:rPr>
              <a:t>il </a:t>
            </a:r>
            <a:r>
              <a:rPr lang="it-IT" sz="2400" u="sng" dirty="0">
                <a:latin typeface="Bahnschrift SemiBold" panose="020B0502040204020203" pitchFamily="34" charset="0"/>
              </a:rPr>
              <a:t>permesso di riuscire</a:t>
            </a:r>
            <a:r>
              <a:rPr lang="it-IT" sz="2400" dirty="0">
                <a:latin typeface="Bahnschrift SemiBold" panose="020B0502040204020203" pitchFamily="34" charset="0"/>
              </a:rPr>
              <a:t>: quando i genitori incoraggiano le competenze, le capacità e le relazioni del figlio; un bambino </a:t>
            </a:r>
            <a:r>
              <a:rPr lang="it-IT" sz="2400" dirty="0" err="1">
                <a:latin typeface="Bahnschrift SemiBold" panose="020B0502040204020203" pitchFamily="34" charset="0"/>
              </a:rPr>
              <a:t>iperprotetto</a:t>
            </a:r>
            <a:r>
              <a:rPr lang="it-IT" sz="2400" dirty="0">
                <a:latin typeface="Bahnschrift SemiBold" panose="020B0502040204020203" pitchFamily="34" charset="0"/>
              </a:rPr>
              <a:t> e non stimolato a diventare competente, o le realizzazioni vengono ignorate, riceve l'ingiunzione </a:t>
            </a:r>
            <a:r>
              <a:rPr lang="it-IT" sz="2400" dirty="0" smtClean="0">
                <a:latin typeface="Bahnschrift SemiBold" panose="020B0502040204020203" pitchFamily="34" charset="0"/>
              </a:rPr>
              <a:t>“NON RIUSCIRE”. </a:t>
            </a:r>
            <a:endParaRPr lang="it-IT" sz="2400" dirty="0">
              <a:latin typeface="Bahnschrift SemiBold" panose="020B0502040204020203" pitchFamily="34" charset="0"/>
            </a:endParaRPr>
          </a:p>
          <a:p>
            <a:r>
              <a:rPr lang="it-IT" sz="2400" dirty="0">
                <a:latin typeface="Bahnschrift SemiBold" panose="020B0502040204020203" pitchFamily="34" charset="0"/>
              </a:rPr>
              <a:t> </a:t>
            </a:r>
          </a:p>
          <a:p>
            <a:endParaRPr lang="it-IT" sz="2400" dirty="0">
              <a:latin typeface="Bahnschrift SemiBold" panose="020B0502040204020203" pitchFamily="34" charset="0"/>
            </a:endParaRPr>
          </a:p>
        </p:txBody>
      </p:sp>
    </p:spTree>
    <p:extLst>
      <p:ext uri="{BB962C8B-B14F-4D97-AF65-F5344CB8AC3E}">
        <p14:creationId xmlns:p14="http://schemas.microsoft.com/office/powerpoint/2010/main" val="2890597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6807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03373" y="1166843"/>
            <a:ext cx="9793996" cy="4339650"/>
          </a:xfrm>
          <a:prstGeom prst="rect">
            <a:avLst/>
          </a:prstGeom>
        </p:spPr>
        <p:txBody>
          <a:bodyPr wrap="square">
            <a:spAutoFit/>
          </a:bodyPr>
          <a:lstStyle/>
          <a:p>
            <a:pPr algn="ctr"/>
            <a:r>
              <a:rPr lang="it-IT" sz="4400" dirty="0" smtClean="0">
                <a:latin typeface="Bahnschrift SemiBold" panose="020B0502040204020203" pitchFamily="34" charset="0"/>
              </a:rPr>
              <a:t>SIMBIOSI</a:t>
            </a:r>
          </a:p>
          <a:p>
            <a:pPr algn="ctr"/>
            <a:endParaRPr lang="it-IT" sz="4000" dirty="0" smtClean="0">
              <a:latin typeface="Bahnschrift SemiBold" panose="020B0502040204020203" pitchFamily="34" charset="0"/>
            </a:endParaRPr>
          </a:p>
          <a:p>
            <a:r>
              <a:rPr lang="it-IT" sz="2400" dirty="0" smtClean="0">
                <a:latin typeface="Bahnschrift SemiBold Condensed" panose="020B0502040204020203" pitchFamily="34" charset="0"/>
              </a:rPr>
              <a:t>Due o più individui si comportano come se formassero un’unica persona (</a:t>
            </a:r>
            <a:r>
              <a:rPr lang="it-IT" sz="2400" dirty="0" err="1" smtClean="0">
                <a:latin typeface="Bahnschrift SemiBold Condensed" panose="020B0502040204020203" pitchFamily="34" charset="0"/>
              </a:rPr>
              <a:t>Schiff</a:t>
            </a:r>
            <a:r>
              <a:rPr lang="it-IT" sz="2400" dirty="0" smtClean="0">
                <a:latin typeface="Bahnschrift SemiBold Condensed" panose="020B0502040204020203" pitchFamily="34" charset="0"/>
              </a:rPr>
              <a:t> 1975) </a:t>
            </a:r>
          </a:p>
          <a:p>
            <a:endParaRPr lang="it-IT" sz="2400" dirty="0" smtClean="0">
              <a:latin typeface="Bahnschrift SemiBold Condensed" panose="020B0502040204020203" pitchFamily="34" charset="0"/>
            </a:endParaRPr>
          </a:p>
          <a:p>
            <a:r>
              <a:rPr lang="it-IT" sz="2400" dirty="0" smtClean="0">
                <a:latin typeface="Bahnschrift SemiBold Condensed" panose="020B0502040204020203" pitchFamily="34" charset="0"/>
              </a:rPr>
              <a:t>Il problema della simbiosi è che,  una volta che è stata creata,  i partecipanti si sentono a proprio agio. Ciascuno è nel ruolo da lui atteso, ma così facendo esclude intere zone delle proprie risorse di persona adulta. La stabilità provata è acquisita al prezzo di svalutare parte delle capacità di ciascuno. Infatti si tiene in piedi sulla credenza di aver bisogno dell’altro. Quando due persone escono dalla simbiosi hanno più opzioni, meno prevedibilità, e nessuna garanzia di sentirsi inizialmente più a proprio agio.</a:t>
            </a:r>
          </a:p>
        </p:txBody>
      </p:sp>
    </p:spTree>
    <p:extLst>
      <p:ext uri="{BB962C8B-B14F-4D97-AF65-F5344CB8AC3E}">
        <p14:creationId xmlns:p14="http://schemas.microsoft.com/office/powerpoint/2010/main" val="3744344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5139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720840"/>
            <a:ext cx="6096000" cy="3416320"/>
          </a:xfrm>
          <a:prstGeom prst="rect">
            <a:avLst/>
          </a:prstGeom>
        </p:spPr>
        <p:txBody>
          <a:bodyPr>
            <a:spAutoFit/>
          </a:bodyPr>
          <a:lstStyle/>
          <a:p>
            <a:r>
              <a:rPr lang="it-IT" dirty="0" smtClean="0"/>
              <a:t>ILTRIANGOLODRAMMATICO (</a:t>
            </a:r>
            <a:r>
              <a:rPr lang="it-IT" dirty="0" err="1" smtClean="0"/>
              <a:t>Karpman</a:t>
            </a:r>
            <a:r>
              <a:rPr lang="it-IT" dirty="0" smtClean="0"/>
              <a:t>)</a:t>
            </a:r>
          </a:p>
          <a:p>
            <a:r>
              <a:rPr lang="it-IT" dirty="0" smtClean="0"/>
              <a:t>Ogni volta che giochiamo dei giochi entriamo in uno di questi tre ruoli di copione: Persecutore : considera gli altri inferiori a lui e non OK. Li calpesta e li sminuisce. Svalutagli altri (nella loro dignità/ diritto alla vita o alla salute) Salvatore : considera gli altri in posizione di inferiorità e non OK. Offre loro aiuto da una posizione di superiorità (</a:t>
            </a:r>
            <a:r>
              <a:rPr lang="it-IT" dirty="0" err="1" smtClean="0"/>
              <a:t>one</a:t>
            </a:r>
            <a:r>
              <a:rPr lang="it-IT" dirty="0" smtClean="0"/>
              <a:t>-up). Svaluta gli altri (loro capacità di pensare e di agire di propria iniziativa). Vittima : si considera </a:t>
            </a:r>
            <a:r>
              <a:rPr lang="it-IT" dirty="0" err="1" smtClean="0"/>
              <a:t>one-downe</a:t>
            </a:r>
            <a:r>
              <a:rPr lang="it-IT" dirty="0" smtClean="0"/>
              <a:t> non OK. Può cercare un Persecutore che la tratti male / un Salvatore che le offra aiuto confermandola nella sua convinzione di incapacità. Svaluta se stessa.</a:t>
            </a:r>
          </a:p>
          <a:p>
            <a:r>
              <a:rPr lang="it-IT" dirty="0" smtClean="0"/>
              <a:t>ILTRIANGOLODRAMMATICO</a:t>
            </a:r>
            <a:endParaRPr lang="it-IT" dirty="0"/>
          </a:p>
        </p:txBody>
      </p:sp>
    </p:spTree>
    <p:extLst>
      <p:ext uri="{BB962C8B-B14F-4D97-AF65-F5344CB8AC3E}">
        <p14:creationId xmlns:p14="http://schemas.microsoft.com/office/powerpoint/2010/main" val="3106431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2413338"/>
            <a:ext cx="6096000" cy="2031325"/>
          </a:xfrm>
          <a:prstGeom prst="rect">
            <a:avLst/>
          </a:prstGeom>
        </p:spPr>
        <p:txBody>
          <a:bodyPr>
            <a:spAutoFit/>
          </a:bodyPr>
          <a:lstStyle/>
          <a:p>
            <a:r>
              <a:rPr lang="it-IT" dirty="0" smtClean="0"/>
              <a:t>ILTRIANGOLODRAMMATICO</a:t>
            </a:r>
          </a:p>
          <a:p>
            <a:r>
              <a:rPr lang="it-IT" dirty="0" smtClean="0"/>
              <a:t>•Tutti e tre i ruoli sono inautentici. La persona risponde al passato più che al qui-e-ora, utilizza vecchie decisioni di copione.</a:t>
            </a:r>
          </a:p>
          <a:p>
            <a:r>
              <a:rPr lang="it-IT" dirty="0" smtClean="0"/>
              <a:t>•Di solito la persona che effettua un gioco parte da una delle posizioni per passare ad un’altra (nel momento dello Scambio).</a:t>
            </a:r>
          </a:p>
          <a:p>
            <a:r>
              <a:rPr lang="it-IT" dirty="0" smtClean="0"/>
              <a:t>ILTRIANGOLODRAMMATICO</a:t>
            </a:r>
            <a:endParaRPr lang="it-IT" dirty="0"/>
          </a:p>
        </p:txBody>
      </p:sp>
    </p:spTree>
    <p:extLst>
      <p:ext uri="{BB962C8B-B14F-4D97-AF65-F5344CB8AC3E}">
        <p14:creationId xmlns:p14="http://schemas.microsoft.com/office/powerpoint/2010/main" val="53368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2413338"/>
            <a:ext cx="6096000" cy="2031325"/>
          </a:xfrm>
          <a:prstGeom prst="rect">
            <a:avLst/>
          </a:prstGeom>
        </p:spPr>
        <p:txBody>
          <a:bodyPr>
            <a:spAutoFit/>
          </a:bodyPr>
          <a:lstStyle/>
          <a:p>
            <a:r>
              <a:rPr lang="it-IT" dirty="0" smtClean="0"/>
              <a:t>ILMODELLODEGLISTATIDELL’IO(MODELLOGAB)</a:t>
            </a:r>
          </a:p>
          <a:p>
            <a:r>
              <a:rPr lang="it-IT" dirty="0" smtClean="0"/>
              <a:t>Stato dell’Io: schema uniforme di sensazione e di esperienza direttamente collegato a un corrispondente schema uniforme di comportamento(Berne, 1961)</a:t>
            </a:r>
          </a:p>
          <a:p>
            <a:r>
              <a:rPr lang="it-IT" dirty="0" smtClean="0"/>
              <a:t>“coerenti sistemi di pensiero e di sensazioni che si manifestano attraverso corrispondenti modelli di comportamento” (Berne, 1964)</a:t>
            </a:r>
            <a:endParaRPr lang="it-IT" dirty="0"/>
          </a:p>
        </p:txBody>
      </p:sp>
    </p:spTree>
    <p:extLst>
      <p:ext uri="{BB962C8B-B14F-4D97-AF65-F5344CB8AC3E}">
        <p14:creationId xmlns:p14="http://schemas.microsoft.com/office/powerpoint/2010/main" val="1352573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218152"/>
            <a:ext cx="6096000" cy="7294305"/>
          </a:xfrm>
          <a:prstGeom prst="rect">
            <a:avLst/>
          </a:prstGeom>
        </p:spPr>
        <p:txBody>
          <a:bodyPr>
            <a:spAutoFit/>
          </a:bodyPr>
          <a:lstStyle/>
          <a:p>
            <a:r>
              <a:rPr lang="it-IT" dirty="0" smtClean="0"/>
              <a:t>ANALISISTRUTTURALE: contenuto degli Stati dell’Io</a:t>
            </a:r>
          </a:p>
          <a:p>
            <a:r>
              <a:rPr lang="it-IT" dirty="0" smtClean="0"/>
              <a:t>•Genitore: insieme di sentimenti, pensieri e modelli di comportamento incorporati dall’esterno, uno Stato dell’Io interiorizzato attraverso la relazione con gli altri significativi. Definisce, si prende cura, pone limiti, fissa regole, guida, protegge, impone, comanda, insegna, critica e giudica. È costituito da tutte le esperienze che si riferiscono all’introiezione di modi di comportarsi, di pensare e di sentire di persone significative.</a:t>
            </a:r>
          </a:p>
          <a:p>
            <a:r>
              <a:rPr lang="it-IT" dirty="0" smtClean="0"/>
              <a:t>•Adulto : insieme autonomo di sentimenti, pensieri, modelli di comportamento che risultano appropriati alla realtà del momento, senza subire interferenze negative dagli stati dell’io arcaici o incorporati dall’esterno. Raccoglie dati e fatti sullo stato presente, programma, pianifica, prende decisioni, stima la probabilità di riuscita. Risposta diretta qui-e-ora quello che succede intorno, utilizzando tutte le capacità della persona adulta. Emozioni adeguate come modo di affrontare la situazione immediata.</a:t>
            </a:r>
          </a:p>
          <a:p>
            <a:r>
              <a:rPr lang="it-IT" dirty="0" smtClean="0"/>
              <a:t>•Bambino: stato dell’Io arcaico. Racchiude le esperienze caratterizzate dall’appartenenza al passato, quindi sperimenta nello stesso modo comportamenti, sentimenti e pensieri. Reagisce all’ambiente in modo affettivo: arrabbiato, gioioso, spaventato, ribelle, creativo, spontaneo, curioso, fiducioso, allegro, depresso.</a:t>
            </a:r>
          </a:p>
          <a:p>
            <a:r>
              <a:rPr lang="it-IT" dirty="0" smtClean="0"/>
              <a:t>ANALISIFUNZIONALE: processo (in che </a:t>
            </a:r>
            <a:r>
              <a:rPr lang="it-IT" dirty="0" err="1" smtClean="0"/>
              <a:t>modoutilizziamo</a:t>
            </a:r>
            <a:r>
              <a:rPr lang="it-IT" dirty="0" smtClean="0"/>
              <a:t> gli Stati dell’</a:t>
            </a:r>
            <a:endParaRPr lang="it-IT" dirty="0"/>
          </a:p>
        </p:txBody>
      </p:sp>
    </p:spTree>
    <p:extLst>
      <p:ext uri="{BB962C8B-B14F-4D97-AF65-F5344CB8AC3E}">
        <p14:creationId xmlns:p14="http://schemas.microsoft.com/office/powerpoint/2010/main" val="2112621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859340"/>
            <a:ext cx="6096000" cy="3139321"/>
          </a:xfrm>
          <a:prstGeom prst="rect">
            <a:avLst/>
          </a:prstGeom>
        </p:spPr>
        <p:txBody>
          <a:bodyPr>
            <a:spAutoFit/>
          </a:bodyPr>
          <a:lstStyle/>
          <a:p>
            <a:r>
              <a:rPr lang="it-IT" dirty="0" smtClean="0"/>
              <a:t>SVALUTAZIONE</a:t>
            </a:r>
          </a:p>
          <a:p>
            <a:r>
              <a:rPr lang="it-IT" dirty="0" smtClean="0"/>
              <a:t>La svalutazione può indicare la presenza di -una contaminazione: si considera erroneamente un pensiero Adulto una percezione della realtà distorta da credenze di copione del Genitore o del Bambino -</a:t>
            </a:r>
            <a:r>
              <a:rPr lang="it-IT" dirty="0" err="1" smtClean="0"/>
              <a:t>unaesclusione</a:t>
            </a:r>
            <a:r>
              <a:rPr lang="it-IT" dirty="0" smtClean="0"/>
              <a:t>: si ignorano alcuni aspetti della realtà, poiché si cancella uno/più degli stati dell’Io (escludendo il Bambino si ignorano desideri, emozioni, intuizioni         utili per risolvere il Genitore si ignorano regole e definizioni del mondo  /   il problema l’Adulto si svaluta la capacità di valutare e agire)</a:t>
            </a:r>
          </a:p>
          <a:p>
            <a:r>
              <a:rPr lang="it-IT" dirty="0" smtClean="0"/>
              <a:t>-mancanza di informazione da parte dell’Adulto</a:t>
            </a:r>
            <a:endParaRPr lang="it-IT" dirty="0"/>
          </a:p>
        </p:txBody>
      </p:sp>
    </p:spTree>
    <p:extLst>
      <p:ext uri="{BB962C8B-B14F-4D97-AF65-F5344CB8AC3E}">
        <p14:creationId xmlns:p14="http://schemas.microsoft.com/office/powerpoint/2010/main" val="2097979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166843"/>
            <a:ext cx="6096000" cy="4524315"/>
          </a:xfrm>
          <a:prstGeom prst="rect">
            <a:avLst/>
          </a:prstGeom>
        </p:spPr>
        <p:txBody>
          <a:bodyPr>
            <a:spAutoFit/>
          </a:bodyPr>
          <a:lstStyle/>
          <a:p>
            <a:r>
              <a:rPr lang="it-IT" dirty="0" smtClean="0"/>
              <a:t>ILTRIANGOLODRAMMATICO</a:t>
            </a:r>
          </a:p>
          <a:p>
            <a:r>
              <a:rPr lang="it-IT" dirty="0" smtClean="0"/>
              <a:t>PASSAGGIODAVITTIMAAPERSECUTORE “ Ti Ho Beccato, Figlio di </a:t>
            </a:r>
            <a:r>
              <a:rPr lang="it-IT" dirty="0" err="1" smtClean="0"/>
              <a:t>Puttana”:il</a:t>
            </a:r>
            <a:r>
              <a:rPr lang="it-IT" dirty="0" smtClean="0"/>
              <a:t> giocatore invia un invito da una posizione di Vittima. Quando l’altro abbocca si trasforma in Persecutore e gli dà un calcio. “violenza carnale” (Versione sessuale)  : il giocatore invia un invito sessuale. Quando l’altro risponde con un’avance si ritrae indignato.  Sul davanti della maglietta “sono disponibile”, sul retro   “ma non per te, ah </a:t>
            </a:r>
            <a:r>
              <a:rPr lang="it-IT" dirty="0" err="1" smtClean="0"/>
              <a:t>ah</a:t>
            </a:r>
            <a:r>
              <a:rPr lang="it-IT" dirty="0" smtClean="0"/>
              <a:t>!” In altre versioni la posizione iniziale di Vittima è assunta come parassitaria, e lo Scambio non avviene a meno che questa posizione non sia messa in crisi “Lo Stupido” :   “io non riesco a pensare”                    \giocatori restano nella posizione di   Vittima  finché continuano ad arrivare “Indigenza” :    “io non riesco ad aiutare me stesso”  /     carezze, ma se messi in crisi da qualcuno con la  richiesta di pensare/ fare da soli possono attivare lo Scambio arrabbiandosi/accusando</a:t>
            </a:r>
            <a:endParaRPr lang="it-IT" dirty="0"/>
          </a:p>
        </p:txBody>
      </p:sp>
    </p:spTree>
    <p:extLst>
      <p:ext uri="{BB962C8B-B14F-4D97-AF65-F5344CB8AC3E}">
        <p14:creationId xmlns:p14="http://schemas.microsoft.com/office/powerpoint/2010/main" val="3582841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443841"/>
            <a:ext cx="6096000" cy="3970318"/>
          </a:xfrm>
          <a:prstGeom prst="rect">
            <a:avLst/>
          </a:prstGeom>
        </p:spPr>
        <p:txBody>
          <a:bodyPr>
            <a:spAutoFit/>
          </a:bodyPr>
          <a:lstStyle/>
          <a:p>
            <a:r>
              <a:rPr lang="it-IT" dirty="0" smtClean="0"/>
              <a:t>ILTRIANGOLODRAMMATICO</a:t>
            </a:r>
          </a:p>
          <a:p>
            <a:r>
              <a:rPr lang="it-IT" dirty="0" smtClean="0"/>
              <a:t>PASSAGGIODAVITTIMAAPERSECUTORE “Gamba di Legno” : sulla maglietta compare una scusa per giustificare il fatto che non si  possono riporre aspettative su di lui per via di limitazioni avute nella vita (variante di  “Povero me”) “Fammi Qualcosa” : il giocatore cerca nascostamente di manipolare gli altri a pensare/agire per  lui. Finché l’aiuto sperato arriva può rimanere nella posizione impotente di  Vittima, ma può attivare lo Scambio e raccogliere ulteriori carezze accusando l’altro di avergli dato cattivi consigli : “guarda che mi hai fatto fare”. </a:t>
            </a:r>
          </a:p>
          <a:p>
            <a:r>
              <a:rPr lang="it-IT" dirty="0" smtClean="0"/>
              <a:t>“Sì, ma…”: il giocatore apre col chiedere consiglio e allo stesso tempo scarta tutti i suggerimenti che gli vengono dati. Lo Scambio avviene quando l’altro non ha più suggerimenti da proporre, allora il giocatore sfodera il suo rifiuto.</a:t>
            </a:r>
            <a:endParaRPr lang="it-IT" dirty="0"/>
          </a:p>
        </p:txBody>
      </p:sp>
    </p:spTree>
    <p:extLst>
      <p:ext uri="{BB962C8B-B14F-4D97-AF65-F5344CB8AC3E}">
        <p14:creationId xmlns:p14="http://schemas.microsoft.com/office/powerpoint/2010/main" val="736941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997839"/>
            <a:ext cx="6096000" cy="2862322"/>
          </a:xfrm>
          <a:prstGeom prst="rect">
            <a:avLst/>
          </a:prstGeom>
        </p:spPr>
        <p:txBody>
          <a:bodyPr>
            <a:spAutoFit/>
          </a:bodyPr>
          <a:lstStyle/>
          <a:p>
            <a:r>
              <a:rPr lang="it-IT" dirty="0" smtClean="0"/>
              <a:t>ILTRIANGOLODRAMMATICO</a:t>
            </a:r>
          </a:p>
          <a:p>
            <a:r>
              <a:rPr lang="it-IT" dirty="0" smtClean="0"/>
              <a:t>PASSAGGIODAPERSECUTOREAVITTIMA “Dammi un calcio, per favore” Variante in un settino </a:t>
            </a:r>
            <a:r>
              <a:rPr lang="it-IT" dirty="0" err="1" smtClean="0"/>
              <a:t>legale:“Guardie</a:t>
            </a:r>
            <a:r>
              <a:rPr lang="it-IT" dirty="0" smtClean="0"/>
              <a:t> e Ladri”  (il giocatore apre cercando di fare da Persecutore alle forze dell’ordine, ma alla fine si fa acciuffare) “Il Difetto” :      il giocatore trova qualcosa che non va negli altri. Può continuare all’infinito, senza necessariamente attivare uno Scambio, ma alla fine può fare in modo di essere  rifiutato da chi ha criticato. “Se non fosse per te” : il giocatore si lamenta sempre con gli altri perché gli hanno impedito di  fare una cosa che vuole.</a:t>
            </a:r>
            <a:endParaRPr lang="it-IT" dirty="0"/>
          </a:p>
        </p:txBody>
      </p:sp>
    </p:spTree>
    <p:extLst>
      <p:ext uri="{BB962C8B-B14F-4D97-AF65-F5344CB8AC3E}">
        <p14:creationId xmlns:p14="http://schemas.microsoft.com/office/powerpoint/2010/main" val="4293762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997839"/>
            <a:ext cx="6096000" cy="2862322"/>
          </a:xfrm>
          <a:prstGeom prst="rect">
            <a:avLst/>
          </a:prstGeom>
        </p:spPr>
        <p:txBody>
          <a:bodyPr>
            <a:spAutoFit/>
          </a:bodyPr>
          <a:lstStyle/>
          <a:p>
            <a:r>
              <a:rPr lang="it-IT" dirty="0" smtClean="0"/>
              <a:t>ILTRIANGOLODRAMMATICO</a:t>
            </a:r>
          </a:p>
          <a:p>
            <a:r>
              <a:rPr lang="it-IT" dirty="0" smtClean="0"/>
              <a:t>PASSAGGIODASALVATOREAVITTIMA</a:t>
            </a:r>
          </a:p>
          <a:p>
            <a:r>
              <a:rPr lang="it-IT" dirty="0" smtClean="0"/>
              <a:t>“Sto Solo Cercando di Aiutarti” : il giocatore comincia con l’offrire aiuto da una posizione di  Salvatore, per poi passare alla Vittima quando l’altro rifiuta l’aiuto/si mette nei guai/fa sapere che l’aiuto non è stato valido. Raccolta di buoni premio in termini di sensazione di non essere all’altezza. Variante: “Perché non…” : comporta il dare consigli che saranno rifiutati dal partner del gioco.</a:t>
            </a:r>
          </a:p>
          <a:p>
            <a:r>
              <a:rPr lang="it-IT" dirty="0" smtClean="0"/>
              <a:t>ILTRIANGOLODRAMMATICO</a:t>
            </a:r>
            <a:endParaRPr lang="it-IT" dirty="0"/>
          </a:p>
        </p:txBody>
      </p:sp>
    </p:spTree>
    <p:extLst>
      <p:ext uri="{BB962C8B-B14F-4D97-AF65-F5344CB8AC3E}">
        <p14:creationId xmlns:p14="http://schemas.microsoft.com/office/powerpoint/2010/main" val="2119799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346593" y="440675"/>
            <a:ext cx="9364337" cy="5324535"/>
          </a:xfrm>
          <a:prstGeom prst="rect">
            <a:avLst/>
          </a:prstGeom>
        </p:spPr>
        <p:txBody>
          <a:bodyPr wrap="square">
            <a:spAutoFit/>
          </a:bodyPr>
          <a:lstStyle/>
          <a:p>
            <a:pPr algn="ctr"/>
            <a:r>
              <a:rPr lang="it-IT" sz="3600" dirty="0" smtClean="0">
                <a:latin typeface="Bahnschrift SemiBold" panose="020B0502040204020203" pitchFamily="34" charset="0"/>
              </a:rPr>
              <a:t>SIMBIOSI</a:t>
            </a:r>
          </a:p>
          <a:p>
            <a:pPr algn="ctr"/>
            <a:endParaRPr lang="it-IT" sz="3600" dirty="0" smtClean="0">
              <a:latin typeface="Bahnschrift SemiBold" panose="020B0502040204020203" pitchFamily="34" charset="0"/>
            </a:endParaRPr>
          </a:p>
          <a:p>
            <a:r>
              <a:rPr lang="it-IT" sz="2800" dirty="0" smtClean="0">
                <a:latin typeface="Bahnschrift SemiBold" panose="020B0502040204020203" pitchFamily="34" charset="0"/>
              </a:rPr>
              <a:t> </a:t>
            </a:r>
            <a:r>
              <a:rPr lang="it-IT" sz="2400" dirty="0" smtClean="0">
                <a:latin typeface="Bahnschrift SemiBold" panose="020B0502040204020203" pitchFamily="34" charset="0"/>
              </a:rPr>
              <a:t>FUNZIONE DELLA SIMBIOSI NELLA </a:t>
            </a:r>
            <a:r>
              <a:rPr lang="it-IT" sz="2400" dirty="0" smtClean="0">
                <a:latin typeface="Bahnschrift SemiBold" panose="020B0502040204020203" pitchFamily="34" charset="0"/>
              </a:rPr>
              <a:t>VITA ADULTA</a:t>
            </a:r>
            <a:r>
              <a:rPr lang="it-IT" sz="2400" dirty="0" smtClean="0">
                <a:latin typeface="Bahnschrift SemiBold" panose="020B0502040204020203" pitchFamily="34" charset="0"/>
              </a:rPr>
              <a:t>: </a:t>
            </a:r>
            <a:endParaRPr lang="it-IT" sz="2400" dirty="0" smtClean="0">
              <a:latin typeface="Bahnschrift SemiBold" panose="020B0502040204020203" pitchFamily="34" charset="0"/>
            </a:endParaRPr>
          </a:p>
          <a:p>
            <a:r>
              <a:rPr lang="it-IT" sz="2400" dirty="0" smtClean="0">
                <a:latin typeface="Bahnschrift SemiBold" panose="020B0502040204020203" pitchFamily="34" charset="0"/>
              </a:rPr>
              <a:t>tentativo di esaudire dei bisogni legati allo sviluppo che non sono stati soddisfatti durante l’infanzia</a:t>
            </a:r>
            <a:r>
              <a:rPr lang="it-IT" sz="2400" dirty="0" smtClean="0">
                <a:latin typeface="Bahnschrift SemiBold" panose="020B0502040204020203" pitchFamily="34" charset="0"/>
              </a:rPr>
              <a:t>.</a:t>
            </a:r>
          </a:p>
          <a:p>
            <a:endParaRPr lang="it-IT" sz="2400" dirty="0" smtClean="0">
              <a:latin typeface="Bahnschrift SemiBold" panose="020B0502040204020203" pitchFamily="34" charset="0"/>
            </a:endParaRPr>
          </a:p>
          <a:p>
            <a:r>
              <a:rPr lang="it-IT" sz="2400" dirty="0" smtClean="0">
                <a:latin typeface="Bahnschrift SemiBold" panose="020B0502040204020203" pitchFamily="34" charset="0"/>
              </a:rPr>
              <a:t>Si ricrea,  inconsapevolmente,  il rapporto esistente in passato con una figura genitoriale e si  ripropone quella situazione nel tentativo di manipolare l’altro a soddisfare il bisogno che non fu esaudito. Generalmente nella simbiosi la persona entra nello Stato dell’Io Bambino, ma è anche possibile rientrare in quello  di Genitore, se da piccoli era richiesto di assumersi la responsabilità delle emozioni e del benessere dei genitori. </a:t>
            </a:r>
            <a:endParaRPr lang="it-IT" sz="2400" dirty="0">
              <a:latin typeface="Bahnschrift SemiBold" panose="020B0502040204020203" pitchFamily="34" charset="0"/>
            </a:endParaRPr>
          </a:p>
        </p:txBody>
      </p:sp>
    </p:spTree>
    <p:extLst>
      <p:ext uri="{BB962C8B-B14F-4D97-AF65-F5344CB8AC3E}">
        <p14:creationId xmlns:p14="http://schemas.microsoft.com/office/powerpoint/2010/main" val="2493250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2551837"/>
            <a:ext cx="6096000" cy="1754326"/>
          </a:xfrm>
          <a:prstGeom prst="rect">
            <a:avLst/>
          </a:prstGeom>
        </p:spPr>
        <p:txBody>
          <a:bodyPr>
            <a:spAutoFit/>
          </a:bodyPr>
          <a:lstStyle/>
          <a:p>
            <a:r>
              <a:rPr lang="it-IT" dirty="0" smtClean="0"/>
              <a:t>ILTRIANGOLODRAMMATICO</a:t>
            </a:r>
          </a:p>
          <a:p>
            <a:r>
              <a:rPr lang="it-IT" dirty="0" smtClean="0"/>
              <a:t>PASSAGGIODASALVATOREAPERSECUTORE “Non è la Volontà che mi Manca” : comincia nel ruolo di Salvatore(“Sto solo cercando di Aiutarti”), ma al momento dello Scambio si tramuta in Persecutore che accusa (es. madre che recrimina al figlio i sacrifici fatti per lui, quando va via di casa)</a:t>
            </a:r>
            <a:endParaRPr lang="it-IT" dirty="0"/>
          </a:p>
        </p:txBody>
      </p:sp>
    </p:spTree>
    <p:extLst>
      <p:ext uri="{BB962C8B-B14F-4D97-AF65-F5344CB8AC3E}">
        <p14:creationId xmlns:p14="http://schemas.microsoft.com/office/powerpoint/2010/main" val="1714350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2136339"/>
            <a:ext cx="6096000" cy="2585323"/>
          </a:xfrm>
          <a:prstGeom prst="rect">
            <a:avLst/>
          </a:prstGeom>
        </p:spPr>
        <p:txBody>
          <a:bodyPr>
            <a:spAutoFit/>
          </a:bodyPr>
          <a:lstStyle/>
          <a:p>
            <a:r>
              <a:rPr lang="it-IT" dirty="0" smtClean="0"/>
              <a:t>OBIETTIVIDELCAMBIAMENTO</a:t>
            </a:r>
          </a:p>
          <a:p>
            <a:r>
              <a:rPr lang="it-IT" dirty="0" smtClean="0"/>
              <a:t>Autonomia :Libertà dal copione. Un comportamento, un pensiero o un’emozione che è una risposta alla realtà qui-e-ora più che una risposta a convinzioni di copione. Berne : si conquista quando si liberano/recuperano 3 capacità:</a:t>
            </a:r>
          </a:p>
          <a:p>
            <a:r>
              <a:rPr lang="it-IT" dirty="0" smtClean="0"/>
              <a:t>Consapevolezza Spontaneità Intimità</a:t>
            </a:r>
          </a:p>
          <a:p>
            <a:r>
              <a:rPr lang="it-IT" dirty="0" smtClean="0"/>
              <a:t>* Consapevolezza Contatto con le proprie sensazioni corporee oltre che con gli stimoli esterni. Capacità di vedere, sentire, provare la sensazione, il gusto e l’odore delle cose in quanto </a:t>
            </a:r>
            <a:endParaRPr lang="it-IT" dirty="0"/>
          </a:p>
        </p:txBody>
      </p:sp>
    </p:spTree>
    <p:extLst>
      <p:ext uri="{BB962C8B-B14F-4D97-AF65-F5344CB8AC3E}">
        <p14:creationId xmlns:p14="http://schemas.microsoft.com/office/powerpoint/2010/main" val="8684597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166843"/>
            <a:ext cx="6096000" cy="4524315"/>
          </a:xfrm>
          <a:prstGeom prst="rect">
            <a:avLst/>
          </a:prstGeom>
        </p:spPr>
        <p:txBody>
          <a:bodyPr>
            <a:spAutoFit/>
          </a:bodyPr>
          <a:lstStyle/>
          <a:p>
            <a:r>
              <a:rPr lang="it-IT" dirty="0" smtClean="0"/>
              <a:t>* Consapevolezza Contatto con le proprie sensazioni corporee oltre che con gli stimoli esterni. Capacità di vedere, sentire, provare la sensazione, il gusto e l’odore delle cose in quanto pure impressioni dei sensi, senza interpretare né filtrare l’esperienza del mondo per adeguarla a qualche definizione del Genitore.</a:t>
            </a:r>
          </a:p>
          <a:p>
            <a:r>
              <a:rPr lang="it-IT" dirty="0" smtClean="0"/>
              <a:t>*Spontaneità Capacità di scegliere da tutta una gamma di emozioni in termini di sensazioni, pensieri e comportamenti. Implica la possibilità di reagire liberamente a partire da uno qualsiasi dei tre stati dell’Io, adattandosi alla situazione attuale e non a comandi genitoriali sorpassati.</a:t>
            </a:r>
          </a:p>
          <a:p>
            <a:r>
              <a:rPr lang="it-IT" dirty="0" smtClean="0"/>
              <a:t>* Intimità Aperta condivisione di emozioni autentiche. Probabilmente la persona passa nel Bambino Libero, dopo essersi garantita un settino sicuro con la stipulazione di contratti dell’adulto e la protezione del Genitore.</a:t>
            </a:r>
          </a:p>
          <a:p>
            <a:r>
              <a:rPr lang="it-IT" smtClean="0"/>
              <a:t>OBIETTIVIDELCAMBIAMENTO</a:t>
            </a:r>
            <a:endParaRPr lang="it-IT"/>
          </a:p>
        </p:txBody>
      </p:sp>
    </p:spTree>
    <p:extLst>
      <p:ext uri="{BB962C8B-B14F-4D97-AF65-F5344CB8AC3E}">
        <p14:creationId xmlns:p14="http://schemas.microsoft.com/office/powerpoint/2010/main" val="3573509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997839"/>
            <a:ext cx="6096000" cy="2862322"/>
          </a:xfrm>
          <a:prstGeom prst="rect">
            <a:avLst/>
          </a:prstGeom>
        </p:spPr>
        <p:txBody>
          <a:bodyPr>
            <a:spAutoFit/>
          </a:bodyPr>
          <a:lstStyle/>
          <a:p>
            <a:r>
              <a:rPr lang="it-IT" dirty="0" smtClean="0"/>
              <a:t>I CONTRATTIDICAMBIAMENTO</a:t>
            </a:r>
          </a:p>
          <a:p>
            <a:r>
              <a:rPr lang="it-IT" dirty="0" smtClean="0"/>
              <a:t>•Terapeuta e paziente condividono la responsabilità per il cambiamento. •Importante rendere esplicito il programma </a:t>
            </a:r>
            <a:r>
              <a:rPr lang="it-IT" dirty="0" err="1" smtClean="0"/>
              <a:t>nascostodel</a:t>
            </a:r>
            <a:r>
              <a:rPr lang="it-IT" dirty="0" smtClean="0"/>
              <a:t> terapeuta e del paziente, mettendo in luce i messaggi ulteriori e interrompendo i giochi psicologici. Nel negoziare chiari obiettivi sono costretti a confrontare i rispettivi sistemi di riferimento. •Uno degli scopi della stipulazione del contratto è deviare l’attenzione dal problema e incentrarla sull’ </a:t>
            </a:r>
            <a:r>
              <a:rPr lang="it-IT" dirty="0" err="1" smtClean="0"/>
              <a:t>obiettivodel</a:t>
            </a:r>
            <a:r>
              <a:rPr lang="it-IT" dirty="0" smtClean="0"/>
              <a:t> cambiamento. Entrambe le parti devono costruirsi un quadro mentale dell’esito desiderato del lavoro insieme. </a:t>
            </a:r>
            <a:endParaRPr lang="it-IT" dirty="0"/>
          </a:p>
        </p:txBody>
      </p:sp>
    </p:spTree>
    <p:extLst>
      <p:ext uri="{BB962C8B-B14F-4D97-AF65-F5344CB8AC3E}">
        <p14:creationId xmlns:p14="http://schemas.microsoft.com/office/powerpoint/2010/main" val="2982656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028343"/>
            <a:ext cx="6096000" cy="4801314"/>
          </a:xfrm>
          <a:prstGeom prst="rect">
            <a:avLst/>
          </a:prstGeom>
        </p:spPr>
        <p:txBody>
          <a:bodyPr>
            <a:spAutoFit/>
          </a:bodyPr>
          <a:lstStyle/>
          <a:p>
            <a:r>
              <a:rPr lang="it-IT" dirty="0" smtClean="0"/>
              <a:t>SVALUTAZIONE</a:t>
            </a:r>
          </a:p>
          <a:p>
            <a:r>
              <a:rPr lang="it-IT" dirty="0" smtClean="0"/>
              <a:t>Indizi per individuare le svalutazioni: -comportamenti passivi -comportamenti spinta (rispondono alla convinzione di copione : “io sono OK solo se…”) -disturbi del pensiero: (</a:t>
            </a:r>
            <a:r>
              <a:rPr lang="it-IT" dirty="0" err="1" smtClean="0"/>
              <a:t>iperdettagliamento</a:t>
            </a:r>
            <a:r>
              <a:rPr lang="it-IT" dirty="0" smtClean="0"/>
              <a:t>/ </a:t>
            </a:r>
            <a:r>
              <a:rPr lang="it-IT" dirty="0" err="1" smtClean="0"/>
              <a:t>ipergeneralizzazione</a:t>
            </a:r>
            <a:r>
              <a:rPr lang="it-IT" dirty="0" smtClean="0"/>
              <a:t>) -emozioni parassite -giochi -comportamenti derivanti dal triangolo drammatico -indizi verbali(“non riesco a”, “cercherò di”, omissione di una parte della frase) -indizi non verbali (</a:t>
            </a:r>
            <a:r>
              <a:rPr lang="it-IT" dirty="0" err="1" smtClean="0"/>
              <a:t>incongruenzatra</a:t>
            </a:r>
            <a:r>
              <a:rPr lang="it-IT" dirty="0" smtClean="0"/>
              <a:t> le parole dette e i segnali non verbali che le accompagnano) -la risata della forca(ridere nel fare un’affermazione spiacevole. Si invia all’ascoltatore un invito non verbale a rafforzare una  delle sue convinzioni di copione. L’invito è accettato a livello psicologico se chi ascolta si unisce alla risata della forca).</a:t>
            </a:r>
          </a:p>
          <a:p>
            <a:r>
              <a:rPr lang="it-IT" dirty="0" smtClean="0"/>
              <a:t>SVALUTAZIONE</a:t>
            </a:r>
          </a:p>
          <a:p>
            <a:r>
              <a:rPr lang="it-IT" dirty="0" smtClean="0"/>
              <a:t>La svalutazione può indicare la presenza di -una contaminazione: si considera erroneamente un pensiero Adulto una percezione </a:t>
            </a:r>
            <a:endParaRPr lang="it-IT" dirty="0"/>
          </a:p>
        </p:txBody>
      </p:sp>
    </p:spTree>
    <p:extLst>
      <p:ext uri="{BB962C8B-B14F-4D97-AF65-F5344CB8AC3E}">
        <p14:creationId xmlns:p14="http://schemas.microsoft.com/office/powerpoint/2010/main" val="34753284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582341"/>
            <a:ext cx="6096000" cy="3693319"/>
          </a:xfrm>
          <a:prstGeom prst="rect">
            <a:avLst/>
          </a:prstGeom>
        </p:spPr>
        <p:txBody>
          <a:bodyPr>
            <a:spAutoFit/>
          </a:bodyPr>
          <a:lstStyle/>
          <a:p>
            <a:r>
              <a:rPr lang="it-IT" dirty="0" smtClean="0"/>
              <a:t>MATRICEDELLASVALUTAZIONE</a:t>
            </a:r>
          </a:p>
          <a:p>
            <a:r>
              <a:rPr lang="it-IT" dirty="0" smtClean="0"/>
              <a:t>(</a:t>
            </a:r>
            <a:r>
              <a:rPr lang="it-IT" dirty="0" err="1" smtClean="0"/>
              <a:t>Ken</a:t>
            </a:r>
            <a:r>
              <a:rPr lang="it-IT" dirty="0" smtClean="0"/>
              <a:t> </a:t>
            </a:r>
            <a:r>
              <a:rPr lang="it-IT" dirty="0" err="1" smtClean="0"/>
              <a:t>Mellor</a:t>
            </a:r>
            <a:r>
              <a:rPr lang="it-IT" dirty="0" smtClean="0"/>
              <a:t>, Eric Sigmund,  1975)</a:t>
            </a:r>
          </a:p>
          <a:p>
            <a:r>
              <a:rPr lang="it-IT" dirty="0" smtClean="0"/>
              <a:t>Classificazione delle svalutazioni secondo tre criteri:</a:t>
            </a:r>
          </a:p>
          <a:p>
            <a:r>
              <a:rPr lang="it-IT" dirty="0" smtClean="0"/>
              <a:t>I ) AREEDISVALUTAZIONE:  se stessi gli altri la situazione</a:t>
            </a:r>
          </a:p>
          <a:p>
            <a:r>
              <a:rPr lang="it-IT" dirty="0" smtClean="0"/>
              <a:t>II ) TIPIDISVALUTAZIONE:  Stimoli   (ignorare la percezione che sta succedendo qualcosa) Problemi (ignorare che ciò che sta accadendo pone un problema) Opzioni   (eliminare la possibilità che si possa fare qualcosa per risolvere il problema)</a:t>
            </a:r>
          </a:p>
          <a:p>
            <a:r>
              <a:rPr lang="it-IT" dirty="0" smtClean="0"/>
              <a:t>III ) LIVELLI(MODALITÀ) DISVALUTAZIONE:     Esistenza Importanza Possibilità di cambiamento Capacità personali</a:t>
            </a:r>
          </a:p>
          <a:p>
            <a:r>
              <a:rPr lang="it-IT" dirty="0" smtClean="0"/>
              <a:t>ESISTENZAT1 STIMOLI</a:t>
            </a:r>
          </a:p>
          <a:p>
            <a:r>
              <a:rPr lang="it-IT" dirty="0" smtClean="0"/>
              <a:t>T2 PROBLEMI</a:t>
            </a:r>
          </a:p>
          <a:p>
            <a:r>
              <a:rPr lang="it-IT" dirty="0" smtClean="0"/>
              <a:t>T3 </a:t>
            </a:r>
            <a:endParaRPr lang="it-IT" dirty="0"/>
          </a:p>
        </p:txBody>
      </p:sp>
    </p:spTree>
    <p:extLst>
      <p:ext uri="{BB962C8B-B14F-4D97-AF65-F5344CB8AC3E}">
        <p14:creationId xmlns:p14="http://schemas.microsoft.com/office/powerpoint/2010/main" val="3712762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79653"/>
            <a:ext cx="6096000" cy="7017306"/>
          </a:xfrm>
          <a:prstGeom prst="rect">
            <a:avLst/>
          </a:prstGeom>
        </p:spPr>
        <p:txBody>
          <a:bodyPr>
            <a:spAutoFit/>
          </a:bodyPr>
          <a:lstStyle/>
          <a:p>
            <a:r>
              <a:rPr lang="it-IT" dirty="0" smtClean="0"/>
              <a:t>RIDEFINIZIONE Ci sono due transazioni particolari che sono chiara prova verbale della ridefinizione: * transazioni tangenziali :in cui lo stimolo e la risposta si indirizzano verso aspetti differenti o verso lo stesso aspetto da punti di vista differenti. </a:t>
            </a:r>
            <a:r>
              <a:rPr lang="it-IT" dirty="0" err="1" smtClean="0"/>
              <a:t>Es.“cosa</a:t>
            </a:r>
            <a:r>
              <a:rPr lang="it-IT" dirty="0" smtClean="0"/>
              <a:t> prova?” “Be’ , ieri quando ne abbiamo parlato in gruppo ho provato rabbia” In situazioni di stress la persona comincia a percepire delle minacce al proprio sistema di riferimento. Lo scopo nascosto di partire per una tangente è distogliere l’altro dal tema che costituisce la minaccia. Le persone coinvolte in uno scambio di transazioni tangenziali probabilmente avranno la spiacevole sensazione che la loro conversazione gira in tondo, senza arrivare da nessuna parte. È possibile che non riescano mai a tornare all’argomento originario.</a:t>
            </a:r>
          </a:p>
          <a:p>
            <a:r>
              <a:rPr lang="it-IT" dirty="0" smtClean="0"/>
              <a:t>* transazioni bloccanti : si evita l’argomento proposto mostrandosi in disaccordo sulla definizione del problema. </a:t>
            </a:r>
            <a:r>
              <a:rPr lang="it-IT" dirty="0" err="1" smtClean="0"/>
              <a:t>Es.“che</a:t>
            </a:r>
            <a:r>
              <a:rPr lang="it-IT" dirty="0" smtClean="0"/>
              <a:t> cosa volte da parte nostra per poter concludere l’accordo?” “vuole sapere quello che vogliamo o quello che pensiamo di poter ottenere?” È probabile che dopo il blocco le parti inizieranno una dettagliata discussione sulla definizione dell’argomento/ la conversazione può arrivare ad un punto fermo.</a:t>
            </a:r>
          </a:p>
          <a:p>
            <a:r>
              <a:rPr lang="it-IT" dirty="0" smtClean="0"/>
              <a:t>SIMBIOSI</a:t>
            </a:r>
          </a:p>
          <a:p>
            <a:r>
              <a:rPr lang="it-IT" dirty="0" smtClean="0"/>
              <a:t>Due o più individui si comportano come se formassero un’unica persona </a:t>
            </a:r>
            <a:endParaRPr lang="it-IT" dirty="0"/>
          </a:p>
        </p:txBody>
      </p:sp>
    </p:spTree>
    <p:extLst>
      <p:ext uri="{BB962C8B-B14F-4D97-AF65-F5344CB8AC3E}">
        <p14:creationId xmlns:p14="http://schemas.microsoft.com/office/powerpoint/2010/main" val="2470706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20686" y="571500"/>
            <a:ext cx="9468210" cy="5632311"/>
          </a:xfrm>
          <a:prstGeom prst="rect">
            <a:avLst/>
          </a:prstGeom>
        </p:spPr>
        <p:txBody>
          <a:bodyPr wrap="square">
            <a:spAutoFit/>
          </a:bodyPr>
          <a:lstStyle/>
          <a:p>
            <a:pPr algn="ctr"/>
            <a:r>
              <a:rPr lang="it-IT" sz="3600" dirty="0" smtClean="0">
                <a:latin typeface="Arial Rounded MT Bold" panose="020F0704030504030204" pitchFamily="34" charset="0"/>
              </a:rPr>
              <a:t>SIMBIOSI SANA</a:t>
            </a:r>
            <a:r>
              <a:rPr lang="it-IT" sz="3600" dirty="0"/>
              <a:t> </a:t>
            </a:r>
            <a:endParaRPr lang="it-IT" sz="3600" dirty="0" smtClean="0"/>
          </a:p>
          <a:p>
            <a:pPr algn="ctr"/>
            <a:r>
              <a:rPr lang="it-IT" sz="3600" dirty="0" smtClean="0"/>
              <a:t>bambino-genitori</a:t>
            </a:r>
          </a:p>
          <a:p>
            <a:pPr algn="ctr"/>
            <a:endParaRPr lang="it-IT" sz="3600" dirty="0" smtClean="0">
              <a:latin typeface="Arial Rounded MT Bold" panose="020F0704030504030204" pitchFamily="34" charset="0"/>
            </a:endParaRPr>
          </a:p>
          <a:p>
            <a:r>
              <a:rPr lang="it-IT" sz="2800" dirty="0" smtClean="0">
                <a:latin typeface="Bahnschrift" panose="020B0502040204020203" pitchFamily="34" charset="0"/>
              </a:rPr>
              <a:t>Il bambino non ha ancora un Genitore o Adulto funzionanti. </a:t>
            </a:r>
          </a:p>
          <a:p>
            <a:r>
              <a:rPr lang="it-IT" sz="2800" dirty="0" smtClean="0">
                <a:latin typeface="Bahnschrift" panose="020B0502040204020203" pitchFamily="34" charset="0"/>
              </a:rPr>
              <a:t>Il genitore  deve utilizzare adeguatamente le risorse del Genitore e dell’Adulto, ma senza svalutare il proprio Bambino. </a:t>
            </a:r>
          </a:p>
          <a:p>
            <a:r>
              <a:rPr lang="it-IT" sz="2800" dirty="0" smtClean="0">
                <a:latin typeface="Bahnschrift" panose="020B0502040204020203" pitchFamily="34" charset="0"/>
              </a:rPr>
              <a:t>Idealmente il genitore incoraggia il bambino ad acquisire risorse proprie, così che la simbiosi scompaia gradualmente. In realtà ogni bambino attraversa i processi di sviluppo senza che lungo il cammino siano esauditi tutti i suoi bisogni. </a:t>
            </a:r>
          </a:p>
        </p:txBody>
      </p:sp>
    </p:spTree>
    <p:extLst>
      <p:ext uri="{BB962C8B-B14F-4D97-AF65-F5344CB8AC3E}">
        <p14:creationId xmlns:p14="http://schemas.microsoft.com/office/powerpoint/2010/main" val="1506834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1"/>
          <p:cNvSpPr>
            <a:spLocks noGrp="1" noChangeArrowheads="1"/>
          </p:cNvSpPr>
          <p:nvPr>
            <p:ph sz="half" idx="1"/>
          </p:nvPr>
        </p:nvSpPr>
        <p:spPr>
          <a:xfrm>
            <a:off x="1578429" y="476250"/>
            <a:ext cx="9144000" cy="2520950"/>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a:bodyPr>
          <a:lstStyle/>
          <a:p>
            <a:pPr marL="0" indent="0" algn="just" defTabSz="762000">
              <a:buNone/>
            </a:pPr>
            <a:r>
              <a:rPr lang="it-IT" altLang="zh-CN" sz="2400" i="1" dirty="0"/>
              <a:t>La Svalutazione è un meccanismo INTERNO che induce le persone a minimizzare o ignorare aspetti di SE STESSI, degli ALTRI o della SITUAZIONE </a:t>
            </a:r>
            <a:r>
              <a:rPr lang="it-IT" altLang="zh-CN" sz="2400" i="1" dirty="0" smtClean="0"/>
              <a:t>reale</a:t>
            </a:r>
            <a:r>
              <a:rPr lang="it-IT" altLang="zh-CN" sz="2000" dirty="0" smtClean="0"/>
              <a:t>.</a:t>
            </a:r>
            <a:r>
              <a:rPr lang="it-IT" altLang="zh-CN" sz="2400" dirty="0" smtClean="0"/>
              <a:t> </a:t>
            </a:r>
            <a:endParaRPr lang="it-IT" altLang="zh-CN" sz="2400" dirty="0"/>
          </a:p>
          <a:p>
            <a:pPr marL="0" indent="0" algn="just" defTabSz="762000">
              <a:buNone/>
            </a:pPr>
            <a:r>
              <a:rPr lang="it-IT" altLang="zh-CN" sz="2400" dirty="0"/>
              <a:t>La Svalutazione non è osservabile operativamente. E’ però possibile osservarne le manifestazioni esterne quali:</a:t>
            </a:r>
          </a:p>
          <a:p>
            <a:pPr marL="0" indent="0" algn="just" defTabSz="762000">
              <a:buNone/>
            </a:pPr>
            <a:endParaRPr lang="it-IT" altLang="zh-CN" sz="2400" dirty="0"/>
          </a:p>
        </p:txBody>
      </p:sp>
      <p:sp>
        <p:nvSpPr>
          <p:cNvPr id="28675" name="Segnaposto numero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890A1952-603D-413F-87F1-B60C871034AF}" type="slidenum">
              <a:rPr lang="it-IT" sz="2400">
                <a:solidFill>
                  <a:schemeClr val="bg1"/>
                </a:solidFill>
              </a:rPr>
              <a:pPr/>
              <a:t>5</a:t>
            </a:fld>
            <a:endParaRPr lang="it-IT" sz="2400">
              <a:solidFill>
                <a:schemeClr val="bg1"/>
              </a:solidFill>
            </a:endParaRPr>
          </a:p>
        </p:txBody>
      </p:sp>
      <p:sp>
        <p:nvSpPr>
          <p:cNvPr id="28676" name="Rectangle 10"/>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dirty="0">
                <a:solidFill>
                  <a:schemeClr val="accent1">
                    <a:lumMod val="75000"/>
                  </a:schemeClr>
                </a:solidFill>
              </a:rPr>
              <a:t>SVALUTAZIONE e RIDEFINIZIONE</a:t>
            </a:r>
            <a:endParaRPr lang="it-IT" sz="2800" b="1" i="1" dirty="0">
              <a:solidFill>
                <a:schemeClr val="accent1">
                  <a:lumMod val="75000"/>
                </a:schemeClr>
              </a:solidFill>
            </a:endParaRPr>
          </a:p>
        </p:txBody>
      </p:sp>
      <p:sp>
        <p:nvSpPr>
          <p:cNvPr id="28677" name="Rectangle 12"/>
          <p:cNvSpPr>
            <a:spLocks noChangeArrowheads="1"/>
          </p:cNvSpPr>
          <p:nvPr/>
        </p:nvSpPr>
        <p:spPr bwMode="auto">
          <a:xfrm>
            <a:off x="1524000" y="2492375"/>
            <a:ext cx="9144000" cy="208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71463" indent="-271463"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lnSpc>
                <a:spcPct val="90000"/>
              </a:lnSpc>
              <a:spcBef>
                <a:spcPct val="20000"/>
              </a:spcBef>
              <a:buFontTx/>
              <a:buChar char="•"/>
            </a:pPr>
            <a:r>
              <a:rPr lang="it-IT" altLang="zh-CN" sz="2400" dirty="0">
                <a:solidFill>
                  <a:schemeClr val="accent1">
                    <a:lumMod val="75000"/>
                  </a:schemeClr>
                </a:solidFill>
              </a:rPr>
              <a:t>Grandiosità</a:t>
            </a:r>
          </a:p>
          <a:p>
            <a:pPr algn="just" eaLnBrk="1" hangingPunct="1">
              <a:lnSpc>
                <a:spcPct val="90000"/>
              </a:lnSpc>
              <a:spcBef>
                <a:spcPct val="20000"/>
              </a:spcBef>
              <a:buFontTx/>
              <a:buChar char="•"/>
            </a:pPr>
            <a:r>
              <a:rPr lang="it-IT" altLang="zh-CN" sz="2400" dirty="0">
                <a:solidFill>
                  <a:schemeClr val="accent1">
                    <a:lumMod val="75000"/>
                  </a:schemeClr>
                </a:solidFill>
              </a:rPr>
              <a:t>Comportamenti passivi</a:t>
            </a:r>
          </a:p>
          <a:p>
            <a:pPr algn="just" eaLnBrk="1" hangingPunct="1">
              <a:lnSpc>
                <a:spcPct val="90000"/>
              </a:lnSpc>
              <a:spcBef>
                <a:spcPct val="20000"/>
              </a:spcBef>
              <a:buFontTx/>
              <a:buChar char="•"/>
            </a:pPr>
            <a:r>
              <a:rPr lang="it-IT" altLang="zh-CN" sz="2400" dirty="0">
                <a:solidFill>
                  <a:schemeClr val="accent1">
                    <a:lumMod val="75000"/>
                  </a:schemeClr>
                </a:solidFill>
              </a:rPr>
              <a:t>Disturbi del pensiero</a:t>
            </a:r>
          </a:p>
          <a:p>
            <a:pPr algn="just" eaLnBrk="1" hangingPunct="1">
              <a:lnSpc>
                <a:spcPct val="90000"/>
              </a:lnSpc>
              <a:spcBef>
                <a:spcPct val="20000"/>
              </a:spcBef>
              <a:buFontTx/>
              <a:buChar char="•"/>
            </a:pPr>
            <a:r>
              <a:rPr lang="it-IT" altLang="zh-CN" sz="2400" dirty="0">
                <a:solidFill>
                  <a:schemeClr val="accent1">
                    <a:lumMod val="75000"/>
                  </a:schemeClr>
                </a:solidFill>
              </a:rPr>
              <a:t>(risata della forca)</a:t>
            </a:r>
          </a:p>
          <a:p>
            <a:pPr algn="just" eaLnBrk="1" hangingPunct="1">
              <a:lnSpc>
                <a:spcPct val="90000"/>
              </a:lnSpc>
              <a:spcBef>
                <a:spcPct val="20000"/>
              </a:spcBef>
              <a:buFontTx/>
              <a:buChar char="•"/>
            </a:pPr>
            <a:r>
              <a:rPr lang="it-IT" altLang="zh-CN" sz="2400" dirty="0">
                <a:solidFill>
                  <a:schemeClr val="accent1">
                    <a:lumMod val="75000"/>
                  </a:schemeClr>
                </a:solidFill>
              </a:rPr>
              <a:t>Transazioni di ridefinizione: tangenziali e bloccanti</a:t>
            </a:r>
          </a:p>
          <a:p>
            <a:pPr algn="just" eaLnBrk="1" hangingPunct="1">
              <a:lnSpc>
                <a:spcPct val="90000"/>
              </a:lnSpc>
              <a:spcBef>
                <a:spcPct val="20000"/>
              </a:spcBef>
              <a:buFontTx/>
              <a:buChar char="•"/>
            </a:pPr>
            <a:endParaRPr lang="it-IT" altLang="zh-CN" sz="2400" dirty="0">
              <a:solidFill>
                <a:schemeClr val="accent2"/>
              </a:solidFill>
            </a:endParaRPr>
          </a:p>
          <a:p>
            <a:pPr algn="just" eaLnBrk="1" hangingPunct="1">
              <a:lnSpc>
                <a:spcPct val="90000"/>
              </a:lnSpc>
              <a:spcBef>
                <a:spcPct val="20000"/>
              </a:spcBef>
            </a:pPr>
            <a:endParaRPr lang="it-IT" altLang="zh-CN" sz="2400" dirty="0">
              <a:solidFill>
                <a:schemeClr val="accent2"/>
              </a:solidFill>
            </a:endParaRPr>
          </a:p>
        </p:txBody>
      </p:sp>
      <p:sp>
        <p:nvSpPr>
          <p:cNvPr id="28678" name="Rectangle 13"/>
          <p:cNvSpPr>
            <a:spLocks noChangeArrowheads="1"/>
          </p:cNvSpPr>
          <p:nvPr/>
        </p:nvSpPr>
        <p:spPr bwMode="auto">
          <a:xfrm>
            <a:off x="1524000" y="4508501"/>
            <a:ext cx="914400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defTabSz="762000">
              <a:defRPr sz="2000">
                <a:solidFill>
                  <a:schemeClr val="tx1"/>
                </a:solidFill>
                <a:latin typeface="Arial" panose="020B0604020202020204" pitchFamily="34" charset="0"/>
              </a:defRPr>
            </a:lvl1pPr>
            <a:lvl2pPr marL="820738" indent="-285750" defTabSz="762000">
              <a:defRPr sz="2000">
                <a:solidFill>
                  <a:schemeClr val="tx1"/>
                </a:solidFill>
                <a:latin typeface="Arial" panose="020B0604020202020204" pitchFamily="34" charset="0"/>
              </a:defRPr>
            </a:lvl2pPr>
            <a:lvl3pPr marL="1228725" indent="-228600" defTabSz="762000">
              <a:defRPr sz="2000">
                <a:solidFill>
                  <a:schemeClr val="tx1"/>
                </a:solidFill>
                <a:latin typeface="Arial" panose="020B0604020202020204" pitchFamily="34" charset="0"/>
              </a:defRPr>
            </a:lvl3pPr>
            <a:lvl4pPr marL="1636713" indent="-228600" defTabSz="762000">
              <a:defRPr sz="2000">
                <a:solidFill>
                  <a:schemeClr val="tx1"/>
                </a:solidFill>
                <a:latin typeface="Arial" panose="020B0604020202020204" pitchFamily="34" charset="0"/>
              </a:defRPr>
            </a:lvl4pPr>
            <a:lvl5pPr marL="2057400" indent="-228600" defTabSz="762000">
              <a:defRPr sz="20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0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0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0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000">
                <a:solidFill>
                  <a:schemeClr val="tx1"/>
                </a:solidFill>
                <a:latin typeface="Arial" panose="020B0604020202020204" pitchFamily="34" charset="0"/>
              </a:defRPr>
            </a:lvl9pPr>
          </a:lstStyle>
          <a:p>
            <a:pPr algn="just" eaLnBrk="1" hangingPunct="1">
              <a:spcBef>
                <a:spcPct val="20000"/>
              </a:spcBef>
            </a:pPr>
            <a:r>
              <a:rPr lang="it-IT" altLang="zh-CN" sz="2400" dirty="0">
                <a:solidFill>
                  <a:schemeClr val="accent1">
                    <a:lumMod val="75000"/>
                  </a:schemeClr>
                </a:solidFill>
              </a:rPr>
              <a:t>L’insieme di questi meccanismi viene chiamato RIDEFINIZIONE.</a:t>
            </a:r>
            <a:r>
              <a:rPr lang="it-IT" altLang="zh-CN" sz="2400" i="1" dirty="0">
                <a:solidFill>
                  <a:schemeClr val="accent1">
                    <a:lumMod val="75000"/>
                  </a:schemeClr>
                </a:solidFill>
              </a:rPr>
              <a:t> </a:t>
            </a:r>
          </a:p>
          <a:p>
            <a:pPr algn="just" eaLnBrk="1" hangingPunct="1">
              <a:spcBef>
                <a:spcPct val="20000"/>
              </a:spcBef>
            </a:pPr>
            <a:r>
              <a:rPr lang="it-IT" altLang="zh-CN" sz="2400" i="1" dirty="0">
                <a:solidFill>
                  <a:schemeClr val="accent1">
                    <a:lumMod val="75000"/>
                  </a:schemeClr>
                </a:solidFill>
              </a:rPr>
              <a:t>La ridefinizione è utilizzata dalle persone per mantenere una visione prestabilita di se stesse, degli altri e del </a:t>
            </a:r>
            <a:r>
              <a:rPr lang="it-IT" altLang="zh-CN" sz="2400" i="1" dirty="0" smtClean="0">
                <a:solidFill>
                  <a:schemeClr val="accent1">
                    <a:lumMod val="75000"/>
                  </a:schemeClr>
                </a:solidFill>
              </a:rPr>
              <a:t>mondo; al </a:t>
            </a:r>
            <a:r>
              <a:rPr lang="it-IT" altLang="zh-CN" sz="2400" i="1" dirty="0">
                <a:solidFill>
                  <a:schemeClr val="accent1">
                    <a:lumMod val="75000"/>
                  </a:schemeClr>
                </a:solidFill>
              </a:rPr>
              <a:t>fine di portare avanti il proprio copione di </a:t>
            </a:r>
            <a:r>
              <a:rPr lang="it-IT" altLang="zh-CN" sz="2400" i="1" dirty="0" smtClean="0">
                <a:solidFill>
                  <a:schemeClr val="accent1">
                    <a:lumMod val="75000"/>
                  </a:schemeClr>
                </a:solidFill>
              </a:rPr>
              <a:t>vita.</a:t>
            </a:r>
            <a:endParaRPr lang="it-IT" altLang="zh-CN" dirty="0">
              <a:solidFill>
                <a:schemeClr val="accent1">
                  <a:lumMod val="75000"/>
                </a:schemeClr>
              </a:solidFill>
            </a:endParaRPr>
          </a:p>
        </p:txBody>
      </p:sp>
    </p:spTree>
    <p:extLst>
      <p:ext uri="{BB962C8B-B14F-4D97-AF65-F5344CB8AC3E}">
        <p14:creationId xmlns:p14="http://schemas.microsoft.com/office/powerpoint/2010/main" val="440564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sz="half" idx="1"/>
          </p:nvPr>
        </p:nvSpPr>
        <p:spPr>
          <a:xfrm>
            <a:off x="1524000" y="476250"/>
            <a:ext cx="9144000" cy="2520950"/>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a:bodyPr>
          <a:lstStyle/>
          <a:p>
            <a:pPr marL="0" indent="0" algn="just" defTabSz="762000">
              <a:buNone/>
            </a:pPr>
            <a:r>
              <a:rPr lang="it-IT" altLang="zh-CN" sz="2400" i="1"/>
              <a:t>La grandiosità è un meccanismo che comporta una esagerazione per eccesso o per difetto, di alcuni aspetti di sé, degli altri o del mondo.</a:t>
            </a:r>
          </a:p>
          <a:p>
            <a:pPr marL="0" indent="0" algn="just" defTabSz="762000">
              <a:buNone/>
            </a:pPr>
            <a:endParaRPr lang="it-IT" altLang="zh-CN" sz="2400"/>
          </a:p>
        </p:txBody>
      </p:sp>
      <p:sp>
        <p:nvSpPr>
          <p:cNvPr id="33795" name="Segnaposto numero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36ABB7BA-0FCB-4D92-B10B-BD4BE4C5B538}" type="slidenum">
              <a:rPr lang="it-IT" sz="2400">
                <a:solidFill>
                  <a:schemeClr val="bg1"/>
                </a:solidFill>
              </a:rPr>
              <a:pPr/>
              <a:t>6</a:t>
            </a:fld>
            <a:endParaRPr lang="it-IT" sz="2400">
              <a:solidFill>
                <a:schemeClr val="bg1"/>
              </a:solidFill>
            </a:endParaRPr>
          </a:p>
        </p:txBody>
      </p:sp>
      <p:sp>
        <p:nvSpPr>
          <p:cNvPr id="33796"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GRANDIOSITA’</a:t>
            </a:r>
            <a:endParaRPr lang="it-IT" sz="2800" b="1" i="1">
              <a:solidFill>
                <a:schemeClr val="accent2"/>
              </a:solidFill>
            </a:endParaRPr>
          </a:p>
        </p:txBody>
      </p:sp>
      <p:sp>
        <p:nvSpPr>
          <p:cNvPr id="33797" name="Rectangle 7"/>
          <p:cNvSpPr>
            <a:spLocks noChangeArrowheads="1"/>
          </p:cNvSpPr>
          <p:nvPr/>
        </p:nvSpPr>
        <p:spPr bwMode="auto">
          <a:xfrm>
            <a:off x="1524000" y="1844676"/>
            <a:ext cx="4211638" cy="405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Per esempio l’affermazione “Ero così spaventato da non poter pensare” presuppone un ingigantimento del valore dello stato d’animo e contemporaneamente la minimizzazione delle capacità della persona a pensare quando spaventata </a:t>
            </a:r>
            <a:r>
              <a:rPr lang="it-IT" altLang="zh-CN" sz="1800">
                <a:solidFill>
                  <a:schemeClr val="accent2"/>
                </a:solidFill>
              </a:rPr>
              <a:t>(Schiff op.cit. pag. 29).</a:t>
            </a:r>
            <a:r>
              <a:rPr lang="it-IT" altLang="zh-CN" sz="1800"/>
              <a:t> </a:t>
            </a:r>
          </a:p>
        </p:txBody>
      </p:sp>
      <p:pic>
        <p:nvPicPr>
          <p:cNvPr id="3379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4550" y="1989139"/>
            <a:ext cx="4743450" cy="341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799" name="Oval 9"/>
          <p:cNvSpPr>
            <a:spLocks noChangeArrowheads="1"/>
          </p:cNvSpPr>
          <p:nvPr/>
        </p:nvSpPr>
        <p:spPr bwMode="auto">
          <a:xfrm>
            <a:off x="7896226" y="2852738"/>
            <a:ext cx="1008063" cy="360362"/>
          </a:xfrm>
          <a:prstGeom prst="ellipse">
            <a:avLst/>
          </a:prstGeom>
          <a:noFill/>
          <a:ln w="63500">
            <a:solidFill>
              <a:srgbClr val="FF00FF"/>
            </a:solidFill>
            <a:round/>
            <a:headEnd/>
            <a:tailEnd/>
          </a:ln>
          <a:effectLst/>
          <a:extLst>
            <a:ext uri="{909E8E84-426E-40DD-AFC4-6F175D3DCCD1}">
              <a14:hiddenFill xmlns:a14="http://schemas.microsoft.com/office/drawing/2010/main">
                <a:solidFill>
                  <a:srgbClr val="FFFF00">
                    <a:alpha val="50195"/>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val="726025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sz="half" idx="1"/>
          </p:nvPr>
        </p:nvSpPr>
        <p:spPr>
          <a:xfrm>
            <a:off x="1524000" y="692150"/>
            <a:ext cx="9144000" cy="2592388"/>
          </a:xfrm>
          <a:extLst>
            <a:ext uri="{91240B29-F687-4F45-9708-019B960494DF}">
              <a14:hiddenLine xmlns:a14="http://schemas.microsoft.com/office/drawing/2010/main" w="12700">
                <a:solidFill>
                  <a:schemeClr val="tx1"/>
                </a:solidFill>
                <a:miter lim="800000"/>
                <a:headEnd/>
                <a:tailEnd/>
              </a14:hiddenLine>
            </a:ext>
          </a:extLst>
        </p:spPr>
        <p:txBody>
          <a:bodyPr vert="horz" lIns="90488" tIns="44450" rIns="90488" bIns="44450" rtlCol="0">
            <a:normAutofit/>
          </a:bodyPr>
          <a:lstStyle/>
          <a:p>
            <a:pPr marL="355600" indent="-355600" algn="just" defTabSz="762000">
              <a:lnSpc>
                <a:spcPct val="130000"/>
              </a:lnSpc>
            </a:pPr>
            <a:r>
              <a:rPr lang="it-IT" altLang="zh-CN" sz="2400" b="1"/>
              <a:t>Iperdettagliamento</a:t>
            </a:r>
          </a:p>
          <a:p>
            <a:pPr marL="355600" indent="-355600" algn="just" defTabSz="762000">
              <a:lnSpc>
                <a:spcPct val="130000"/>
              </a:lnSpc>
            </a:pPr>
            <a:r>
              <a:rPr lang="it-IT" altLang="zh-CN" sz="2400" b="1"/>
              <a:t>Ipergeneralizzazione</a:t>
            </a:r>
          </a:p>
          <a:p>
            <a:pPr marL="355600" indent="-355600" algn="just" defTabSz="762000">
              <a:lnSpc>
                <a:spcPct val="130000"/>
              </a:lnSpc>
            </a:pPr>
            <a:r>
              <a:rPr lang="it-IT" altLang="zh-CN" sz="2400" b="1"/>
              <a:t>Intensificazione</a:t>
            </a:r>
          </a:p>
          <a:p>
            <a:pPr marL="355600" indent="-355600" algn="just" defTabSz="762000">
              <a:lnSpc>
                <a:spcPct val="130000"/>
              </a:lnSpc>
            </a:pPr>
            <a:r>
              <a:rPr lang="it-IT" altLang="zh-CN" sz="2400" b="1"/>
              <a:t>Fantasia</a:t>
            </a:r>
          </a:p>
          <a:p>
            <a:pPr marL="355600" indent="-355600" algn="just" defTabSz="762000">
              <a:buNone/>
            </a:pPr>
            <a:endParaRPr lang="it-IT" altLang="zh-CN" sz="2400" b="1"/>
          </a:p>
        </p:txBody>
      </p:sp>
      <p:sp>
        <p:nvSpPr>
          <p:cNvPr id="35843" name="Segnaposto numero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84E0333-8DD5-44C9-9DB1-882666B8F168}" type="slidenum">
              <a:rPr lang="it-IT" sz="2400">
                <a:solidFill>
                  <a:schemeClr val="bg1"/>
                </a:solidFill>
              </a:rPr>
              <a:pPr/>
              <a:t>7</a:t>
            </a:fld>
            <a:endParaRPr lang="it-IT" sz="2400">
              <a:solidFill>
                <a:schemeClr val="bg1"/>
              </a:solidFill>
            </a:endParaRPr>
          </a:p>
        </p:txBody>
      </p:sp>
      <p:sp>
        <p:nvSpPr>
          <p:cNvPr id="35844"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DISTURBI DEL PENSIERO 1/3</a:t>
            </a:r>
            <a:endParaRPr lang="it-IT" sz="2800" b="1" i="1">
              <a:solidFill>
                <a:schemeClr val="accent2"/>
              </a:solidFill>
            </a:endParaRPr>
          </a:p>
        </p:txBody>
      </p:sp>
      <p:sp>
        <p:nvSpPr>
          <p:cNvPr id="35845" name="Rectangle 4"/>
          <p:cNvSpPr>
            <a:spLocks noChangeArrowheads="1"/>
          </p:cNvSpPr>
          <p:nvPr/>
        </p:nvSpPr>
        <p:spPr bwMode="auto">
          <a:xfrm>
            <a:off x="1524000" y="3644900"/>
            <a:ext cx="91440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IPERDETTAGLIAMENTO: intorno ad ogni problema particolare è possibile sovraccaricarsi di un numero eccessivo di stimoli, rilevanti e irrilevanti, e dare una valutazione erronea ai dettagli. Questo è il più comune dei meccanismi che rendono inefficace l’attività di pensiero. </a:t>
            </a:r>
            <a:r>
              <a:rPr lang="it-IT" altLang="zh-CN" sz="1800">
                <a:solidFill>
                  <a:schemeClr val="accent2"/>
                </a:solidFill>
              </a:rPr>
              <a:t>(Schiff op.cit. pag. 31).</a:t>
            </a:r>
            <a:r>
              <a:rPr lang="it-IT" altLang="zh-CN" sz="1800"/>
              <a:t> </a:t>
            </a:r>
          </a:p>
        </p:txBody>
      </p:sp>
      <p:pic>
        <p:nvPicPr>
          <p:cNvPr id="3584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1901" y="476251"/>
            <a:ext cx="4067175" cy="293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47" name="Oval 6"/>
          <p:cNvSpPr>
            <a:spLocks noChangeArrowheads="1"/>
          </p:cNvSpPr>
          <p:nvPr/>
        </p:nvSpPr>
        <p:spPr bwMode="auto">
          <a:xfrm>
            <a:off x="7751764" y="1412875"/>
            <a:ext cx="1368425" cy="431800"/>
          </a:xfrm>
          <a:prstGeom prst="ellipse">
            <a:avLst/>
          </a:prstGeom>
          <a:noFill/>
          <a:ln w="63500">
            <a:solidFill>
              <a:srgbClr val="FF00FF"/>
            </a:solidFill>
            <a:round/>
            <a:headEnd/>
            <a:tailEnd/>
          </a:ln>
          <a:effectLst/>
          <a:extLst>
            <a:ext uri="{909E8E84-426E-40DD-AFC4-6F175D3DCCD1}">
              <a14:hiddenFill xmlns:a14="http://schemas.microsoft.com/office/drawing/2010/main">
                <a:solidFill>
                  <a:srgbClr val="FFFF00">
                    <a:alpha val="50195"/>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endParaRPr lang="it-IT"/>
          </a:p>
        </p:txBody>
      </p:sp>
    </p:spTree>
    <p:extLst>
      <p:ext uri="{BB962C8B-B14F-4D97-AF65-F5344CB8AC3E}">
        <p14:creationId xmlns:p14="http://schemas.microsoft.com/office/powerpoint/2010/main" val="3659859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numero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C02268DF-2B01-424A-8AB4-4E33FB2F5A1A}" type="slidenum">
              <a:rPr lang="it-IT" sz="2400">
                <a:solidFill>
                  <a:schemeClr val="bg1"/>
                </a:solidFill>
              </a:rPr>
              <a:pPr/>
              <a:t>8</a:t>
            </a:fld>
            <a:endParaRPr lang="it-IT" sz="2400">
              <a:solidFill>
                <a:schemeClr val="bg1"/>
              </a:solidFill>
            </a:endParaRPr>
          </a:p>
        </p:txBody>
      </p:sp>
      <p:sp>
        <p:nvSpPr>
          <p:cNvPr id="37891" name="Rectangle 2"/>
          <p:cNvSpPr>
            <a:spLocks noChangeArrowheads="1"/>
          </p:cNvSpPr>
          <p:nvPr/>
        </p:nvSpPr>
        <p:spPr bwMode="auto">
          <a:xfrm>
            <a:off x="1524000" y="1"/>
            <a:ext cx="914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a:solidFill>
                  <a:schemeClr val="accent2"/>
                </a:solidFill>
              </a:rPr>
              <a:t>DISTURBI DEL PENSIERO 2/3</a:t>
            </a:r>
            <a:endParaRPr lang="it-IT" sz="2800" b="1" i="1">
              <a:solidFill>
                <a:schemeClr val="accent2"/>
              </a:solidFill>
            </a:endParaRPr>
          </a:p>
        </p:txBody>
      </p:sp>
      <p:sp>
        <p:nvSpPr>
          <p:cNvPr id="37892" name="Rectangle 4"/>
          <p:cNvSpPr>
            <a:spLocks noChangeArrowheads="1"/>
          </p:cNvSpPr>
          <p:nvPr/>
        </p:nvSpPr>
        <p:spPr bwMode="auto">
          <a:xfrm>
            <a:off x="1524000" y="549276"/>
            <a:ext cx="9144000" cy="2908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IPERGENERALIZZAZIONE: Domandi quali “qual è il significato della vita?”, “Chi sei?”, “Mi ami veramente?”, sono tipiche del pensiero ipergeneralizzato.</a:t>
            </a:r>
          </a:p>
          <a:p>
            <a:pPr eaLnBrk="1" hangingPunct="1">
              <a:lnSpc>
                <a:spcPct val="110000"/>
              </a:lnSpc>
              <a:spcBef>
                <a:spcPct val="20000"/>
              </a:spcBef>
            </a:pPr>
            <a:r>
              <a:rPr lang="it-IT" altLang="zh-CN" sz="2400" i="1">
                <a:solidFill>
                  <a:schemeClr val="accent2"/>
                </a:solidFill>
              </a:rPr>
              <a:t>Già per il modo in cui è definito, il problema diviene così generalizzato da essere opprimente nella sua ampiezza, irrisolvibile nella logica o semanticamente privo di senso </a:t>
            </a:r>
            <a:r>
              <a:rPr lang="it-IT" altLang="zh-CN" sz="1800">
                <a:solidFill>
                  <a:schemeClr val="accent2"/>
                </a:solidFill>
              </a:rPr>
              <a:t>(Schiff op.cit. pag. 31).</a:t>
            </a:r>
            <a:r>
              <a:rPr lang="it-IT" altLang="zh-CN" sz="1800"/>
              <a:t> </a:t>
            </a:r>
          </a:p>
        </p:txBody>
      </p:sp>
      <p:sp>
        <p:nvSpPr>
          <p:cNvPr id="37893" name="Rectangle 8"/>
          <p:cNvSpPr>
            <a:spLocks noChangeArrowheads="1"/>
          </p:cNvSpPr>
          <p:nvPr/>
        </p:nvSpPr>
        <p:spPr bwMode="auto">
          <a:xfrm>
            <a:off x="1524000" y="3429001"/>
            <a:ext cx="9144000" cy="219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a:solidFill>
                  <a:schemeClr val="accent2"/>
                </a:solidFill>
              </a:rPr>
              <a:t>INTENSIFICAZIONE: </a:t>
            </a:r>
            <a:r>
              <a:rPr lang="it-IT" altLang="zh-CN" sz="2400">
                <a:solidFill>
                  <a:schemeClr val="accent2"/>
                </a:solidFill>
              </a:rPr>
              <a:t>la più evidente è quella sul sentimento. Il sentimento magari è adeguato ma lo si intensifica per non affrontare il problema .</a:t>
            </a:r>
          </a:p>
          <a:p>
            <a:pPr eaLnBrk="1" hangingPunct="1">
              <a:lnSpc>
                <a:spcPct val="110000"/>
              </a:lnSpc>
              <a:spcBef>
                <a:spcPct val="20000"/>
              </a:spcBef>
            </a:pPr>
            <a:r>
              <a:rPr lang="it-IT" altLang="zh-CN" sz="2400">
                <a:solidFill>
                  <a:schemeClr val="accent2"/>
                </a:solidFill>
              </a:rPr>
              <a:t>E’ utile riconoscerlo precocemente prima che diventi completamente bloccante.</a:t>
            </a:r>
          </a:p>
        </p:txBody>
      </p:sp>
    </p:spTree>
    <p:extLst>
      <p:ext uri="{BB962C8B-B14F-4D97-AF65-F5344CB8AC3E}">
        <p14:creationId xmlns:p14="http://schemas.microsoft.com/office/powerpoint/2010/main" val="2154277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egnaposto numero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917D20E8-884A-47FF-BF4C-6BC6CCE07639}" type="slidenum">
              <a:rPr lang="it-IT" sz="2400">
                <a:solidFill>
                  <a:schemeClr val="bg1"/>
                </a:solidFill>
              </a:rPr>
              <a:pPr/>
              <a:t>9</a:t>
            </a:fld>
            <a:endParaRPr lang="it-IT" sz="2400">
              <a:solidFill>
                <a:schemeClr val="bg1"/>
              </a:solidFill>
            </a:endParaRPr>
          </a:p>
        </p:txBody>
      </p:sp>
      <p:sp>
        <p:nvSpPr>
          <p:cNvPr id="39939" name="Rectangle 2"/>
          <p:cNvSpPr>
            <a:spLocks noChangeArrowheads="1"/>
          </p:cNvSpPr>
          <p:nvPr/>
        </p:nvSpPr>
        <p:spPr bwMode="auto">
          <a:xfrm>
            <a:off x="3907971" y="865941"/>
            <a:ext cx="9144000" cy="1152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457200" indent="-457200" defTabSz="762000">
              <a:defRPr sz="2000">
                <a:solidFill>
                  <a:schemeClr val="tx1"/>
                </a:solidFill>
                <a:latin typeface="Arial" panose="020B0604020202020204" pitchFamily="34" charset="0"/>
              </a:defRPr>
            </a:lvl1pPr>
            <a:lvl2pPr indent="-457200" defTabSz="762000">
              <a:defRPr sz="2000">
                <a:solidFill>
                  <a:schemeClr val="tx1"/>
                </a:solidFill>
                <a:latin typeface="Arial" panose="020B0604020202020204" pitchFamily="34" charset="0"/>
              </a:defRPr>
            </a:lvl2pPr>
            <a:lvl3pPr marL="457200" indent="-457200" defTabSz="762000">
              <a:defRPr sz="2000">
                <a:solidFill>
                  <a:schemeClr val="tx1"/>
                </a:solidFill>
                <a:latin typeface="Arial" panose="020B0604020202020204" pitchFamily="34" charset="0"/>
              </a:defRPr>
            </a:lvl3pPr>
            <a:lvl4pPr marL="457200" indent="-457200" defTabSz="762000">
              <a:defRPr sz="2000">
                <a:solidFill>
                  <a:schemeClr val="tx1"/>
                </a:solidFill>
                <a:latin typeface="Arial" panose="020B0604020202020204" pitchFamily="34" charset="0"/>
              </a:defRPr>
            </a:lvl4pPr>
            <a:lvl5pPr marL="457200" indent="-457200" defTabSz="762000">
              <a:defRPr sz="2000">
                <a:solidFill>
                  <a:schemeClr val="tx1"/>
                </a:solidFill>
                <a:latin typeface="Arial" panose="020B0604020202020204" pitchFamily="34" charset="0"/>
              </a:defRPr>
            </a:lvl5pPr>
            <a:lvl6pPr marL="914400" indent="-457200" defTabSz="762000" eaLnBrk="0" fontAlgn="base" hangingPunct="0">
              <a:spcBef>
                <a:spcPct val="0"/>
              </a:spcBef>
              <a:spcAft>
                <a:spcPct val="0"/>
              </a:spcAft>
              <a:defRPr sz="2000">
                <a:solidFill>
                  <a:schemeClr val="tx1"/>
                </a:solidFill>
                <a:latin typeface="Arial" panose="020B0604020202020204" pitchFamily="34" charset="0"/>
              </a:defRPr>
            </a:lvl6pPr>
            <a:lvl7pPr marL="1371600" indent="-457200" defTabSz="762000" eaLnBrk="0" fontAlgn="base" hangingPunct="0">
              <a:spcBef>
                <a:spcPct val="0"/>
              </a:spcBef>
              <a:spcAft>
                <a:spcPct val="0"/>
              </a:spcAft>
              <a:defRPr sz="2000">
                <a:solidFill>
                  <a:schemeClr val="tx1"/>
                </a:solidFill>
                <a:latin typeface="Arial" panose="020B0604020202020204" pitchFamily="34" charset="0"/>
              </a:defRPr>
            </a:lvl7pPr>
            <a:lvl8pPr marL="1828800" indent="-457200" defTabSz="762000" eaLnBrk="0" fontAlgn="base" hangingPunct="0">
              <a:spcBef>
                <a:spcPct val="0"/>
              </a:spcBef>
              <a:spcAft>
                <a:spcPct val="0"/>
              </a:spcAft>
              <a:defRPr sz="2000">
                <a:solidFill>
                  <a:schemeClr val="tx1"/>
                </a:solidFill>
                <a:latin typeface="Arial" panose="020B0604020202020204" pitchFamily="34" charset="0"/>
              </a:defRPr>
            </a:lvl8pPr>
            <a:lvl9pPr marL="2286000" indent="-457200" defTabSz="7620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it-IT" altLang="zh-CN" sz="2800" b="1" dirty="0">
                <a:solidFill>
                  <a:schemeClr val="accent2"/>
                </a:solidFill>
              </a:rPr>
              <a:t>DISTURBI DEL PENSIERO </a:t>
            </a:r>
            <a:r>
              <a:rPr lang="it-IT" altLang="zh-CN" sz="2800" b="1" dirty="0" smtClean="0">
                <a:solidFill>
                  <a:schemeClr val="accent2"/>
                </a:solidFill>
              </a:rPr>
              <a:t>3/3</a:t>
            </a:r>
            <a:endParaRPr lang="it-IT" altLang="zh-CN" sz="2800" b="1" dirty="0">
              <a:solidFill>
                <a:schemeClr val="accent2"/>
              </a:solidFill>
            </a:endParaRPr>
          </a:p>
          <a:p>
            <a:pPr eaLnBrk="1" hangingPunct="1">
              <a:spcBef>
                <a:spcPct val="20000"/>
              </a:spcBef>
            </a:pPr>
            <a:endParaRPr lang="it-IT" sz="2800" b="1" i="1" dirty="0" smtClean="0">
              <a:solidFill>
                <a:schemeClr val="accent2"/>
              </a:solidFill>
            </a:endParaRPr>
          </a:p>
          <a:p>
            <a:pPr eaLnBrk="1" hangingPunct="1">
              <a:spcBef>
                <a:spcPct val="20000"/>
              </a:spcBef>
            </a:pPr>
            <a:endParaRPr lang="it-IT" sz="2800" b="1" i="1" dirty="0">
              <a:solidFill>
                <a:schemeClr val="accent2"/>
              </a:solidFill>
            </a:endParaRPr>
          </a:p>
          <a:p>
            <a:pPr eaLnBrk="1" hangingPunct="1">
              <a:spcBef>
                <a:spcPct val="20000"/>
              </a:spcBef>
            </a:pPr>
            <a:endParaRPr lang="it-IT" sz="2800" b="1" i="1" dirty="0">
              <a:solidFill>
                <a:schemeClr val="accent2"/>
              </a:solidFill>
            </a:endParaRPr>
          </a:p>
        </p:txBody>
      </p:sp>
      <p:sp>
        <p:nvSpPr>
          <p:cNvPr id="39940" name="Rectangle 3"/>
          <p:cNvSpPr>
            <a:spLocks noChangeArrowheads="1"/>
          </p:cNvSpPr>
          <p:nvPr/>
        </p:nvSpPr>
        <p:spPr bwMode="auto">
          <a:xfrm>
            <a:off x="2552700" y="2018848"/>
            <a:ext cx="9144000" cy="3083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lnSpc>
                <a:spcPct val="110000"/>
              </a:lnSpc>
              <a:spcBef>
                <a:spcPct val="20000"/>
              </a:spcBef>
            </a:pPr>
            <a:r>
              <a:rPr lang="it-IT" altLang="zh-CN" sz="2400" i="1" dirty="0">
                <a:solidFill>
                  <a:schemeClr val="accent2"/>
                </a:solidFill>
              </a:rPr>
              <a:t>FANTASIA: La fantasia è fondamentale per un pensiero efficace. E’ una prefigurazione delle cose…</a:t>
            </a:r>
          </a:p>
          <a:p>
            <a:pPr eaLnBrk="1" hangingPunct="1">
              <a:lnSpc>
                <a:spcPct val="110000"/>
              </a:lnSpc>
              <a:spcBef>
                <a:spcPct val="20000"/>
              </a:spcBef>
            </a:pPr>
            <a:r>
              <a:rPr lang="it-IT" altLang="zh-CN" sz="2400" dirty="0">
                <a:solidFill>
                  <a:schemeClr val="accent2"/>
                </a:solidFill>
              </a:rPr>
              <a:t>Diventa un disturbo quando </a:t>
            </a:r>
            <a:r>
              <a:rPr lang="it-IT" altLang="zh-CN" sz="2400" dirty="0" err="1" smtClean="0">
                <a:solidFill>
                  <a:schemeClr val="accent2"/>
                </a:solidFill>
              </a:rPr>
              <a:t>eccede.</a:t>
            </a:r>
            <a:r>
              <a:rPr lang="it-IT" altLang="zh-CN" sz="2400" i="1" dirty="0" err="1" smtClean="0">
                <a:solidFill>
                  <a:schemeClr val="accent2"/>
                </a:solidFill>
              </a:rPr>
              <a:t>I</a:t>
            </a:r>
            <a:r>
              <a:rPr lang="it-IT" altLang="zh-CN" sz="2400" i="1" dirty="0" smtClean="0">
                <a:solidFill>
                  <a:schemeClr val="accent2"/>
                </a:solidFill>
              </a:rPr>
              <a:t> </a:t>
            </a:r>
            <a:r>
              <a:rPr lang="it-IT" altLang="zh-CN" sz="2400" i="1" dirty="0">
                <a:solidFill>
                  <a:schemeClr val="accent2"/>
                </a:solidFill>
              </a:rPr>
              <a:t>disturbi della fantasia spesso si portano dietro serie conseguenze. La persona può avere difficoltà a definire la realtà, può avere allucinazioni o deliri, e avrà certamente problemi rispetto all’anticipazione e alla pianificazione di eventi futuri</a:t>
            </a:r>
            <a:r>
              <a:rPr lang="it-IT" altLang="zh-CN" sz="2400" i="1" dirty="0" smtClean="0">
                <a:solidFill>
                  <a:schemeClr val="accent2"/>
                </a:solidFill>
              </a:rPr>
              <a:t>.</a:t>
            </a:r>
            <a:endParaRPr lang="it-IT" altLang="zh-CN" sz="1800" dirty="0"/>
          </a:p>
        </p:txBody>
      </p:sp>
    </p:spTree>
    <p:extLst>
      <p:ext uri="{BB962C8B-B14F-4D97-AF65-F5344CB8AC3E}">
        <p14:creationId xmlns:p14="http://schemas.microsoft.com/office/powerpoint/2010/main" val="1685740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631</TotalTime>
  <Words>3481</Words>
  <Application>Microsoft Office PowerPoint</Application>
  <PresentationFormat>Widescreen</PresentationFormat>
  <Paragraphs>205</Paragraphs>
  <Slides>36</Slides>
  <Notes>10</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36</vt:i4>
      </vt:variant>
    </vt:vector>
  </HeadingPairs>
  <TitlesOfParts>
    <vt:vector size="48" baseType="lpstr">
      <vt:lpstr>Arial</vt:lpstr>
      <vt:lpstr>Arial Rounded MT Bold</vt:lpstr>
      <vt:lpstr>Bahnschrift</vt:lpstr>
      <vt:lpstr>Bahnschrift SemiBold</vt:lpstr>
      <vt:lpstr>Bahnschrift SemiBold Condensed</vt:lpstr>
      <vt:lpstr>Bahnschrift SemiBold SemiConden</vt:lpstr>
      <vt:lpstr>Calibri</vt:lpstr>
      <vt:lpstr>Century Gothic</vt:lpstr>
      <vt:lpstr>Times New Roman</vt:lpstr>
      <vt:lpstr>Wingdings 3</vt:lpstr>
      <vt:lpstr>幼圆</vt:lpstr>
      <vt:lpstr>Filo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Windows</dc:creator>
  <cp:lastModifiedBy>Utente Windows</cp:lastModifiedBy>
  <cp:revision>21</cp:revision>
  <dcterms:created xsi:type="dcterms:W3CDTF">2019-03-11T10:33:18Z</dcterms:created>
  <dcterms:modified xsi:type="dcterms:W3CDTF">2019-03-12T12:10:45Z</dcterms:modified>
</cp:coreProperties>
</file>