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70" r:id="rId10"/>
    <p:sldId id="272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6D1D"/>
    <a:srgbClr val="3333CC"/>
    <a:srgbClr val="660066"/>
    <a:srgbClr val="00FFFF"/>
    <a:srgbClr val="FF33CC"/>
    <a:srgbClr val="4BE13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598" autoAdjust="0"/>
  </p:normalViewPr>
  <p:slideViewPr>
    <p:cSldViewPr>
      <p:cViewPr varScale="1">
        <p:scale>
          <a:sx n="80" d="100"/>
          <a:sy n="80" d="100"/>
        </p:scale>
        <p:origin x="-103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DAC7-EF33-40A6-8D02-2EA7C8DE3F57}" type="datetimeFigureOut">
              <a:rPr lang="it-IT" smtClean="0"/>
              <a:pPr/>
              <a:t>05/02/2022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32A4-F171-4468-86B6-8D7B08E755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ibo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71670" y="2357430"/>
            <a:ext cx="52149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solidFill>
                  <a:schemeClr val="bg1">
                    <a:lumMod val="95000"/>
                  </a:schemeClr>
                </a:solidFill>
                <a:latin typeface="Baskerville Old Face" pitchFamily="18" charset="0"/>
              </a:rPr>
              <a:t>RIDUCIAMO</a:t>
            </a:r>
          </a:p>
          <a:p>
            <a:pPr algn="ctr"/>
            <a:r>
              <a:rPr lang="it-IT" sz="5400" dirty="0" smtClean="0">
                <a:solidFill>
                  <a:schemeClr val="bg1">
                    <a:lumMod val="95000"/>
                  </a:schemeClr>
                </a:solidFill>
                <a:latin typeface="Baskerville Old Face" pitchFamily="18" charset="0"/>
              </a:rPr>
              <a:t>LO </a:t>
            </a:r>
            <a:r>
              <a:rPr lang="it-IT" sz="5400" dirty="0" smtClean="0">
                <a:solidFill>
                  <a:schemeClr val="bg1">
                    <a:lumMod val="95000"/>
                  </a:schemeClr>
                </a:solidFill>
                <a:latin typeface="Baskerville Old Face" pitchFamily="18" charset="0"/>
              </a:rPr>
              <a:t>SPRECO ALIMENTARE</a:t>
            </a:r>
            <a:endParaRPr lang="it-IT" sz="5400" dirty="0">
              <a:solidFill>
                <a:schemeClr val="bg1">
                  <a:lumMod val="9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6D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12. </a:t>
            </a:r>
            <a:r>
              <a:rPr lang="it-IT" sz="5300" b="1" dirty="0" smtClean="0"/>
              <a:t>CONSUMO E PRODUZIONE RESPONSABILE</a:t>
            </a:r>
            <a:endParaRPr lang="it-IT" sz="53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Mettere fine alla </a:t>
            </a:r>
            <a:r>
              <a:rPr lang="it-IT" b="1" dirty="0" smtClean="0"/>
              <a:t>perdita di cibo </a:t>
            </a:r>
            <a:r>
              <a:rPr lang="it-IT" dirty="0" smtClean="0"/>
              <a:t>che va dalla</a:t>
            </a:r>
            <a:r>
              <a:rPr lang="it-IT" b="1" dirty="0" smtClean="0"/>
              <a:t> produzione </a:t>
            </a:r>
            <a:r>
              <a:rPr lang="it-IT" dirty="0" smtClean="0"/>
              <a:t>al </a:t>
            </a:r>
            <a:r>
              <a:rPr lang="it-IT" b="1" dirty="0" smtClean="0"/>
              <a:t>carrello</a:t>
            </a:r>
            <a:r>
              <a:rPr lang="it-IT" dirty="0" smtClean="0"/>
              <a:t>. Quindi si tratta di spreco alimentare.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3786190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30519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86050" y="214290"/>
            <a:ext cx="31486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 FAO </a:t>
            </a:r>
            <a:endParaRPr lang="it-I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286116" y="1285860"/>
            <a:ext cx="585788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L'Organizzazione delle Nazioni Unite per l'alimentazione e l'agricoltura (FAO)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è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 un'agenzia specializzata delle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Nazioni Unite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con il mandato di aiutare ad accrescere i livelli di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nutrizione aumentare la produttivit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 agricola, migliorare la vita delle popolazioni rurali e contribuire alla crescita economica mondiale. La FAO lavora al servizio dei suoi paesi membri per ridurre la fame cronica e sviluppare in tutto il mondo i settori dell'alimentazione e dell'agricoltura. Fondata il 16 ottobre 1945 a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Citt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 del Qu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bec</a:t>
            </a:r>
            <a:r>
              <a:rPr lang="it-IT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err="1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Qu</a:t>
            </a:r>
            <a:r>
              <a:rPr kumimoji="0" lang="it-IT" i="0" u="none" strike="noStrike" cap="none" normalizeH="0" baseline="0" dirty="0" err="1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it-IT" i="0" u="none" strike="noStrike" cap="none" normalizeH="0" baseline="0" dirty="0" err="1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bec</a:t>
            </a:r>
            <a:r>
              <a:rPr lang="it-IT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Canada, dal 1951 la sua sede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è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 stata trasferita da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Washington</a:t>
            </a:r>
            <a:r>
              <a:rPr lang="it-IT" dirty="0">
                <a:latin typeface="Calibri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Roma. Ne sono membri 190 paesi.</a:t>
            </a:r>
            <a:endParaRPr kumimoji="0" lang="it-IT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. Assiste i paesi anche nella pianificazione economica e nella stesura di bozze di legge e di strategie nazionali di sviluppo rurale.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latin typeface="Arial" pitchFamily="34" charset="0"/>
                <a:ea typeface="Calibri" pitchFamily="34" charset="0"/>
                <a:cs typeface="Arial" pitchFamily="34" charset="0"/>
              </a:rPr>
              <a:t> La FAO mobilizza e gestisce fondi stanziati dai paesi industrializzati, da banche per lo sviluppo e da altre fonti garantendo che i progetti raggiungano i loro obiettivi</a:t>
            </a:r>
            <a:endParaRPr kumimoji="0" lang="it-IT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magine 4" descr="F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357430"/>
            <a:ext cx="2857520" cy="278608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55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E1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714488"/>
          </a:xfrm>
        </p:spPr>
        <p:txBody>
          <a:bodyPr>
            <a:noAutofit/>
          </a:bodyPr>
          <a:lstStyle/>
          <a:p>
            <a:r>
              <a:rPr lang="it-IT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spreco alimentare si intende la quantità di cibo prodotto per il consumo umano non deteriorato o scaduto che viene perso, quindi sprecato, in tutta la filiera alimentare:dalla sua produzione alla sua distribuzione fino al suo consumo.</a:t>
            </a:r>
            <a:endParaRPr lang="it-IT" sz="24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785786" y="4857760"/>
            <a:ext cx="7072362" cy="1752600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sprechi di cibo domestici sono legati soprattutto all’acquisto di quantità eccessive di alimenti e ad una scarsa pianificazione domestica delle scorte. Altri fattori sono l’abituale errato calcolo delle proporzioni oppure una conservazione sbagliata o troppo lunga 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cibo r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071678"/>
            <a:ext cx="4992615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E1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5720" y="357166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LE INIZIATIVE CONTRO LO SPRECO ALIMENTARE: IL RECUPERO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DI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CIBO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1472" y="1571612"/>
            <a:ext cx="7715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Sono </a:t>
            </a:r>
            <a:r>
              <a:rPr lang="it-IT" sz="2400" dirty="0"/>
              <a:t>sempre più diffuse le iniziative per recuperare il cibo </a:t>
            </a:r>
            <a:r>
              <a:rPr lang="it-IT" sz="2400" dirty="0" smtClean="0"/>
              <a:t>avanzato,</a:t>
            </a:r>
            <a:r>
              <a:rPr lang="it-IT" sz="2400" dirty="0"/>
              <a:t> </a:t>
            </a:r>
            <a:r>
              <a:rPr lang="it-IT" sz="2400" dirty="0" smtClean="0"/>
              <a:t>l’iniziativa </a:t>
            </a:r>
            <a:r>
              <a:rPr lang="it-IT" sz="2400" dirty="0"/>
              <a:t>di un ‘Pasto Buono’ che</a:t>
            </a:r>
            <a:r>
              <a:rPr lang="it-IT" sz="2400" b="1" dirty="0"/>
              <a:t> </a:t>
            </a:r>
            <a:r>
              <a:rPr lang="it-IT" sz="2400" dirty="0"/>
              <a:t>raccoglie gli avanzi dei ristoranti per darli a chi ne ha bisogno.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71472" y="3071810"/>
            <a:ext cx="8215370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COME EVITARE LO SPRECO ALIMENTARE: LE BUONE PRATICHE </a:t>
            </a:r>
            <a:endParaRPr 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3643314"/>
            <a:ext cx="578647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 b="1" dirty="0" err="1" smtClean="0">
                <a:latin typeface="+mj-lt"/>
              </a:rPr>
              <a:t>Check</a:t>
            </a:r>
            <a:r>
              <a:rPr lang="it-IT" sz="2800" b="1" dirty="0" smtClean="0">
                <a:latin typeface="+mj-lt"/>
              </a:rPr>
              <a:t> up della dispensa e del frigo</a:t>
            </a:r>
            <a:endParaRPr lang="it-IT" sz="2800" b="1" dirty="0">
              <a:latin typeface="+mj-lt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28596" y="4572008"/>
            <a:ext cx="3786214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 b="1" dirty="0" smtClean="0"/>
              <a:t>Rotazione e ordine 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57158" y="5357826"/>
            <a:ext cx="3714776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Organizzare la spesa</a:t>
            </a:r>
            <a:endParaRPr lang="it-IT" sz="24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6143644"/>
            <a:ext cx="4071966" cy="461665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Regalare il cibo in eccesso</a:t>
            </a:r>
            <a:endParaRPr lang="it-IT" sz="24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500562" y="4429132"/>
            <a:ext cx="4429156" cy="461665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Conservare bene gli alimenti</a:t>
            </a:r>
            <a:endParaRPr lang="it-IT" sz="24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00562" y="5214950"/>
            <a:ext cx="41434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 b="1" dirty="0" smtClean="0"/>
              <a:t>Riutilizzare alcuni rifiuti</a:t>
            </a:r>
            <a:endParaRPr lang="it-IT" sz="28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929190" y="6000768"/>
            <a:ext cx="3571900" cy="5232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 b="1" dirty="0" smtClean="0"/>
              <a:t>Ricette creative</a:t>
            </a:r>
            <a:endParaRPr lang="it-IT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E1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500098" y="357166"/>
            <a:ext cx="9929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SULLO SPRECO ALIMENTARE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1071546"/>
            <a:ext cx="82868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La legge 19/08/2016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n°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 166 è stata concepita appunto per contrastare il fenomeno. La legge è intitolata “</a:t>
            </a:r>
            <a:r>
              <a:rPr kumimoji="0" lang="it-IT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Disposizioni concernenti la donazione e la distribuzione di prodotti alimentari e farmaceutici a fini di solidarietà sociale e per la limitazione degli sprechi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”.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Segoe U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Segoe UI" pitchFamily="34" charset="0"/>
              </a:rPr>
              <a:t> La legge facilita il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Segoe UI" pitchFamily="34" charset="0"/>
              </a:rPr>
              <a:t>recupero e la donazione di beni alimentari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Segoe UI" pitchFamily="34" charset="0"/>
              </a:rPr>
              <a:t>  a favore di soggetti attivi nella sfera della solidarietà.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pic>
        <p:nvPicPr>
          <p:cNvPr id="7" name="Immagine 6" descr="OMI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500438"/>
            <a:ext cx="5357850" cy="2881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3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5786" y="285729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ARTICOLO 2 DELLA COSTITUZIONE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1643050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La Repubblica tutela i diritti inviolabili dell’uomo, sia come singolo individuo sia nelle formazioni sociali, ove si svolge la sua personalità e richiede l’adempimento dei doveri inderogabili di solidarietà politica, economica e sociale.</a:t>
            </a:r>
          </a:p>
          <a:p>
            <a:pPr algn="ctr"/>
            <a:r>
              <a:rPr lang="it-IT" dirty="0"/>
              <a:t>Il diritti inviolabile riconosciuto all’uomo per eccellenza è il diritto alla vita.</a:t>
            </a:r>
          </a:p>
          <a:p>
            <a:pPr algn="ctr"/>
            <a:r>
              <a:rPr lang="it-IT" dirty="0" smtClean="0"/>
              <a:t>è </a:t>
            </a:r>
            <a:r>
              <a:rPr lang="it-IT" dirty="0"/>
              <a:t>indispensabile avere un tenore di vita sufficiente per vivere, soprattutto riguardo alla salute, in tutte le parti del mondo è giusto che ci sia del cibo in grado di soddisfare a pieno le necessità della popolazione. Questo però non accade soprattutto a causa dello spreco alimentare</a:t>
            </a:r>
            <a:r>
              <a:rPr lang="it-IT" dirty="0" smtClean="0"/>
              <a:t>. È  </a:t>
            </a:r>
            <a:r>
              <a:rPr lang="it-IT" dirty="0"/>
              <a:t>giusto quindi cambiare le nostre abitudini, con le buone pratiche riportate in precedenza</a:t>
            </a:r>
            <a:r>
              <a:rPr lang="it-IT" dirty="0" smtClean="0"/>
              <a:t>.</a:t>
            </a:r>
          </a:p>
          <a:p>
            <a:pPr algn="ctr"/>
            <a:r>
              <a:rPr lang="it-IT" sz="2000" b="1" dirty="0" smtClean="0"/>
              <a:t>Questo principio viene richiamato anche nell’articolo 18 della Dichiarazione Universale dei diritti umani</a:t>
            </a:r>
            <a:endParaRPr lang="it-IT" sz="2000" b="1" dirty="0"/>
          </a:p>
          <a:p>
            <a:endParaRPr lang="it-IT" dirty="0"/>
          </a:p>
        </p:txBody>
      </p:sp>
      <p:pic>
        <p:nvPicPr>
          <p:cNvPr id="6" name="Immagine 5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643446"/>
            <a:ext cx="7988300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43108" y="285728"/>
            <a:ext cx="4733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ARTICOLO 3 DELLA </a:t>
            </a:r>
          </a:p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COSTITUZIONE 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8596" y="1500174"/>
            <a:ext cx="8143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Tutti i cittadini hanno pari dignità sociale e sono eguali davanti alla legge, senza distinzione di sesso, di razza, di lingua, di religione, di opinioni politiche, di condizioni personali e sociali.</a:t>
            </a: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00034" y="2714620"/>
            <a:ext cx="83582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Il principio di uguaglianza è fondamentale perché tutti al mondo abbiamo gli stessi diritti di fronte alla </a:t>
            </a:r>
            <a:r>
              <a:rPr lang="it-IT" sz="2000" dirty="0" smtClean="0"/>
              <a:t>legge. Perché però  ci sia uguaglianza sostanziale è necessario innanzitutto avere </a:t>
            </a:r>
            <a:r>
              <a:rPr lang="it-IT" sz="2000" dirty="0"/>
              <a:t>la disponibilità di cibo in tutto il mondo, evitando lo spreco </a:t>
            </a:r>
            <a:r>
              <a:rPr lang="it-IT" sz="2000" dirty="0" smtClean="0"/>
              <a:t>alimentare; </a:t>
            </a:r>
            <a:r>
              <a:rPr lang="it-IT" sz="2000" dirty="0"/>
              <a:t>avere </a:t>
            </a:r>
            <a:r>
              <a:rPr lang="it-IT" sz="2000" dirty="0" smtClean="0"/>
              <a:t>rispetto </a:t>
            </a:r>
            <a:r>
              <a:rPr lang="it-IT" sz="2000" dirty="0"/>
              <a:t>per l’ambiente che viene sfruttato per darci degli alimenti </a:t>
            </a:r>
            <a:r>
              <a:rPr lang="it-IT" sz="2000" dirty="0" smtClean="0"/>
              <a:t>e solidarietà </a:t>
            </a:r>
            <a:r>
              <a:rPr lang="it-IT" sz="2000" dirty="0"/>
              <a:t>per le persone meno fortunate che non hanno abbastanza cibo per vivere.</a:t>
            </a:r>
          </a:p>
          <a:p>
            <a:endParaRPr lang="it-IT" dirty="0"/>
          </a:p>
        </p:txBody>
      </p:sp>
      <p:pic>
        <p:nvPicPr>
          <p:cNvPr id="7" name="Immagine 6" descr="CIBO 7.jpg"/>
          <p:cNvPicPr>
            <a:picLocks noChangeAspect="1"/>
          </p:cNvPicPr>
          <p:nvPr/>
        </p:nvPicPr>
        <p:blipFill>
          <a:blip r:embed="rId2"/>
          <a:srcRect l="5882" t="1819" r="16470" b="5774"/>
          <a:stretch>
            <a:fillRect/>
          </a:stretch>
        </p:blipFill>
        <p:spPr>
          <a:xfrm>
            <a:off x="2428860" y="4606622"/>
            <a:ext cx="4572032" cy="2216742"/>
          </a:xfrm>
          <a:prstGeom prst="rect">
            <a:avLst/>
          </a:prstGeom>
          <a:ln w="38100" cap="sq">
            <a:solidFill>
              <a:srgbClr val="FF33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6D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00232" y="428604"/>
            <a:ext cx="47863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L’AGENDA 2030</a:t>
            </a:r>
          </a:p>
          <a:p>
            <a:endParaRPr lang="it-IT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L'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Agenda 2030 per lo sviluppo sostenibile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, è un programma d’azione per le persone, il pianeta e la prosperità sottoscritta nel 2015 dai 193 paesi delle Nazioni Unite. per condividere l'impegno a 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garantire un presente e un futuro migliore al nostro Pianeta e alle persone che lo abitano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. 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002060"/>
                </a:solidFill>
              </a:rPr>
              <a:t>L'Agenda globale definisce </a:t>
            </a:r>
            <a:r>
              <a:rPr lang="it-IT" sz="2400" b="1" dirty="0">
                <a:solidFill>
                  <a:srgbClr val="002060"/>
                </a:solidFill>
              </a:rPr>
              <a:t>17 Obiettivi di sviluppo sostenibile</a:t>
            </a:r>
            <a:r>
              <a:rPr lang="it-IT" sz="2400" dirty="0">
                <a:solidFill>
                  <a:srgbClr val="002060"/>
                </a:solidFill>
              </a:rPr>
              <a:t> da raggiungere entro il 2030.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857628"/>
            <a:ext cx="9144000" cy="2154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LE CINQUE "P" DELLO SVILUPPO SOSTENIBILE 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L’Agenda 2030 è basata su cinque concetti chiave: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1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    Persone.</a:t>
            </a: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Eliminare fame e povertà in tutte le forme, garantire dignità e uguaglianza.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1900" b="1" i="0" u="none" strike="noStrike" cap="none" normalizeH="0" baseline="0" dirty="0" smtClean="0">
                <a:ln>
                  <a:noFill/>
                </a:ln>
                <a:solidFill>
                  <a:srgbClr val="FF8C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    Prosperità. </a:t>
            </a: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Garantire vite prospere e piene in armonia con la natura.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1900" b="1" i="0" u="none" strike="noStrike" cap="none" normalizeH="0" baseline="0" dirty="0" smtClean="0">
                <a:ln>
                  <a:noFill/>
                </a:ln>
                <a:solidFill>
                  <a:srgbClr val="9400D3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    Pace. </a:t>
            </a: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Promuovere società pacifiche, giuste e inclusive.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19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    Partnership. </a:t>
            </a: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Implementare l’Agenda attraverso solide partnership.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19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    Pianeta. </a:t>
            </a:r>
            <a:r>
              <a:rPr kumimoji="0" lang="it-IT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Proteggere le risorse naturali e il clima del pianeta per le   generazioni future.  </a:t>
            </a:r>
            <a:endParaRPr kumimoji="0" lang="it-IT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409" grpId="0"/>
      <p:bldP spid="174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6D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</a:t>
            </a:r>
            <a:r>
              <a:rPr lang="it-IT" sz="5400" b="1" dirty="0" smtClean="0"/>
              <a:t>POVERTÀ ZERO</a:t>
            </a:r>
            <a:endParaRPr lang="it-IT" sz="5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323652"/>
            <a:ext cx="4680519" cy="4273700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Bisogna fare in modo che la </a:t>
            </a:r>
            <a:r>
              <a:rPr lang="it-IT" b="1" dirty="0" smtClean="0"/>
              <a:t>povertà estrema </a:t>
            </a:r>
            <a:r>
              <a:rPr lang="it-IT" dirty="0" smtClean="0"/>
              <a:t>si azzeri e che la </a:t>
            </a:r>
            <a:r>
              <a:rPr lang="it-IT" b="1" dirty="0" smtClean="0"/>
              <a:t>povertà economica, educativa e sanitaria</a:t>
            </a:r>
            <a:r>
              <a:rPr lang="it-IT" dirty="0" smtClean="0"/>
              <a:t> si abbassi così da aumentare i </a:t>
            </a:r>
            <a:r>
              <a:rPr lang="it-IT" b="1" dirty="0" smtClean="0"/>
              <a:t>diritti e opportunità</a:t>
            </a:r>
            <a:r>
              <a:rPr lang="it-IT" dirty="0" smtClean="0"/>
              <a:t>.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Il 13% della popolazione mondiale vive con meno di 2 dollari al giorno. </a:t>
            </a:r>
          </a:p>
          <a:p>
            <a:r>
              <a:rPr lang="it-IT" dirty="0" smtClean="0"/>
              <a:t>La povertà è più concentrata </a:t>
            </a:r>
            <a:r>
              <a:rPr lang="it-IT" b="1" dirty="0" smtClean="0"/>
              <a:t>nell’Asia meridionale</a:t>
            </a:r>
            <a:r>
              <a:rPr lang="it-IT" dirty="0" smtClean="0"/>
              <a:t>. In Italia invece, nel 2017 sono 1 milione e 778 mila le famiglie in povertà assoluta.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549079"/>
            <a:ext cx="2907407" cy="2536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27806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6D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</a:t>
            </a:r>
            <a:r>
              <a:rPr lang="it-IT" sz="5400" b="1" dirty="0" smtClean="0"/>
              <a:t>FAME ZERO</a:t>
            </a:r>
            <a:endParaRPr lang="it-IT" sz="5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323652"/>
            <a:ext cx="5184577" cy="4273700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Assicurare a tutte le persone l’accesso a </a:t>
            </a:r>
            <a:r>
              <a:rPr lang="it-IT" b="1" dirty="0" smtClean="0"/>
              <a:t>un’alimentazione sicura, nutriente, sana e sufficiente</a:t>
            </a:r>
            <a:r>
              <a:rPr lang="it-IT" dirty="0" smtClean="0"/>
              <a:t>, eliminando la </a:t>
            </a:r>
            <a:r>
              <a:rPr lang="it-IT" b="1" dirty="0" smtClean="0"/>
              <a:t>malnutrizion</a:t>
            </a:r>
            <a:r>
              <a:rPr lang="it-IT" dirty="0" smtClean="0"/>
              <a:t>e e sostenendo l’agricoltura nei paesi in via di sviluppo.</a:t>
            </a:r>
          </a:p>
          <a:p>
            <a:r>
              <a:rPr lang="it-IT" dirty="0" smtClean="0"/>
              <a:t>Dal 2003 l’insicurezza alimentare globale crebbe.</a:t>
            </a:r>
          </a:p>
          <a:p>
            <a:r>
              <a:rPr lang="it-IT" dirty="0" smtClean="0"/>
              <a:t>Circa 795 milioni di persone sono denutrite. Questo provoca quasi la metà delle morti nei bambini al di sotto dei 5 anni.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48920"/>
            <a:ext cx="2880320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2446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635</Words>
  <Application>Microsoft Office PowerPoint</Application>
  <PresentationFormat>Presentazione su schermo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Per spreco alimentare si intende la quantità di cibo prodotto per il consumo umano non deteriorato o scaduto che viene perso, quindi sprecato, in tutta la filiera alimentare:dalla sua produzione alla sua distribuzione fino al suo consumo.</vt:lpstr>
      <vt:lpstr>Diapositiva 3</vt:lpstr>
      <vt:lpstr>Diapositiva 4</vt:lpstr>
      <vt:lpstr>Diapositiva 5</vt:lpstr>
      <vt:lpstr>Diapositiva 6</vt:lpstr>
      <vt:lpstr>Diapositiva 7</vt:lpstr>
      <vt:lpstr>1. POVERTÀ ZERO</vt:lpstr>
      <vt:lpstr>2. FAME ZERO</vt:lpstr>
      <vt:lpstr>12. CONSUMO E PRODUZIONE RESPONSABILE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0514</dc:creator>
  <cp:lastModifiedBy>Docente</cp:lastModifiedBy>
  <cp:revision>19</cp:revision>
  <dcterms:created xsi:type="dcterms:W3CDTF">2021-11-15T15:15:56Z</dcterms:created>
  <dcterms:modified xsi:type="dcterms:W3CDTF">2022-02-05T08:58:44Z</dcterms:modified>
</cp:coreProperties>
</file>