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1" r:id="rId3"/>
    <p:sldId id="262" r:id="rId4"/>
    <p:sldId id="276" r:id="rId5"/>
    <p:sldId id="277" r:id="rId6"/>
    <p:sldId id="278" r:id="rId7"/>
    <p:sldId id="260" r:id="rId8"/>
    <p:sldId id="269" r:id="rId9"/>
    <p:sldId id="270" r:id="rId10"/>
    <p:sldId id="274" r:id="rId11"/>
    <p:sldId id="272" r:id="rId12"/>
    <p:sldId id="275" r:id="rId13"/>
    <p:sldId id="273" r:id="rId14"/>
    <p:sldId id="263" r:id="rId15"/>
    <p:sldId id="266" r:id="rId16"/>
    <p:sldId id="265" r:id="rId17"/>
    <p:sldId id="264" r:id="rId18"/>
    <p:sldId id="271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9549" y="835778"/>
            <a:ext cx="89508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LA CLASSE COME SETTING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Per un docente saper gestire una classe   significa saper conoscere i propri studenti   ed essere in grado di offrire loro una   motivazione.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scuola i ragazzi portano un vissuto in cui è facile capire le dinamiche che sottendono a certi comportamenti </a:t>
            </a:r>
            <a:r>
              <a:rPr lang="it-IT" dirty="0" smtClean="0"/>
              <a:t>disfunzionali; viene </a:t>
            </a:r>
            <a:r>
              <a:rPr lang="it-IT" dirty="0"/>
              <a:t>semplice individuare permessi e ingiunzioni che stanno alla base di certi </a:t>
            </a:r>
            <a:r>
              <a:rPr lang="it-IT" dirty="0" smtClean="0"/>
              <a:t>comportamenti.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69701" y="2867103"/>
            <a:ext cx="88606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docente  </a:t>
            </a:r>
            <a:r>
              <a:rPr lang="it-IT" dirty="0"/>
              <a:t>può </a:t>
            </a:r>
            <a:r>
              <a:rPr lang="it-IT" dirty="0" smtClean="0"/>
              <a:t>essere un </a:t>
            </a:r>
            <a:r>
              <a:rPr lang="it-IT" dirty="0"/>
              <a:t>vero modello di identificazione;  </a:t>
            </a:r>
            <a:r>
              <a:rPr lang="it-IT" dirty="0" smtClean="0"/>
              <a:t>il </a:t>
            </a:r>
            <a:r>
              <a:rPr lang="it-IT" dirty="0"/>
              <a:t>suo intervento </a:t>
            </a:r>
            <a:r>
              <a:rPr lang="it-IT" dirty="0" smtClean="0"/>
              <a:t>può </a:t>
            </a:r>
            <a:r>
              <a:rPr lang="it-IT" dirty="0"/>
              <a:t>essere un valido aiuto per i ragazzi/e nella crescita e nello sviluppo psicologico, disattivando tutte quelle ingiunzioni, </a:t>
            </a:r>
            <a:r>
              <a:rPr lang="it-IT" dirty="0" smtClean="0"/>
              <a:t>divieti che  </a:t>
            </a:r>
            <a:r>
              <a:rPr lang="it-IT" dirty="0"/>
              <a:t>ne impediscono il pieno processo di crescita verso l'autonomia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934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9571" y="143173"/>
            <a:ext cx="94227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FAMIGLIA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Una buona collaborazione tra scuola e famiglia è basilare per il successo della gestione delle relazioni scolastiche.   Si deve quindi cercare una formula vincente FAMIGLIA </a:t>
            </a:r>
          </a:p>
          <a:p>
            <a:r>
              <a:rPr lang="it-IT" dirty="0"/>
              <a:t>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89932" y="2174498"/>
            <a:ext cx="93224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Includere nelle decisioni scolastiche i genitori rendendoli corresponsabili   Aiutare i genitori ad incrementare se non addirittura a creare una autonomia nei figli   Trovare e definire dei canali e dei modi per comunicare tra scuola e famiglia e viceversa riguardo i programmi, i progressi ,il comportamento e l’atteggiamento scolastico dei figli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-----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Fornire informazioni e fare proposte alle famiglie su come supportare gli studenti a casa con i compiti o con altre attività   Reperire servizi e risorse per rinforzare la programmazione </a:t>
            </a:r>
            <a:r>
              <a:rPr lang="it-IT" dirty="0" err="1"/>
              <a:t>scolastica,l’apprendimento</a:t>
            </a:r>
            <a:r>
              <a:rPr lang="it-IT" dirty="0"/>
              <a:t> degli studenti ma soprattutto le pratiche della famiglia.   Trovare un aiuto per i genitori ed organizzarlo </a:t>
            </a:r>
          </a:p>
        </p:txBody>
      </p:sp>
    </p:spTree>
    <p:extLst>
      <p:ext uri="{BB962C8B-B14F-4D97-AF65-F5344CB8AC3E}">
        <p14:creationId xmlns:p14="http://schemas.microsoft.com/office/powerpoint/2010/main" val="307381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Aula come </a:t>
            </a:r>
            <a:r>
              <a:rPr lang="it-IT" dirty="0" err="1"/>
              <a:t>setting</a:t>
            </a:r>
            <a:r>
              <a:rPr lang="it-IT" dirty="0"/>
              <a:t>..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La gestione coerente da parte di tutti i docenti della classe come ambiente da rispettare è un valido strumento di comunicazione agli studenti del coordinamento dei docenti del Consiglio di Classe.   Anche in questo caso poche regole ma che tutti le facciano rispettare </a:t>
            </a:r>
          </a:p>
        </p:txBody>
      </p:sp>
    </p:spTree>
    <p:extLst>
      <p:ext uri="{BB962C8B-B14F-4D97-AF65-F5344CB8AC3E}">
        <p14:creationId xmlns:p14="http://schemas.microsoft.com/office/powerpoint/2010/main" val="219111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EMPOWERMENT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Trasforma lo studente da passivo strumento di processi definiti da altri a soggetto creativo e partecipe, con un alto grado di autonomia e di autostima.   Ha la necessità di far affiorare la consapevolezza delle proprie capacità . </a:t>
            </a:r>
          </a:p>
        </p:txBody>
      </p:sp>
    </p:spTree>
    <p:extLst>
      <p:ext uri="{BB962C8B-B14F-4D97-AF65-F5344CB8AC3E}">
        <p14:creationId xmlns:p14="http://schemas.microsoft.com/office/powerpoint/2010/main" val="286451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131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136339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LE INGIUNZIONI  Le ingiunzioni o messaggi non utili da parte del Bambino dei genitori al Bambino vengono espressi come “non”, ad esempio, non “stare vicino”, “non </a:t>
            </a:r>
            <a:r>
              <a:rPr lang="it-IT" dirty="0" err="1"/>
              <a:t>pensate”,o</a:t>
            </a:r>
            <a:r>
              <a:rPr lang="it-IT" dirty="0"/>
              <a:t> “non fare vedere i tuoi sentimenti”.   Le spinte o messaggi non utili da parte del Genitore dei genitori vengono rivolti al Bambino del bambino prima dello sviluppo del suo Genitore primario.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  Quando poi lo stato dell'io Genitore del bambino si sarà sviluppato, i genitori passeranno a questo i loro messaggi spinte. Di solito questi messaggi vengono espressi con “fai” e riguardano i valori parentali relativi al modo in cui dovrebbe comportarsi un bambino, ad esempio “pensa agli altri e non a te stesso” oppure “lavora e diventa ricco”. </a:t>
            </a:r>
          </a:p>
        </p:txBody>
      </p:sp>
    </p:spTree>
    <p:extLst>
      <p:ext uri="{BB962C8B-B14F-4D97-AF65-F5344CB8AC3E}">
        <p14:creationId xmlns:p14="http://schemas.microsoft.com/office/powerpoint/2010/main" val="1394313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46917" y="476589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PERMESSI  Durante il processo di crescita, il bambino ha bisogno di permessi per sviluppare la sua autonomia (</a:t>
            </a:r>
            <a:r>
              <a:rPr lang="it-IT" dirty="0" err="1"/>
              <a:t>Goulding</a:t>
            </a:r>
            <a:r>
              <a:rPr lang="it-IT" dirty="0"/>
              <a:t> e Goulding,1976).   Se invece il bambino riceve ingiunzioni restrittive, la sua crescita emotiva e la sua autonomia risultano stentate e distorte.  I permessi e le rispettive ingiunzioni vengono dati in un ordine evolutivo, corrispondente allo sviluppo cronologico e ai bisogni del bambino.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----  </a:t>
            </a:r>
            <a:r>
              <a:rPr lang="it-IT" dirty="0" smtClean="0"/>
              <a:t>Il </a:t>
            </a:r>
            <a:r>
              <a:rPr lang="it-IT" dirty="0"/>
              <a:t>permesso di esistere: quando un bambino è amato e valutato e quando riceve un buon nutrimento fisico ed emotivo. Un bambino non desiderato, che è trattato male e trascurato fin dalla nascita, riceve l'ingiunzione “non esistere.”   2. Il permesso di avere e riconoscere sensazioni: quando i genitori sono sereni nei confronti delle sue funzioni corporali e incoraggiano il bambino ad esplorare il mondo esterno; genitori troppo ossessivi e scoraggianti nei confronti del figlio danno l'ingiunzione “non provare sensazioni”.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9967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3. Il permesso di sentire le emozioni: quando i genitori accettano la felicità del figlio, l'affetto o la tristezza. Viceversa, quando il bambino viene ostacolato, nella sua espressione o limitato, riceve l'ingiunzione “non sentire”.   4. Il permesso di pensare : quando i genitori rispondono in modo adeguato e costruttivo alle domande del figlio sul mondo; un bambino ignorato, criticato, deriso riceve l'ingiunzione “non pensare”.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-----  5. Il permesso di essere emotivamente e fisicamente vicino agli altri: quando i genitori sono coerenti e sensibili; un bambino che viene maltrattato, ignorato o sconsigliato a fidarsi di qualcuno, riceve l'ingiunzione “non stare vicino”.   6. Il permesso di essere se stessi: quando i genitori incoraggiano il figlio ad accettare le proprie qualità; il bambino preso in giro per il proprio aspetto, o che deve rispondere alle aspettative dei genitori, riceve l'ingiunzione “non essere te stesso”.  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2677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Il permesso di avere l'età che si ha: quando i genitori rispettano i ritmi di crescita del proprio figlio; un bambino </a:t>
            </a:r>
            <a:r>
              <a:rPr lang="it-IT" dirty="0" err="1"/>
              <a:t>iperprotetto</a:t>
            </a:r>
            <a:r>
              <a:rPr lang="it-IT" dirty="0"/>
              <a:t> o accelerato nel suo sviluppo riceve l'ingiunzione “ non avere l'età che hai”.   8.Il permesso di riuscire: quando i genitori incoraggiano le competenze, le capacità e le relazioni del figlio; un bambino </a:t>
            </a:r>
            <a:r>
              <a:rPr lang="it-IT" dirty="0" err="1"/>
              <a:t>iperprotetto</a:t>
            </a:r>
            <a:r>
              <a:rPr lang="it-IT" dirty="0"/>
              <a:t> e non stimolato a diventare competente, o le realizzazioni vengono ignorate, riceve l'ingiunzione “non riuscire”. 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624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248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85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88642" y="577106"/>
            <a:ext cx="86487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/>
              <a:t>RELAZIONI </a:t>
            </a:r>
            <a:r>
              <a:rPr lang="it-IT" sz="3600" dirty="0" smtClean="0"/>
              <a:t>DISFUNZIONALI</a:t>
            </a:r>
          </a:p>
          <a:p>
            <a:pPr algn="ctr"/>
            <a:r>
              <a:rPr lang="it-IT" sz="3600" dirty="0" smtClean="0"/>
              <a:t> </a:t>
            </a:r>
            <a:r>
              <a:rPr lang="it-IT" dirty="0" smtClean="0"/>
              <a:t> </a:t>
            </a:r>
          </a:p>
          <a:p>
            <a:pPr algn="just"/>
            <a:r>
              <a:rPr lang="it-IT" sz="2000" dirty="0" smtClean="0"/>
              <a:t>Nel </a:t>
            </a:r>
            <a:r>
              <a:rPr lang="it-IT" sz="2000" dirty="0"/>
              <a:t>corso della vita quotidiana scolastica si manifestano spesso situazioni difficili da gestire per l'insegnante.  </a:t>
            </a:r>
            <a:r>
              <a:rPr lang="it-IT" sz="2000" dirty="0" smtClean="0"/>
              <a:t> </a:t>
            </a:r>
            <a:r>
              <a:rPr lang="it-IT" sz="2000" dirty="0"/>
              <a:t>Situazioni spiacevoli a livello emotivo che </a:t>
            </a:r>
            <a:r>
              <a:rPr lang="it-IT" sz="2000" dirty="0" smtClean="0"/>
              <a:t>possono </a:t>
            </a:r>
            <a:r>
              <a:rPr lang="it-IT" sz="2000" dirty="0"/>
              <a:t>coinvolgere un solo ragazzo o addirittura tutta la classe.  </a:t>
            </a:r>
            <a:r>
              <a:rPr lang="it-IT" sz="2000" dirty="0" smtClean="0"/>
              <a:t> </a:t>
            </a:r>
            <a:r>
              <a:rPr lang="it-IT" sz="2000" dirty="0"/>
              <a:t>Sono queste le relazioni disfunzionali che si possono verificare nel rapporto insegnante-alunno interferendo nella relazione educativa in maniera improduttiva. </a:t>
            </a:r>
          </a:p>
          <a:p>
            <a:pPr algn="just"/>
            <a:r>
              <a:rPr lang="it-IT" sz="2000" dirty="0"/>
              <a:t> </a:t>
            </a:r>
            <a:endParaRPr lang="it-IT" sz="2000" dirty="0" smtClean="0"/>
          </a:p>
          <a:p>
            <a:pPr algn="just"/>
            <a:r>
              <a:rPr lang="it-IT" sz="2000" dirty="0" smtClean="0"/>
              <a:t>I </a:t>
            </a:r>
            <a:r>
              <a:rPr lang="it-IT" sz="2000" dirty="0"/>
              <a:t>comportamenti di sfida degli alunni, il loro silenzio, l'incapacità </a:t>
            </a:r>
            <a:r>
              <a:rPr lang="it-IT" sz="2000" dirty="0" smtClean="0"/>
              <a:t>di </a:t>
            </a:r>
            <a:r>
              <a:rPr lang="it-IT" sz="2000" dirty="0"/>
              <a:t>chiedere, di ricevere, di dare, e le relative reazioni dell'insegnante, sono molte volte forme di inganni o di autoinganni che impediscono interventi educativi efficaci e produttivi. </a:t>
            </a:r>
            <a:endParaRPr lang="it-IT" sz="2000" dirty="0" smtClean="0"/>
          </a:p>
          <a:p>
            <a:pPr algn="just"/>
            <a:r>
              <a:rPr lang="it-IT" sz="2000" dirty="0" smtClean="0"/>
              <a:t> </a:t>
            </a:r>
            <a:r>
              <a:rPr lang="it-IT" sz="2000" dirty="0"/>
              <a:t>La conoscenza di tali comportamenti appresi può consentire all'insegnante di impadronirsi della necessaria competenza professionale, maturando una intelligenza “emotiva” e “pedagogica”, applicabile ad ogni comportamento insidioso o ambiguo. </a:t>
            </a:r>
          </a:p>
          <a:p>
            <a:pPr algn="just"/>
            <a:r>
              <a:rPr lang="it-I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266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851" y="513601"/>
            <a:ext cx="91826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PERMESSI E </a:t>
            </a:r>
            <a:r>
              <a:rPr lang="it-IT" sz="2800" b="1" dirty="0" smtClean="0"/>
              <a:t>INGIUNZIONI</a:t>
            </a:r>
          </a:p>
          <a:p>
            <a:pPr algn="ctr"/>
            <a:endParaRPr lang="it-IT" sz="2800" b="1" dirty="0"/>
          </a:p>
          <a:p>
            <a:pPr algn="ctr"/>
            <a:endParaRPr lang="it-IT" sz="2800" b="1" dirty="0" smtClean="0"/>
          </a:p>
          <a:p>
            <a:r>
              <a:rPr lang="it-IT" b="1" u="sng" dirty="0" smtClean="0"/>
              <a:t>PERMESSI: </a:t>
            </a:r>
            <a:r>
              <a:rPr lang="it-IT" b="1" dirty="0" smtClean="0"/>
              <a:t> I </a:t>
            </a:r>
            <a:r>
              <a:rPr lang="it-IT" b="1" dirty="0"/>
              <a:t>messaggi costruttivi, che incoraggiano lo sviluppo dell'autonomia e </a:t>
            </a:r>
            <a:r>
              <a:rPr lang="it-IT" b="1" dirty="0" smtClean="0"/>
              <a:t>dell'intimità. </a:t>
            </a:r>
            <a:r>
              <a:rPr lang="it-IT" dirty="0" smtClean="0"/>
              <a:t>Durante </a:t>
            </a:r>
            <a:r>
              <a:rPr lang="it-IT" dirty="0"/>
              <a:t>il processo di crescita, il bambino ha bisogno di permessi per sviluppare la sua autonomia (</a:t>
            </a:r>
            <a:r>
              <a:rPr lang="it-IT" dirty="0" err="1"/>
              <a:t>Goulding</a:t>
            </a:r>
            <a:r>
              <a:rPr lang="it-IT" dirty="0"/>
              <a:t> e </a:t>
            </a:r>
            <a:r>
              <a:rPr lang="it-IT" dirty="0" smtClean="0"/>
              <a:t>Goulding,1976)</a:t>
            </a:r>
          </a:p>
          <a:p>
            <a:endParaRPr lang="it-IT" b="1" dirty="0" smtClean="0"/>
          </a:p>
          <a:p>
            <a:r>
              <a:rPr lang="it-IT" b="1" i="1" u="sng" dirty="0" smtClean="0"/>
              <a:t>INGIUNZIONI o SPINTE </a:t>
            </a:r>
            <a:r>
              <a:rPr lang="it-IT" b="1" dirty="0" smtClean="0"/>
              <a:t>: </a:t>
            </a:r>
            <a:r>
              <a:rPr lang="it-IT" b="1" dirty="0" smtClean="0"/>
              <a:t> </a:t>
            </a:r>
            <a:r>
              <a:rPr lang="it-IT" b="1" dirty="0"/>
              <a:t>hanno un impatto non utile o repressivo sulla personalità vengono chiamati ingiunzioni o spinte  </a:t>
            </a:r>
            <a:r>
              <a:rPr lang="it-IT" dirty="0" smtClean="0"/>
              <a:t> </a:t>
            </a:r>
            <a:r>
              <a:rPr lang="it-IT" dirty="0"/>
              <a:t>Le ingiunzioni o messaggi non utili da parte del Bambino dei genitori al Bambino vengono espressi come “non</a:t>
            </a:r>
            <a:r>
              <a:rPr lang="it-IT" dirty="0" smtClean="0"/>
              <a:t>”.  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I permessi e le rispettive ingiunzioni vengono dati in un ordine evolutivo, corrispondente allo sviluppo cronologico e ai bisogni del bambino.  </a:t>
            </a:r>
          </a:p>
          <a:p>
            <a:endParaRPr lang="it-IT" b="1" dirty="0"/>
          </a:p>
          <a:p>
            <a:r>
              <a:rPr lang="it-IT" b="1" dirty="0"/>
              <a:t> </a:t>
            </a:r>
          </a:p>
          <a:p>
            <a:r>
              <a:rPr lang="it-IT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280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9812" y="612845"/>
            <a:ext cx="93753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 smtClean="0">
                <a:latin typeface="Bahnschrift SemiBold" panose="020B0502040204020203" pitchFamily="34" charset="0"/>
              </a:rPr>
              <a:t>LE INGIUNZIONI</a:t>
            </a:r>
          </a:p>
          <a:p>
            <a:pPr algn="ctr"/>
            <a:endParaRPr lang="it-IT" sz="3600" dirty="0" smtClean="0">
              <a:latin typeface="Bahnschrift SemiBold" panose="020B0502040204020203" pitchFamily="34" charset="0"/>
            </a:endParaRPr>
          </a:p>
          <a:p>
            <a:pPr algn="ctr"/>
            <a:endParaRPr lang="it-IT" dirty="0"/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>
                <a:latin typeface="Bahnschrift SemiBold" panose="020B0502040204020203" pitchFamily="34" charset="0"/>
              </a:rPr>
              <a:t>NON ESISTERE 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>
                <a:latin typeface="Bahnschrift SemiBold" panose="020B0502040204020203" pitchFamily="34" charset="0"/>
              </a:rPr>
              <a:t>NON PROVARE SENSAZIONI.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>
                <a:latin typeface="Bahnschrift SemiBold" panose="020B0502040204020203" pitchFamily="34" charset="0"/>
              </a:rPr>
              <a:t>NON SENTIRE.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>
                <a:latin typeface="Bahnschrift SemiBold" panose="020B0502040204020203" pitchFamily="34" charset="0"/>
              </a:rPr>
              <a:t>NON PENSARE.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>
                <a:latin typeface="Bahnschrift SemiBold" panose="020B0502040204020203" pitchFamily="34" charset="0"/>
              </a:rPr>
              <a:t>NON </a:t>
            </a:r>
            <a:r>
              <a:rPr lang="it-IT" sz="2400" dirty="0">
                <a:latin typeface="Bahnschrift SemiBold" panose="020B0502040204020203" pitchFamily="34" charset="0"/>
              </a:rPr>
              <a:t>STARE </a:t>
            </a:r>
            <a:r>
              <a:rPr lang="it-IT" sz="2400" dirty="0" smtClean="0">
                <a:latin typeface="Bahnschrift SemiBold" panose="020B0502040204020203" pitchFamily="34" charset="0"/>
              </a:rPr>
              <a:t>VICINO.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>
                <a:latin typeface="Bahnschrift SemiBold" panose="020B0502040204020203" pitchFamily="34" charset="0"/>
              </a:rPr>
              <a:t> 6. </a:t>
            </a:r>
            <a:r>
              <a:rPr lang="it-IT" sz="2400" dirty="0" smtClean="0">
                <a:latin typeface="Bahnschrift SemiBold" panose="020B0502040204020203" pitchFamily="34" charset="0"/>
              </a:rPr>
              <a:t>NON </a:t>
            </a:r>
            <a:r>
              <a:rPr lang="it-IT" sz="2400" dirty="0">
                <a:latin typeface="Bahnschrift SemiBold" panose="020B0502040204020203" pitchFamily="34" charset="0"/>
              </a:rPr>
              <a:t>ESSERE TE </a:t>
            </a:r>
            <a:r>
              <a:rPr lang="it-IT" sz="2400" dirty="0" smtClean="0">
                <a:latin typeface="Bahnschrift SemiBold" panose="020B0502040204020203" pitchFamily="34" charset="0"/>
              </a:rPr>
              <a:t>STESSO. 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>
                <a:latin typeface="Bahnschrift SemiBold" panose="020B0502040204020203" pitchFamily="34" charset="0"/>
              </a:rPr>
              <a:t> 7.  NON AVERE L’ETA’ CHE </a:t>
            </a:r>
            <a:r>
              <a:rPr lang="it-IT" sz="2400" dirty="0" smtClean="0">
                <a:latin typeface="Bahnschrift SemiBold" panose="020B0502040204020203" pitchFamily="34" charset="0"/>
              </a:rPr>
              <a:t>HAI. 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 smtClean="0">
                <a:latin typeface="Bahnschrift SemiBold" panose="020B0502040204020203" pitchFamily="34" charset="0"/>
              </a:rPr>
              <a:t>  8. NON RIUSCIRE.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>
                <a:latin typeface="Bahnschrift SemiBold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6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9812" y="612845"/>
            <a:ext cx="937535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latin typeface="Bahnschrift SemiBold" panose="020B0502040204020203" pitchFamily="34" charset="0"/>
              </a:rPr>
              <a:t> </a:t>
            </a:r>
            <a:r>
              <a:rPr lang="it-IT" sz="3600" dirty="0" smtClean="0">
                <a:latin typeface="Bahnschrift SemiBold" panose="020B0502040204020203" pitchFamily="34" charset="0"/>
              </a:rPr>
              <a:t>I PERMESSI </a:t>
            </a:r>
          </a:p>
          <a:p>
            <a:pPr algn="ctr"/>
            <a:endParaRPr lang="it-IT" sz="3600" dirty="0" smtClean="0">
              <a:latin typeface="Bahnschrift SemiBold" panose="020B0502040204020203" pitchFamily="34" charset="0"/>
            </a:endParaRPr>
          </a:p>
          <a:p>
            <a:pPr algn="ctr"/>
            <a:endParaRPr lang="it-IT" dirty="0"/>
          </a:p>
          <a:p>
            <a:pPr marL="342900" indent="-342900">
              <a:buFont typeface="+mj-lt"/>
              <a:buAutoNum type="arabicPeriod"/>
            </a:pPr>
            <a:r>
              <a:rPr lang="it-IT" sz="2400" u="sng" dirty="0" smtClean="0">
                <a:latin typeface="Bahnschrift SemiBold" panose="020B0502040204020203" pitchFamily="34" charset="0"/>
              </a:rPr>
              <a:t>di </a:t>
            </a:r>
            <a:r>
              <a:rPr lang="it-IT" sz="2400" u="sng" dirty="0">
                <a:latin typeface="Bahnschrift SemiBold" panose="020B0502040204020203" pitchFamily="34" charset="0"/>
              </a:rPr>
              <a:t>esistere</a:t>
            </a:r>
            <a:r>
              <a:rPr lang="it-IT" sz="2400" dirty="0">
                <a:latin typeface="Bahnschrift SemiBold" panose="020B0502040204020203" pitchFamily="34" charset="0"/>
              </a:rPr>
              <a:t>: quando un bambino è amato e valutato e quando riceve un buon nutrimento fisico ed emotivo. Un bambino non desiderato, che è trattato male e trascurato fin dalla nascita, </a:t>
            </a:r>
            <a:r>
              <a:rPr lang="it-IT" sz="2400" dirty="0" smtClean="0">
                <a:latin typeface="Bahnschrift SemiBold" panose="020B0502040204020203" pitchFamily="34" charset="0"/>
              </a:rPr>
              <a:t>riceve l'ingiunzione “NON ESISTERE” 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400" u="sng" dirty="0" smtClean="0">
                <a:latin typeface="Bahnschrift SemiBold" panose="020B0502040204020203" pitchFamily="34" charset="0"/>
              </a:rPr>
              <a:t>di </a:t>
            </a:r>
            <a:r>
              <a:rPr lang="it-IT" sz="2400" u="sng" dirty="0">
                <a:latin typeface="Bahnschrift SemiBold" panose="020B0502040204020203" pitchFamily="34" charset="0"/>
              </a:rPr>
              <a:t>avere e riconoscere sensazioni</a:t>
            </a:r>
            <a:r>
              <a:rPr lang="it-IT" sz="2400" dirty="0">
                <a:latin typeface="Bahnschrift SemiBold" panose="020B0502040204020203" pitchFamily="34" charset="0"/>
              </a:rPr>
              <a:t>: quando i genitori sono sereni </a:t>
            </a:r>
            <a:r>
              <a:rPr lang="it-IT" sz="2400" dirty="0" smtClean="0">
                <a:latin typeface="Bahnschrift SemiBold" panose="020B0502040204020203" pitchFamily="34" charset="0"/>
              </a:rPr>
              <a:t>e </a:t>
            </a:r>
            <a:r>
              <a:rPr lang="it-IT" sz="2400" dirty="0">
                <a:latin typeface="Bahnschrift SemiBold" panose="020B0502040204020203" pitchFamily="34" charset="0"/>
              </a:rPr>
              <a:t>incoraggiano il bambino ad esplorare il mondo esterno; genitori troppo ossessivi e scoraggianti nei confronti del figlio danno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PROVARE SENSAZIONI».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2400" u="sng" dirty="0" smtClean="0">
                <a:latin typeface="Bahnschrift SemiBold" panose="020B0502040204020203" pitchFamily="34" charset="0"/>
              </a:rPr>
              <a:t> di </a:t>
            </a:r>
            <a:r>
              <a:rPr lang="it-IT" sz="2400" u="sng" dirty="0">
                <a:latin typeface="Bahnschrift SemiBold" panose="020B0502040204020203" pitchFamily="34" charset="0"/>
              </a:rPr>
              <a:t>sentire le emozioni</a:t>
            </a:r>
            <a:r>
              <a:rPr lang="it-IT" sz="2400" dirty="0">
                <a:latin typeface="Bahnschrift SemiBold" panose="020B0502040204020203" pitchFamily="34" charset="0"/>
              </a:rPr>
              <a:t>: quando i genitori accettano la felicità del figlio, l'affetto o la tristezza. Viceversa, quando il bambino viene ostacolato, nella sua espressione o limitato, riceve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SENTIRE”.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u="sng" dirty="0" smtClean="0">
                <a:latin typeface="Bahnschrift SemiBold" panose="020B0502040204020203" pitchFamily="34" charset="0"/>
              </a:rPr>
              <a:t>di </a:t>
            </a:r>
            <a:r>
              <a:rPr lang="it-IT" sz="2400" u="sng" dirty="0">
                <a:latin typeface="Bahnschrift SemiBold" panose="020B0502040204020203" pitchFamily="34" charset="0"/>
              </a:rPr>
              <a:t>pensare </a:t>
            </a:r>
            <a:r>
              <a:rPr lang="it-IT" sz="2400" dirty="0">
                <a:latin typeface="Bahnschrift SemiBold" panose="020B0502040204020203" pitchFamily="34" charset="0"/>
              </a:rPr>
              <a:t>: quando i genitori rispondono in modo adeguato e costruttivo alle domande del figlio sul mondo; un bambino ignorato, criticato, deriso riceve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PENSARE”.  </a:t>
            </a:r>
            <a:endParaRPr lang="it-IT" sz="24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4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34728" y="921924"/>
            <a:ext cx="96067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Bahnschrift SemiBold" panose="020B0502040204020203" pitchFamily="34" charset="0"/>
              </a:rPr>
              <a:t> </a:t>
            </a:r>
            <a:r>
              <a:rPr lang="it-IT" sz="2400" dirty="0">
                <a:latin typeface="Bahnschrift SemiBold" panose="020B0502040204020203" pitchFamily="34" charset="0"/>
              </a:rPr>
              <a:t>5. </a:t>
            </a:r>
            <a:r>
              <a:rPr lang="it-IT" sz="2400" u="sng" dirty="0" smtClean="0">
                <a:latin typeface="Bahnschrift SemiBold" panose="020B0502040204020203" pitchFamily="34" charset="0"/>
              </a:rPr>
              <a:t>di </a:t>
            </a:r>
            <a:r>
              <a:rPr lang="it-IT" sz="2400" u="sng" dirty="0">
                <a:latin typeface="Bahnschrift SemiBold" panose="020B0502040204020203" pitchFamily="34" charset="0"/>
              </a:rPr>
              <a:t>essere emotivamente e fisicamente vicino agli </a:t>
            </a:r>
            <a:r>
              <a:rPr lang="it-IT" sz="2400" u="sng" dirty="0" smtClean="0">
                <a:latin typeface="Bahnschrift SemiBold" panose="020B0502040204020203" pitchFamily="34" charset="0"/>
              </a:rPr>
              <a:t>altri </a:t>
            </a:r>
            <a:r>
              <a:rPr lang="it-IT" sz="2400" dirty="0" smtClean="0">
                <a:latin typeface="Bahnschrift SemiBold" panose="020B0502040204020203" pitchFamily="34" charset="0"/>
              </a:rPr>
              <a:t>: </a:t>
            </a:r>
            <a:r>
              <a:rPr lang="it-IT" sz="2400" dirty="0">
                <a:latin typeface="Bahnschrift SemiBold" panose="020B0502040204020203" pitchFamily="34" charset="0"/>
              </a:rPr>
              <a:t>quando i genitori sono coerenti e sensibili; un bambino che viene maltrattato, ignorato o sconsigliato a fidarsi di qualcuno, riceve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STARE VICINO». </a:t>
            </a:r>
          </a:p>
          <a:p>
            <a:r>
              <a:rPr lang="it-IT" sz="2400" dirty="0" smtClean="0">
                <a:latin typeface="Bahnschrift SemiBold" panose="020B0502040204020203" pitchFamily="34" charset="0"/>
              </a:rPr>
              <a:t> 6.  </a:t>
            </a:r>
            <a:r>
              <a:rPr lang="it-IT" sz="2400" u="sng" dirty="0">
                <a:latin typeface="Bahnschrift SemiBold" panose="020B0502040204020203" pitchFamily="34" charset="0"/>
              </a:rPr>
              <a:t>di essere se stessi</a:t>
            </a:r>
            <a:r>
              <a:rPr lang="it-IT" sz="2400" dirty="0">
                <a:latin typeface="Bahnschrift SemiBold" panose="020B0502040204020203" pitchFamily="34" charset="0"/>
              </a:rPr>
              <a:t>: quando i genitori incoraggiano il figlio ad accettare le proprie qualità; il bambino preso in giro per il proprio aspetto, o che deve rispondere alle aspettative dei genitori, riceve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ESSERE TE STESSO”. 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>
                <a:latin typeface="Bahnschrift SemiBold" panose="020B0502040204020203" pitchFamily="34" charset="0"/>
              </a:rPr>
              <a:t> </a:t>
            </a:r>
            <a:r>
              <a:rPr lang="it-IT" sz="2400" dirty="0" smtClean="0">
                <a:latin typeface="Bahnschrift SemiBold" panose="020B0502040204020203" pitchFamily="34" charset="0"/>
              </a:rPr>
              <a:t>7. </a:t>
            </a:r>
            <a:r>
              <a:rPr lang="it-IT" sz="2400" u="sng" dirty="0" smtClean="0">
                <a:latin typeface="Bahnschrift SemiBold" panose="020B0502040204020203" pitchFamily="34" charset="0"/>
              </a:rPr>
              <a:t>di </a:t>
            </a:r>
            <a:r>
              <a:rPr lang="it-IT" sz="2400" u="sng" dirty="0">
                <a:latin typeface="Bahnschrift SemiBold" panose="020B0502040204020203" pitchFamily="34" charset="0"/>
              </a:rPr>
              <a:t>avere l'età che si ha</a:t>
            </a:r>
            <a:r>
              <a:rPr lang="it-IT" sz="2400" dirty="0">
                <a:latin typeface="Bahnschrift SemiBold" panose="020B0502040204020203" pitchFamily="34" charset="0"/>
              </a:rPr>
              <a:t>: quando i genitori rispettano i ritmi di crescita del proprio figlio; un bambino </a:t>
            </a:r>
            <a:r>
              <a:rPr lang="it-IT" sz="2400" dirty="0" err="1">
                <a:latin typeface="Bahnschrift SemiBold" panose="020B0502040204020203" pitchFamily="34" charset="0"/>
              </a:rPr>
              <a:t>iperprotetto</a:t>
            </a:r>
            <a:r>
              <a:rPr lang="it-IT" sz="2400" dirty="0">
                <a:latin typeface="Bahnschrift SemiBold" panose="020B0502040204020203" pitchFamily="34" charset="0"/>
              </a:rPr>
              <a:t> o accelerato nel suo sviluppo riceve l'ingiunzione “ </a:t>
            </a:r>
            <a:r>
              <a:rPr lang="it-IT" sz="2400" dirty="0" smtClean="0">
                <a:latin typeface="Bahnschrift SemiBold" panose="020B0502040204020203" pitchFamily="34" charset="0"/>
              </a:rPr>
              <a:t>NON AVERE L’ETA’ CHE HAI”. 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 smtClean="0">
                <a:latin typeface="Bahnschrift SemiBold" panose="020B0502040204020203" pitchFamily="34" charset="0"/>
              </a:rPr>
              <a:t>8. </a:t>
            </a:r>
            <a:r>
              <a:rPr lang="it-IT" sz="2400" u="sng" dirty="0" smtClean="0">
                <a:latin typeface="Bahnschrift SemiBold" panose="020B0502040204020203" pitchFamily="34" charset="0"/>
              </a:rPr>
              <a:t>il </a:t>
            </a:r>
            <a:r>
              <a:rPr lang="it-IT" sz="2400" u="sng" dirty="0">
                <a:latin typeface="Bahnschrift SemiBold" panose="020B0502040204020203" pitchFamily="34" charset="0"/>
              </a:rPr>
              <a:t>permesso di riuscire</a:t>
            </a:r>
            <a:r>
              <a:rPr lang="it-IT" sz="2400" dirty="0">
                <a:latin typeface="Bahnschrift SemiBold" panose="020B0502040204020203" pitchFamily="34" charset="0"/>
              </a:rPr>
              <a:t>: quando i genitori incoraggiano le competenze, le capacità e le relazioni del figlio; un bambino </a:t>
            </a:r>
            <a:r>
              <a:rPr lang="it-IT" sz="2400" dirty="0" err="1">
                <a:latin typeface="Bahnschrift SemiBold" panose="020B0502040204020203" pitchFamily="34" charset="0"/>
              </a:rPr>
              <a:t>iperprotetto</a:t>
            </a:r>
            <a:r>
              <a:rPr lang="it-IT" sz="2400" dirty="0">
                <a:latin typeface="Bahnschrift SemiBold" panose="020B0502040204020203" pitchFamily="34" charset="0"/>
              </a:rPr>
              <a:t> e non stimolato a diventare competente, o le realizzazioni vengono ignorate, riceve l'ingiunzione </a:t>
            </a:r>
            <a:r>
              <a:rPr lang="it-IT" sz="2400" dirty="0" smtClean="0">
                <a:latin typeface="Bahnschrift SemiBold" panose="020B0502040204020203" pitchFamily="34" charset="0"/>
              </a:rPr>
              <a:t>“NON RIUSCIRE”. </a:t>
            </a:r>
            <a:endParaRPr lang="it-IT" sz="2400" dirty="0">
              <a:latin typeface="Bahnschrift SemiBold" panose="020B0502040204020203" pitchFamily="34" charset="0"/>
            </a:endParaRPr>
          </a:p>
          <a:p>
            <a:r>
              <a:rPr lang="it-IT" sz="2400" dirty="0">
                <a:latin typeface="Bahnschrift SemiBold" panose="020B0502040204020203" pitchFamily="34" charset="0"/>
              </a:rPr>
              <a:t> </a:t>
            </a:r>
          </a:p>
          <a:p>
            <a:endParaRPr lang="it-IT" sz="24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5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DECISIONE  Conclusioni riguardante se stessi, gli altri o la qualità della vita, adottata durante l'infanzia come migliore mezzo disponibile per sopravvivere e vedere esauditi i propri bisogni all'interno delle limitazioni dei modi di sentire e valutare la realtà del bambino. </a:t>
            </a:r>
          </a:p>
        </p:txBody>
      </p:sp>
    </p:spTree>
    <p:extLst>
      <p:ext uri="{BB962C8B-B14F-4D97-AF65-F5344CB8AC3E}">
        <p14:creationId xmlns:p14="http://schemas.microsoft.com/office/powerpoint/2010/main" val="367888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88984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EMPATIA  Per empatia s'intende la capacità di cogliere lo stato d'animo della persona che ci sta di fronte; essa ha origini molto antiche nell'evoluzione e molto precoci nel bambino piccolo e come tutte le funzioni risente delle vicende affettive ed educative del proprio vissuto.  Alla base dell'empatia c'è l'identificazione, che è un processo </a:t>
            </a:r>
            <a:r>
              <a:rPr lang="it-IT" dirty="0" err="1"/>
              <a:t>psico</a:t>
            </a:r>
            <a:r>
              <a:rPr lang="it-IT" dirty="0"/>
              <a:t>-affettivo complesso che consiste nel fatto che si è in grado di sentire dentro di sé le sensazioni e le emozioni che l'altro ci trasmette, realizzando una sintonia emotiva nei suoi confronti che permette di condividerne i vissuti interiori e le emozioni.   Ciò significa mettersi nei panni dell'altro, comprendere quello che l'altro sta provando dentro di sé, tenendo conto che spesso il comportamento esteriore non rispecchia il vissuto interiore. </a:t>
            </a:r>
          </a:p>
          <a:p>
            <a:r>
              <a:rPr lang="it-IT" dirty="0"/>
              <a:t> </a:t>
            </a:r>
          </a:p>
          <a:p>
            <a:r>
              <a:rPr lang="it-IT" dirty="0" smtClean="0"/>
              <a:t> </a:t>
            </a:r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89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7630" y="518489"/>
            <a:ext cx="98799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IL DOCENTE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Propone delle attività in modo’’ attraente”   Chiarisce la validità dell’offerta formativa   Indica la strada per il successo scolastico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Conoscere ciò che accade intorno a lui nella classe in modo da essere dentro le dinamiche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Presentarsi in modo positivo in modo da trasmettere energia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Adeguare il proprio comportamento sapendo che l’intervento sul singolo può avere un effetto globale, il cosiddetto “effetto onda” 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---- • Coinvolgere gli studenti in ciò che si intende fare • Capire i loro interessi a riguardo • Proporre esempi concreti alla realtà che li portino a trovare procedimenti a loro idonei • Valutare anche gli errori come una risorsa perché il docente potrà fornire loro il correttivo adatto </a:t>
            </a:r>
          </a:p>
          <a:p>
            <a:r>
              <a:rPr lang="it-IT" dirty="0"/>
              <a:t>Aula come </a:t>
            </a:r>
            <a:r>
              <a:rPr lang="it-IT" dirty="0" err="1"/>
              <a:t>setting</a:t>
            </a:r>
            <a:r>
              <a:rPr lang="it-IT" dirty="0"/>
              <a:t>.. </a:t>
            </a:r>
          </a:p>
          <a:p>
            <a:r>
              <a:rPr lang="it-IT" dirty="0"/>
              <a:t> </a:t>
            </a:r>
          </a:p>
          <a:p>
            <a:r>
              <a:rPr lang="it-IT" dirty="0"/>
              <a:t> La gestione coerente da parte di tutti i docenti della classe </a:t>
            </a:r>
          </a:p>
        </p:txBody>
      </p:sp>
    </p:spTree>
    <p:extLst>
      <p:ext uri="{BB962C8B-B14F-4D97-AF65-F5344CB8AC3E}">
        <p14:creationId xmlns:p14="http://schemas.microsoft.com/office/powerpoint/2010/main" val="55219657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1844</Words>
  <Application>Microsoft Office PowerPoint</Application>
  <PresentationFormat>Widescreen</PresentationFormat>
  <Paragraphs>98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Bahnschrift SemiBold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6</cp:revision>
  <dcterms:created xsi:type="dcterms:W3CDTF">2019-03-24T19:18:29Z</dcterms:created>
  <dcterms:modified xsi:type="dcterms:W3CDTF">2019-03-25T19:59:37Z</dcterms:modified>
</cp:coreProperties>
</file>