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1560" y="60"/>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30016885"/>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olo e sottotitolo">
    <p:spTree>
      <p:nvGrpSpPr>
        <p:cNvPr id="1" name=""/>
        <p:cNvGrpSpPr/>
        <p:nvPr/>
      </p:nvGrpSpPr>
      <p:grpSpPr>
        <a:xfrm>
          <a:off x="0" y="0"/>
          <a:ext cx="0" cy="0"/>
          <a:chOff x="0" y="0"/>
          <a:chExt cx="0" cy="0"/>
        </a:xfrm>
      </p:grpSpPr>
      <p:sp>
        <p:nvSpPr>
          <p:cNvPr id="11" name="Titolo Testo"/>
          <p:cNvSpPr txBox="1">
            <a:spLocks noGrp="1"/>
          </p:cNvSpPr>
          <p:nvPr>
            <p:ph type="title"/>
          </p:nvPr>
        </p:nvSpPr>
        <p:spPr>
          <a:xfrm>
            <a:off x="1270000" y="1638300"/>
            <a:ext cx="10464800" cy="3302000"/>
          </a:xfrm>
          <a:prstGeom prst="rect">
            <a:avLst/>
          </a:prstGeom>
        </p:spPr>
        <p:txBody>
          <a:bodyPr anchor="b"/>
          <a:lstStyle/>
          <a:p>
            <a:r>
              <a:t>Titolo Testo</a:t>
            </a:r>
          </a:p>
        </p:txBody>
      </p:sp>
      <p:sp>
        <p:nvSpPr>
          <p:cNvPr id="12" name="Corpo livello uno…"/>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Corpo livello uno</a:t>
            </a:r>
          </a:p>
          <a:p>
            <a:pPr lvl="1"/>
            <a:r>
              <a:t>Corpo livello due</a:t>
            </a:r>
          </a:p>
          <a:p>
            <a:pPr lvl="2"/>
            <a:r>
              <a:t>Corpo livello tre</a:t>
            </a:r>
          </a:p>
          <a:p>
            <a:pPr lvl="3"/>
            <a:r>
              <a:t>Corpo livello quattro</a:t>
            </a:r>
          </a:p>
          <a:p>
            <a:pPr lvl="4"/>
            <a:r>
              <a:t>Corpo livello cinque</a:t>
            </a:r>
          </a:p>
        </p:txBody>
      </p:sp>
      <p:sp>
        <p:nvSpPr>
          <p:cNvPr id="13" name="Numero diapositiva"/>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rPr/>
              <a:pPr/>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zione">
    <p:spTree>
      <p:nvGrpSpPr>
        <p:cNvPr id="1" name=""/>
        <p:cNvGrpSpPr/>
        <p:nvPr/>
      </p:nvGrpSpPr>
      <p:grpSpPr>
        <a:xfrm>
          <a:off x="0" y="0"/>
          <a:ext cx="0" cy="0"/>
          <a:chOff x="0" y="0"/>
          <a:chExt cx="0" cy="0"/>
        </a:xfrm>
      </p:grpSpPr>
      <p:sp>
        <p:nvSpPr>
          <p:cNvPr id="93" name="–Giovanni Mela"/>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–Giovanni Mela</a:t>
            </a:r>
          </a:p>
        </p:txBody>
      </p:sp>
      <p:sp>
        <p:nvSpPr>
          <p:cNvPr id="94" name="“Inserisci qui una citazion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“Inserisci qui una citazione”. </a:t>
            </a:r>
          </a:p>
        </p:txBody>
      </p:sp>
      <p:sp>
        <p:nvSpPr>
          <p:cNvPr id="9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02" name="Immagin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
        <p:nvSpPr>
          <p:cNvPr id="110"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oto - Orizzontale">
    <p:spTree>
      <p:nvGrpSpPr>
        <p:cNvPr id="1" name=""/>
        <p:cNvGrpSpPr/>
        <p:nvPr/>
      </p:nvGrpSpPr>
      <p:grpSpPr>
        <a:xfrm>
          <a:off x="0" y="0"/>
          <a:ext cx="0" cy="0"/>
          <a:chOff x="0" y="0"/>
          <a:chExt cx="0" cy="0"/>
        </a:xfrm>
      </p:grpSpPr>
      <p:sp>
        <p:nvSpPr>
          <p:cNvPr id="20" name="Immagine"/>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itolo Testo"/>
          <p:cNvSpPr txBox="1">
            <a:spLocks noGrp="1"/>
          </p:cNvSpPr>
          <p:nvPr>
            <p:ph type="title"/>
          </p:nvPr>
        </p:nvSpPr>
        <p:spPr>
          <a:xfrm>
            <a:off x="1270000" y="6718300"/>
            <a:ext cx="10464800" cy="1422400"/>
          </a:xfrm>
          <a:prstGeom prst="rect">
            <a:avLst/>
          </a:prstGeom>
        </p:spPr>
        <p:txBody>
          <a:bodyPr anchor="b"/>
          <a:lstStyle/>
          <a:p>
            <a:r>
              <a:t>Titolo Testo</a:t>
            </a:r>
          </a:p>
        </p:txBody>
      </p:sp>
      <p:sp>
        <p:nvSpPr>
          <p:cNvPr id="22" name="Corpo livello uno…"/>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Corpo livello uno</a:t>
            </a:r>
          </a:p>
          <a:p>
            <a:pPr lvl="1"/>
            <a:r>
              <a:t>Corpo livello due</a:t>
            </a:r>
          </a:p>
          <a:p>
            <a:pPr lvl="2"/>
            <a:r>
              <a:t>Corpo livello tre</a:t>
            </a:r>
          </a:p>
          <a:p>
            <a:pPr lvl="3"/>
            <a:r>
              <a:t>Corpo livello quattro</a:t>
            </a:r>
          </a:p>
          <a:p>
            <a:pPr lvl="4"/>
            <a:r>
              <a:t>Corpo livello cinque</a:t>
            </a:r>
          </a:p>
        </p:txBody>
      </p:sp>
      <p:sp>
        <p:nvSpPr>
          <p:cNvPr id="2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olo - Centrato">
    <p:spTree>
      <p:nvGrpSpPr>
        <p:cNvPr id="1" name=""/>
        <p:cNvGrpSpPr/>
        <p:nvPr/>
      </p:nvGrpSpPr>
      <p:grpSpPr>
        <a:xfrm>
          <a:off x="0" y="0"/>
          <a:ext cx="0" cy="0"/>
          <a:chOff x="0" y="0"/>
          <a:chExt cx="0" cy="0"/>
        </a:xfrm>
      </p:grpSpPr>
      <p:sp>
        <p:nvSpPr>
          <p:cNvPr id="30" name="Titolo Testo"/>
          <p:cNvSpPr txBox="1">
            <a:spLocks noGrp="1"/>
          </p:cNvSpPr>
          <p:nvPr>
            <p:ph type="title"/>
          </p:nvPr>
        </p:nvSpPr>
        <p:spPr>
          <a:xfrm>
            <a:off x="1270000" y="3225800"/>
            <a:ext cx="10464800" cy="3302000"/>
          </a:xfrm>
          <a:prstGeom prst="rect">
            <a:avLst/>
          </a:prstGeom>
        </p:spPr>
        <p:txBody>
          <a:bodyPr/>
          <a:lstStyle/>
          <a:p>
            <a:r>
              <a:t>Titolo Testo</a:t>
            </a:r>
          </a:p>
        </p:txBody>
      </p:sp>
      <p:sp>
        <p:nvSpPr>
          <p:cNvPr id="3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Foto - Verticale">
    <p:spTree>
      <p:nvGrpSpPr>
        <p:cNvPr id="1" name=""/>
        <p:cNvGrpSpPr/>
        <p:nvPr/>
      </p:nvGrpSpPr>
      <p:grpSpPr>
        <a:xfrm>
          <a:off x="0" y="0"/>
          <a:ext cx="0" cy="0"/>
          <a:chOff x="0" y="0"/>
          <a:chExt cx="0" cy="0"/>
        </a:xfrm>
      </p:grpSpPr>
      <p:sp>
        <p:nvSpPr>
          <p:cNvPr id="38" name="Immagine"/>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itolo Testo"/>
          <p:cNvSpPr txBox="1">
            <a:spLocks noGrp="1"/>
          </p:cNvSpPr>
          <p:nvPr>
            <p:ph type="title"/>
          </p:nvPr>
        </p:nvSpPr>
        <p:spPr>
          <a:xfrm>
            <a:off x="952500" y="635000"/>
            <a:ext cx="5334000" cy="3987800"/>
          </a:xfrm>
          <a:prstGeom prst="rect">
            <a:avLst/>
          </a:prstGeom>
        </p:spPr>
        <p:txBody>
          <a:bodyPr anchor="b"/>
          <a:lstStyle>
            <a:lvl1pPr>
              <a:defRPr sz="6000"/>
            </a:lvl1pPr>
          </a:lstStyle>
          <a:p>
            <a:r>
              <a:t>Titolo Testo</a:t>
            </a:r>
          </a:p>
        </p:txBody>
      </p:sp>
      <p:sp>
        <p:nvSpPr>
          <p:cNvPr id="40" name="Corpo livello uno…"/>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Corpo livello uno</a:t>
            </a:r>
          </a:p>
          <a:p>
            <a:pPr lvl="1"/>
            <a:r>
              <a:t>Corpo livello due</a:t>
            </a:r>
          </a:p>
          <a:p>
            <a:pPr lvl="2"/>
            <a:r>
              <a:t>Corpo livello tre</a:t>
            </a:r>
          </a:p>
          <a:p>
            <a:pPr lvl="3"/>
            <a:r>
              <a:t>Corpo livello quattro</a:t>
            </a:r>
          </a:p>
          <a:p>
            <a:pPr lvl="4"/>
            <a:r>
              <a:t>Corpo livello cinque</a:t>
            </a:r>
          </a:p>
        </p:txBody>
      </p:sp>
      <p:sp>
        <p:nvSpPr>
          <p:cNvPr id="4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olo - In alto">
    <p:spTree>
      <p:nvGrpSpPr>
        <p:cNvPr id="1" name=""/>
        <p:cNvGrpSpPr/>
        <p:nvPr/>
      </p:nvGrpSpPr>
      <p:grpSpPr>
        <a:xfrm>
          <a:off x="0" y="0"/>
          <a:ext cx="0" cy="0"/>
          <a:chOff x="0" y="0"/>
          <a:chExt cx="0" cy="0"/>
        </a:xfrm>
      </p:grpSpPr>
      <p:sp>
        <p:nvSpPr>
          <p:cNvPr id="48" name="Titolo Testo"/>
          <p:cNvSpPr txBox="1">
            <a:spLocks noGrp="1"/>
          </p:cNvSpPr>
          <p:nvPr>
            <p:ph type="title"/>
          </p:nvPr>
        </p:nvSpPr>
        <p:spPr>
          <a:prstGeom prst="rect">
            <a:avLst/>
          </a:prstGeom>
        </p:spPr>
        <p:txBody>
          <a:bodyPr/>
          <a:lstStyle/>
          <a:p>
            <a:r>
              <a:t>Titolo Testo</a:t>
            </a:r>
          </a:p>
        </p:txBody>
      </p:sp>
      <p:sp>
        <p:nvSpPr>
          <p:cNvPr id="49"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olo e punti elenco">
    <p:spTree>
      <p:nvGrpSpPr>
        <p:cNvPr id="1" name=""/>
        <p:cNvGrpSpPr/>
        <p:nvPr/>
      </p:nvGrpSpPr>
      <p:grpSpPr>
        <a:xfrm>
          <a:off x="0" y="0"/>
          <a:ext cx="0" cy="0"/>
          <a:chOff x="0" y="0"/>
          <a:chExt cx="0" cy="0"/>
        </a:xfrm>
      </p:grpSpPr>
      <p:sp>
        <p:nvSpPr>
          <p:cNvPr id="56" name="Titolo Testo"/>
          <p:cNvSpPr txBox="1">
            <a:spLocks noGrp="1"/>
          </p:cNvSpPr>
          <p:nvPr>
            <p:ph type="title"/>
          </p:nvPr>
        </p:nvSpPr>
        <p:spPr>
          <a:prstGeom prst="rect">
            <a:avLst/>
          </a:prstGeom>
        </p:spPr>
        <p:txBody>
          <a:bodyPr/>
          <a:lstStyle/>
          <a:p>
            <a:r>
              <a:t>Titolo Testo</a:t>
            </a:r>
          </a:p>
        </p:txBody>
      </p:sp>
      <p:sp>
        <p:nvSpPr>
          <p:cNvPr id="57" name="Corpo livello uno…"/>
          <p:cNvSpPr txBox="1">
            <a:spLocks noGrp="1"/>
          </p:cNvSpPr>
          <p:nvPr>
            <p:ph type="body" idx="1"/>
          </p:nvPr>
        </p:nvSpPr>
        <p:spPr>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58"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olo, punti elenco e foto">
    <p:spTree>
      <p:nvGrpSpPr>
        <p:cNvPr id="1" name=""/>
        <p:cNvGrpSpPr/>
        <p:nvPr/>
      </p:nvGrpSpPr>
      <p:grpSpPr>
        <a:xfrm>
          <a:off x="0" y="0"/>
          <a:ext cx="0" cy="0"/>
          <a:chOff x="0" y="0"/>
          <a:chExt cx="0" cy="0"/>
        </a:xfrm>
      </p:grpSpPr>
      <p:sp>
        <p:nvSpPr>
          <p:cNvPr id="65" name="Immagin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olo Testo"/>
          <p:cNvSpPr txBox="1">
            <a:spLocks noGrp="1"/>
          </p:cNvSpPr>
          <p:nvPr>
            <p:ph type="title"/>
          </p:nvPr>
        </p:nvSpPr>
        <p:spPr>
          <a:prstGeom prst="rect">
            <a:avLst/>
          </a:prstGeom>
        </p:spPr>
        <p:txBody>
          <a:bodyPr/>
          <a:lstStyle/>
          <a:p>
            <a:r>
              <a:t>Titolo Testo</a:t>
            </a:r>
          </a:p>
        </p:txBody>
      </p:sp>
      <p:sp>
        <p:nvSpPr>
          <p:cNvPr id="67" name="Corpo livello uno…"/>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Corpo livello uno</a:t>
            </a:r>
          </a:p>
          <a:p>
            <a:pPr lvl="1"/>
            <a:r>
              <a:t>Corpo livello due</a:t>
            </a:r>
          </a:p>
          <a:p>
            <a:pPr lvl="2"/>
            <a:r>
              <a:t>Corpo livello tre</a:t>
            </a:r>
          </a:p>
          <a:p>
            <a:pPr lvl="3"/>
            <a:r>
              <a:t>Corpo livello quattro</a:t>
            </a:r>
          </a:p>
          <a:p>
            <a:pPr lvl="4"/>
            <a:r>
              <a:t>Corpo livello cinque</a:t>
            </a:r>
          </a:p>
        </p:txBody>
      </p:sp>
      <p:sp>
        <p:nvSpPr>
          <p:cNvPr id="68" name="Numero diapositiva"/>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rPr/>
              <a:pPr/>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nti elenco">
    <p:spTree>
      <p:nvGrpSpPr>
        <p:cNvPr id="1" name=""/>
        <p:cNvGrpSpPr/>
        <p:nvPr/>
      </p:nvGrpSpPr>
      <p:grpSpPr>
        <a:xfrm>
          <a:off x="0" y="0"/>
          <a:ext cx="0" cy="0"/>
          <a:chOff x="0" y="0"/>
          <a:chExt cx="0" cy="0"/>
        </a:xfrm>
      </p:grpSpPr>
      <p:sp>
        <p:nvSpPr>
          <p:cNvPr id="75" name="Corpo livello uno…"/>
          <p:cNvSpPr txBox="1">
            <a:spLocks noGrp="1"/>
          </p:cNvSpPr>
          <p:nvPr>
            <p:ph type="body" idx="1"/>
          </p:nvPr>
        </p:nvSpPr>
        <p:spPr>
          <a:xfrm>
            <a:off x="952500" y="1270000"/>
            <a:ext cx="11099800" cy="7213600"/>
          </a:xfrm>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76"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Foto - 3 per pagina">
    <p:spTree>
      <p:nvGrpSpPr>
        <p:cNvPr id="1" name=""/>
        <p:cNvGrpSpPr/>
        <p:nvPr/>
      </p:nvGrpSpPr>
      <p:grpSpPr>
        <a:xfrm>
          <a:off x="0" y="0"/>
          <a:ext cx="0" cy="0"/>
          <a:chOff x="0" y="0"/>
          <a:chExt cx="0" cy="0"/>
        </a:xfrm>
      </p:grpSpPr>
      <p:sp>
        <p:nvSpPr>
          <p:cNvPr id="83" name="Immagine"/>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Immagine"/>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Immagine"/>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olo Testo"/>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Titolo Testo</a:t>
            </a:r>
          </a:p>
        </p:txBody>
      </p:sp>
      <p:sp>
        <p:nvSpPr>
          <p:cNvPr id="3" name="Corpo livello uno…"/>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rPr/>
              <a:pP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SFON.2.jpg" descr="SFON.2.jpg"/>
          <p:cNvPicPr>
            <a:picLocks noChangeAspect="1"/>
          </p:cNvPicPr>
          <p:nvPr/>
        </p:nvPicPr>
        <p:blipFill>
          <a:blip r:embed="rId2" cstate="print"/>
          <a:stretch>
            <a:fillRect/>
          </a:stretch>
        </p:blipFill>
        <p:spPr>
          <a:xfrm>
            <a:off x="-1107824" y="-37956"/>
            <a:ext cx="14756054" cy="9829512"/>
          </a:xfrm>
          <a:prstGeom prst="rect">
            <a:avLst/>
          </a:prstGeom>
          <a:ln w="12700">
            <a:miter lim="400000"/>
          </a:ln>
        </p:spPr>
      </p:pic>
      <p:sp>
        <p:nvSpPr>
          <p:cNvPr id="120" name="LUIGI ALLEGATO"/>
          <p:cNvSpPr txBox="1">
            <a:spLocks noGrp="1"/>
          </p:cNvSpPr>
          <p:nvPr>
            <p:ph type="ctrTitle"/>
          </p:nvPr>
        </p:nvSpPr>
        <p:spPr>
          <a:xfrm>
            <a:off x="1270000" y="836984"/>
            <a:ext cx="10464800" cy="1371155"/>
          </a:xfrm>
          <a:prstGeom prst="rect">
            <a:avLst/>
          </a:prstGeom>
        </p:spPr>
        <p:txBody>
          <a:bodyPr/>
          <a:lstStyle>
            <a:lvl1pPr defTabSz="449833">
              <a:defRPr sz="6160">
                <a:solidFill>
                  <a:schemeClr val="accent3">
                    <a:hueOff val="914337"/>
                    <a:satOff val="31515"/>
                    <a:lumOff val="-30790"/>
                  </a:schemeClr>
                </a:solidFill>
                <a:latin typeface="Noteworthy Light"/>
                <a:ea typeface="Noteworthy Light"/>
                <a:cs typeface="Noteworthy Light"/>
                <a:sym typeface="Noteworthy Light"/>
              </a:defRPr>
            </a:lvl1pPr>
          </a:lstStyle>
          <a:p>
            <a:r>
              <a:t>LUIGI ALLEGATO</a:t>
            </a:r>
          </a:p>
        </p:txBody>
      </p:sp>
      <p:pic>
        <p:nvPicPr>
          <p:cNvPr id="121" name="Luigi_Allegato_1.jpg" descr="Luigi_Allegato_1.jpg"/>
          <p:cNvPicPr>
            <a:picLocks noChangeAspect="1"/>
          </p:cNvPicPr>
          <p:nvPr/>
        </p:nvPicPr>
        <p:blipFill>
          <a:blip r:embed="rId3" cstate="print"/>
          <a:stretch>
            <a:fillRect/>
          </a:stretch>
        </p:blipFill>
        <p:spPr>
          <a:xfrm>
            <a:off x="8001000" y="2472546"/>
            <a:ext cx="2463900" cy="3627408"/>
          </a:xfrm>
          <a:prstGeom prst="rect">
            <a:avLst/>
          </a:prstGeom>
          <a:ln w="12700">
            <a:miter lim="400000"/>
          </a:ln>
        </p:spPr>
      </p:pic>
      <p:sp>
        <p:nvSpPr>
          <p:cNvPr id="122" name="Nacque a San Severo l’8 Aprile 1896-…"/>
          <p:cNvSpPr txBox="1"/>
          <p:nvPr/>
        </p:nvSpPr>
        <p:spPr>
          <a:xfrm>
            <a:off x="798068" y="3018535"/>
            <a:ext cx="6633465" cy="2103630"/>
          </a:xfrm>
          <a:prstGeom prst="rect">
            <a:avLst/>
          </a:prstGeom>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a:defRPr b="0">
                <a:latin typeface="Noteworthy Light"/>
                <a:ea typeface="Noteworthy Light"/>
                <a:cs typeface="Noteworthy Light"/>
                <a:sym typeface="Noteworthy Light"/>
              </a:defRPr>
            </a:pPr>
            <a:r>
              <a:t>Nacque a San Severo l’8 Aprile 1896-</a:t>
            </a:r>
          </a:p>
          <a:p>
            <a:pPr>
              <a:defRPr b="0">
                <a:latin typeface="Noteworthy Light"/>
                <a:ea typeface="Noteworthy Light"/>
                <a:cs typeface="Noteworthy Light"/>
                <a:sym typeface="Noteworthy Light"/>
              </a:defRPr>
            </a:pPr>
            <a:r>
              <a:t>mori’ nel 1958 il 25 maggio.</a:t>
            </a:r>
          </a:p>
          <a:p>
            <a:pPr>
              <a:defRPr b="0">
                <a:latin typeface="Noteworthy Light"/>
                <a:ea typeface="Noteworthy Light"/>
                <a:cs typeface="Noteworthy Light"/>
                <a:sym typeface="Noteworthy Light"/>
              </a:defRPr>
            </a:pPr>
            <a:r>
              <a:t>Luigi allegato è stato tra i politici di maggior spicco </a:t>
            </a:r>
          </a:p>
          <a:p>
            <a:pPr>
              <a:defRPr b="0">
                <a:latin typeface="Noteworthy Light"/>
                <a:ea typeface="Noteworthy Light"/>
                <a:cs typeface="Noteworthy Light"/>
                <a:sym typeface="Noteworthy Light"/>
              </a:defRPr>
            </a:pPr>
            <a:r>
              <a:t>espressi nel secolo scorso dalla Capitanata e dalla Puglia.</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 name="SFON.2.jpg" descr="SFON.2.jpg"/>
          <p:cNvPicPr>
            <a:picLocks noChangeAspect="1"/>
          </p:cNvPicPr>
          <p:nvPr/>
        </p:nvPicPr>
        <p:blipFill>
          <a:blip r:embed="rId2" cstate="print"/>
          <a:stretch>
            <a:fillRect/>
          </a:stretch>
        </p:blipFill>
        <p:spPr>
          <a:xfrm>
            <a:off x="-1385145" y="-41727"/>
            <a:ext cx="14767374" cy="9837054"/>
          </a:xfrm>
          <a:prstGeom prst="rect">
            <a:avLst/>
          </a:prstGeom>
          <a:ln w="12700">
            <a:miter lim="400000"/>
          </a:ln>
        </p:spPr>
      </p:pic>
      <p:sp>
        <p:nvSpPr>
          <p:cNvPr id="125" name="La sua storia"/>
          <p:cNvSpPr txBox="1">
            <a:spLocks noGrp="1"/>
          </p:cNvSpPr>
          <p:nvPr>
            <p:ph type="ctrTitle"/>
          </p:nvPr>
        </p:nvSpPr>
        <p:spPr>
          <a:xfrm>
            <a:off x="1104900" y="749300"/>
            <a:ext cx="10464800" cy="1675656"/>
          </a:xfrm>
          <a:prstGeom prst="rect">
            <a:avLst/>
          </a:prstGeom>
        </p:spPr>
        <p:txBody>
          <a:bodyPr/>
          <a:lstStyle>
            <a:lvl1pPr defTabSz="566674">
              <a:defRPr sz="7760">
                <a:solidFill>
                  <a:schemeClr val="accent3">
                    <a:hueOff val="914337"/>
                    <a:satOff val="31515"/>
                    <a:lumOff val="-30790"/>
                  </a:schemeClr>
                </a:solidFill>
                <a:latin typeface="Noteworthy Light"/>
                <a:ea typeface="Noteworthy Light"/>
                <a:cs typeface="Noteworthy Light"/>
                <a:sym typeface="Noteworthy Light"/>
              </a:defRPr>
            </a:lvl1pPr>
          </a:lstStyle>
          <a:p>
            <a:r>
              <a:t>La sua storia</a:t>
            </a:r>
          </a:p>
        </p:txBody>
      </p:sp>
      <p:sp>
        <p:nvSpPr>
          <p:cNvPr id="126" name="Allegato fu Consultore e deputato costituente, senatore, presidente della Provincia di Foggia e sindaco di San Severo, dirigente del Partito Comunista, ha scritto pagine importanti della storia del movimento contadino e bracciantile.…"/>
          <p:cNvSpPr txBox="1">
            <a:spLocks noGrp="1"/>
          </p:cNvSpPr>
          <p:nvPr>
            <p:ph type="subTitle" sz="half" idx="1"/>
          </p:nvPr>
        </p:nvSpPr>
        <p:spPr>
          <a:xfrm>
            <a:off x="262284" y="2415133"/>
            <a:ext cx="12480232" cy="4058593"/>
          </a:xfrm>
          <a:prstGeom prst="rect">
            <a:avLst/>
          </a:prstGeom>
          <a:ln w="25400">
            <a:solidFill>
              <a:srgbClr val="000000"/>
            </a:solidFill>
          </a:ln>
        </p:spPr>
        <p:txBody>
          <a:bodyPr/>
          <a:lstStyle/>
          <a:p>
            <a:pPr defTabSz="385572">
              <a:defRPr sz="2376">
                <a:latin typeface="Noteworthy Light"/>
                <a:ea typeface="Noteworthy Light"/>
                <a:cs typeface="Noteworthy Light"/>
                <a:sym typeface="Noteworthy Light"/>
              </a:defRPr>
            </a:pPr>
            <a:r>
              <a:t>Allegato fu Consultore e deputato costituente, senatore, presidente della Provincia di Foggia e sindaco di San Severo, dirigente del Partito Comunista, ha scritto pagine importanti della storia del movimento contadino e bracciantile.</a:t>
            </a:r>
          </a:p>
          <a:p>
            <a:pPr defTabSz="385572">
              <a:defRPr sz="2376">
                <a:latin typeface="Noteworthy Light"/>
                <a:ea typeface="Noteworthy Light"/>
                <a:cs typeface="Noteworthy Light"/>
                <a:sym typeface="Noteworthy Light"/>
              </a:defRPr>
            </a:pPr>
            <a:r>
              <a:t>La sua partecipazione alla guerra e il suo ostinato rifiuto della guerra sono state due tappe fondamentali della sua formazione politica. Arrestato nel corso di una manifestazione pacifista che si svolse a Foggia, qualche giorno dopo, il 24 maggio 1915, fu tra i protagonisti dell’assalto al Municipio di San Severo, quando centinaia di socialisti e di pacifisti strapparono il tricolore in segno di protesta contro l’entrata in guerra dell’Italia. Tanto bastò a farlo schedare come sovversivo dalla Prefettura.</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SFON.2.jpg" descr="SFON.2.jpg"/>
          <p:cNvPicPr>
            <a:picLocks noChangeAspect="1"/>
          </p:cNvPicPr>
          <p:nvPr/>
        </p:nvPicPr>
        <p:blipFill>
          <a:blip r:embed="rId2" cstate="print"/>
          <a:stretch>
            <a:fillRect/>
          </a:stretch>
        </p:blipFill>
        <p:spPr>
          <a:xfrm>
            <a:off x="-1401956" y="-547380"/>
            <a:ext cx="15679182" cy="10444440"/>
          </a:xfrm>
          <a:prstGeom prst="rect">
            <a:avLst/>
          </a:prstGeom>
          <a:ln w="25400">
            <a:solidFill>
              <a:srgbClr val="000000"/>
            </a:solidFill>
            <a:miter lim="400000"/>
          </a:ln>
        </p:spPr>
      </p:pic>
      <p:sp>
        <p:nvSpPr>
          <p:cNvPr id="129" name="Il 6 agosto del 1916 era al fronte: si slanciò coraggiosamente verso le trincee austriache facendo prigioniero un mitragliere. Disse che l’aveva fatto non per odio verso il nemico, ma per impedirgli di uccidere ancora. Il suo reparto venne pressoché decimato dagli eventi bellici: era composto da 300 unità, sopravvissero in 32. Venne proposto per una medaglia, che però rifiutò.…"/>
          <p:cNvSpPr txBox="1">
            <a:spLocks noGrp="1"/>
          </p:cNvSpPr>
          <p:nvPr>
            <p:ph type="ctrTitle"/>
          </p:nvPr>
        </p:nvSpPr>
        <p:spPr>
          <a:xfrm>
            <a:off x="290289" y="1500782"/>
            <a:ext cx="12424222" cy="3756721"/>
          </a:xfrm>
          <a:prstGeom prst="rect">
            <a:avLst/>
          </a:prstGeom>
          <a:ln w="25400">
            <a:solidFill>
              <a:srgbClr val="000000"/>
            </a:solidFill>
          </a:ln>
        </p:spPr>
        <p:txBody>
          <a:bodyPr/>
          <a:lstStyle/>
          <a:p>
            <a:pPr defTabSz="566674">
              <a:defRPr sz="2522">
                <a:latin typeface="Noteworthy Light"/>
                <a:ea typeface="Noteworthy Light"/>
                <a:cs typeface="Noteworthy Light"/>
                <a:sym typeface="Noteworthy Light"/>
              </a:defRPr>
            </a:pPr>
            <a:r>
              <a:t>Il 6 agosto del 1916 era al fronte: si slanciò coraggiosamente verso le trincee austriache facendo prigioniero un mitragliere. Disse che l’aveva fatto non per odio verso il nemico, ma per impedirgli di uccidere ancora. Il suo reparto venne pressoché decimato dagli eventi bellici: era composto da 300 unità, sopravvissero in 32. Venne proposto per una medaglia, che però rifiutò.</a:t>
            </a:r>
          </a:p>
          <a:p>
            <a:pPr defTabSz="566674">
              <a:defRPr sz="2522">
                <a:latin typeface="Noteworthy Light"/>
                <a:ea typeface="Noteworthy Light"/>
                <a:cs typeface="Noteworthy Light"/>
                <a:sym typeface="Noteworthy Light"/>
              </a:defRPr>
            </a:pPr>
            <a:r>
              <a:t>Allegato pagò un durissimo prezzo personale per la causa delle libertà e della democrazia.</a:t>
            </a:r>
          </a:p>
          <a:p>
            <a:pPr defTabSz="566674">
              <a:defRPr sz="2522">
                <a:latin typeface="Noteworthy Light"/>
                <a:ea typeface="Noteworthy Light"/>
                <a:cs typeface="Noteworthy Light"/>
                <a:sym typeface="Noteworthy Light"/>
              </a:defRPr>
            </a:pPr>
            <a:r>
              <a:t>Nel 1928 venne condannato a dieci anni di reclusione per cospirazione contro i poteri dello Stato.</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 name="SFON.2.jpg" descr="SFON.2.jpg"/>
          <p:cNvPicPr>
            <a:picLocks noChangeAspect="1"/>
          </p:cNvPicPr>
          <p:nvPr/>
        </p:nvPicPr>
        <p:blipFill>
          <a:blip r:embed="rId2" cstate="print"/>
          <a:stretch>
            <a:fillRect/>
          </a:stretch>
        </p:blipFill>
        <p:spPr>
          <a:xfrm>
            <a:off x="-1731068" y="-362263"/>
            <a:ext cx="15466711" cy="10302906"/>
          </a:xfrm>
          <a:prstGeom prst="rect">
            <a:avLst/>
          </a:prstGeom>
          <a:ln w="12700">
            <a:miter lim="400000"/>
          </a:ln>
        </p:spPr>
      </p:pic>
      <p:sp>
        <p:nvSpPr>
          <p:cNvPr id="132" name="tornò in libertà nel 1932 per l’intervenuta amnistia. Ma trovò la sua famiglia distrutta: tre figli erano morti: non avevano retto ad una vita di stenti, di fame e di miseria.…"/>
          <p:cNvSpPr txBox="1">
            <a:spLocks noGrp="1"/>
          </p:cNvSpPr>
          <p:nvPr>
            <p:ph type="title"/>
          </p:nvPr>
        </p:nvSpPr>
        <p:spPr>
          <a:xfrm>
            <a:off x="1016000" y="1993900"/>
            <a:ext cx="10464800" cy="3302000"/>
          </a:xfrm>
          <a:prstGeom prst="rect">
            <a:avLst/>
          </a:prstGeom>
          <a:ln w="25400">
            <a:solidFill>
              <a:srgbClr val="000000"/>
            </a:solidFill>
          </a:ln>
        </p:spPr>
        <p:txBody>
          <a:bodyPr/>
          <a:lstStyle/>
          <a:p>
            <a:pPr defTabSz="403097">
              <a:defRPr sz="2553">
                <a:latin typeface="Helvetica Neue"/>
                <a:ea typeface="Helvetica Neue"/>
                <a:cs typeface="Helvetica Neue"/>
                <a:sym typeface="Helvetica Neue"/>
              </a:defRPr>
            </a:pPr>
            <a:r>
              <a:rPr>
                <a:latin typeface="Papyrus"/>
                <a:ea typeface="Papyrus"/>
                <a:cs typeface="Papyrus"/>
                <a:sym typeface="Papyrus"/>
              </a:rPr>
              <a:t>t</a:t>
            </a:r>
            <a:r>
              <a:rPr>
                <a:latin typeface="Noteworthy Light"/>
                <a:ea typeface="Noteworthy Light"/>
                <a:cs typeface="Noteworthy Light"/>
                <a:sym typeface="Noteworthy Light"/>
              </a:rPr>
              <a:t>ornò in libertà nel 1932 per l’intervenuta amnistia. Ma trovò la sua famiglia distrutta: tre figli erano morti: non avevano retto ad una vita di stenti, di fame e di miseria.</a:t>
            </a:r>
          </a:p>
          <a:p>
            <a:pPr defTabSz="403097">
              <a:defRPr sz="2553">
                <a:latin typeface="Noteworthy Light"/>
                <a:ea typeface="Noteworthy Light"/>
                <a:cs typeface="Noteworthy Light"/>
                <a:sym typeface="Noteworthy Light"/>
              </a:defRPr>
            </a:pPr>
            <a:r>
              <a:t>Il dramma familiare non gli impedì di intensificare l’attività cospirativa, avendo al suo fianco un’altra illustre personalità del movimento antifascista dauno, Carmine Cannelonga, anche lui sanseverese.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 name="SFON.2.jpg" descr="SFON.2.jpg"/>
          <p:cNvPicPr>
            <a:picLocks noChangeAspect="1"/>
          </p:cNvPicPr>
          <p:nvPr/>
        </p:nvPicPr>
        <p:blipFill>
          <a:blip r:embed="rId2" cstate="print"/>
          <a:stretch>
            <a:fillRect/>
          </a:stretch>
        </p:blipFill>
        <p:spPr>
          <a:xfrm>
            <a:off x="-1229142" y="-676415"/>
            <a:ext cx="15671890" cy="10439581"/>
          </a:xfrm>
          <a:prstGeom prst="rect">
            <a:avLst/>
          </a:prstGeom>
          <a:ln w="12700">
            <a:miter lim="400000"/>
          </a:ln>
        </p:spPr>
      </p:pic>
      <p:sp>
        <p:nvSpPr>
          <p:cNvPr id="135" name="Con la fine della guerra e il ritorno della democrazia, Allegato fu chiamato a far parte della Consulta Nazionale e venne quindi eletto nell’Assemblea Costituente con 40.000 voti di preferenza, secondo solo a Di Vittorio, che ne ottenne 75.000.…"/>
          <p:cNvSpPr txBox="1">
            <a:spLocks noGrp="1"/>
          </p:cNvSpPr>
          <p:nvPr>
            <p:ph type="title"/>
          </p:nvPr>
        </p:nvSpPr>
        <p:spPr>
          <a:xfrm>
            <a:off x="-22870" y="1081112"/>
            <a:ext cx="12745641" cy="5184379"/>
          </a:xfrm>
          <a:prstGeom prst="rect">
            <a:avLst/>
          </a:prstGeom>
          <a:ln w="25400">
            <a:solidFill>
              <a:srgbClr val="000000"/>
            </a:solidFill>
          </a:ln>
        </p:spPr>
        <p:txBody>
          <a:bodyPr/>
          <a:lstStyle/>
          <a:p>
            <a:pPr>
              <a:defRPr sz="2100">
                <a:latin typeface="Noteworthy Light"/>
                <a:ea typeface="Noteworthy Light"/>
                <a:cs typeface="Noteworthy Light"/>
                <a:sym typeface="Noteworthy Light"/>
              </a:defRPr>
            </a:pPr>
            <a:r>
              <a:t>Con la fine della guerra e il ritorno della democrazia, Allegato fu chiamato a far parte della Consulta Nazionale e venne quindi eletto nell’Assemblea Costituente con 40.000 voti di preferenza, secondo solo a Di Vittorio, che ne ottenne 75.000.</a:t>
            </a:r>
          </a:p>
          <a:p>
            <a:pPr>
              <a:defRPr sz="2100">
                <a:latin typeface="Noteworthy Light"/>
                <a:ea typeface="Noteworthy Light"/>
                <a:cs typeface="Noteworthy Light"/>
                <a:sym typeface="Noteworthy Light"/>
              </a:defRPr>
            </a:pPr>
            <a:r>
              <a:t>Nelle istituzioni locali Allegato era giunto giovanissimo. Nel 1920 era stato eletto consigliere comunale e provinciale: ma non si sedette mai tra gli scranni consiliari, in quanto la tornata elettorale venne annullata.</a:t>
            </a:r>
          </a:p>
          <a:p>
            <a:pPr>
              <a:defRPr sz="2100">
                <a:latin typeface="Noteworthy Light"/>
                <a:ea typeface="Noteworthy Light"/>
                <a:cs typeface="Noteworthy Light"/>
                <a:sym typeface="Noteworthy Light"/>
              </a:defRPr>
            </a:pPr>
            <a:r>
              <a:t>Allegato esercitò sia nel parlamento che fuori, un’azione costante per difendere la classe dei braccianti, il primato del lavoro e la giustizia sociale.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 name="SFON.2.jpg" descr="SFON.2.jpg"/>
          <p:cNvPicPr>
            <a:picLocks noChangeAspect="1"/>
          </p:cNvPicPr>
          <p:nvPr/>
        </p:nvPicPr>
        <p:blipFill>
          <a:blip r:embed="rId2" cstate="print"/>
          <a:stretch>
            <a:fillRect/>
          </a:stretch>
        </p:blipFill>
        <p:spPr>
          <a:xfrm>
            <a:off x="-1322155" y="-515733"/>
            <a:ext cx="15649111" cy="10424406"/>
          </a:xfrm>
          <a:prstGeom prst="rect">
            <a:avLst/>
          </a:prstGeom>
          <a:ln w="12700">
            <a:miter lim="400000"/>
          </a:ln>
        </p:spPr>
      </p:pic>
      <p:sp>
        <p:nvSpPr>
          <p:cNvPr id="138" name="Componente del direttivo del gruppo parlamentare comunista alla Costituente, Allegato verrà nella prima legislatura proclamato “senatore di diritto” per la condanna che aveva subito durante il fascismo.…"/>
          <p:cNvSpPr txBox="1">
            <a:spLocks noGrp="1"/>
          </p:cNvSpPr>
          <p:nvPr>
            <p:ph type="title"/>
          </p:nvPr>
        </p:nvSpPr>
        <p:spPr>
          <a:xfrm>
            <a:off x="1054100" y="1638300"/>
            <a:ext cx="10464800" cy="4373662"/>
          </a:xfrm>
          <a:prstGeom prst="rect">
            <a:avLst/>
          </a:prstGeom>
          <a:ln w="25400">
            <a:solidFill>
              <a:srgbClr val="000000"/>
            </a:solidFill>
          </a:ln>
        </p:spPr>
        <p:txBody>
          <a:bodyPr/>
          <a:lstStyle/>
          <a:p>
            <a:pPr defTabSz="338835">
              <a:defRPr sz="2146">
                <a:latin typeface="Noteworthy Light"/>
                <a:ea typeface="Noteworthy Light"/>
                <a:cs typeface="Noteworthy Light"/>
                <a:sym typeface="Noteworthy Light"/>
              </a:defRPr>
            </a:pPr>
            <a:r>
              <a:t>Componente del direttivo del gruppo parlamentare comunista alla Costituente, Allegato verrà nella prima legislatura proclamato “senatore di diritto” per la condanna che aveva subito durante il fascismo.</a:t>
            </a:r>
          </a:p>
          <a:p>
            <a:pPr defTabSz="338835">
              <a:defRPr sz="2146">
                <a:latin typeface="Noteworthy Light"/>
                <a:ea typeface="Noteworthy Light"/>
                <a:cs typeface="Noteworthy Light"/>
                <a:sym typeface="Noteworthy Light"/>
              </a:defRPr>
            </a:pPr>
            <a:r>
              <a:t>Tenace difensore dei valori della democrazia. Allegato è stato tra i primi ad accorgersi dell’importanza della Provincia quale organo di governo ed di indirizzo, anche politico del territorio.</a:t>
            </a:r>
          </a:p>
          <a:p>
            <a:pPr defTabSz="338835">
              <a:defRPr sz="4640">
                <a:latin typeface="Noteworthy Light"/>
                <a:ea typeface="Noteworthy Light"/>
                <a:cs typeface="Noteworthy Light"/>
                <a:sym typeface="Noteworthy Light"/>
              </a:defRPr>
            </a:pPr>
            <a:r>
              <a:rPr sz="2146"/>
              <a:t>Allegato si è battuto energicamente per affermare l’autonomia della Provincia e delle altre istituzioni locali, contro i poteri prefettizi. Era convinto che l’ente locale dovesse essere il luogo di costruzione della democrazia, attraverso un rapporto stretto e diretto con la</a:t>
            </a:r>
            <a:r>
              <a:t> </a:t>
            </a:r>
            <a:r>
              <a:rPr sz="2146"/>
              <a:t>cittadinanza.</a:t>
            </a:r>
          </a:p>
          <a:p>
            <a:pPr defTabSz="338835">
              <a:defRPr sz="2146">
                <a:latin typeface="Noteworthy Light"/>
                <a:ea typeface="Noteworthy Light"/>
                <a:cs typeface="Noteworthy Light"/>
                <a:sym typeface="Noteworthy Light"/>
              </a:defRPr>
            </a:pPr>
            <a:r>
              <a:t>L’idea del partito di massa ha contrassegnato la sua attività di dirigente politico.</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0" name="SFON.2.jpg" descr="SFON.2.jpg"/>
          <p:cNvPicPr>
            <a:picLocks noChangeAspect="1"/>
          </p:cNvPicPr>
          <p:nvPr/>
        </p:nvPicPr>
        <p:blipFill>
          <a:blip r:embed="rId2" cstate="print"/>
          <a:stretch>
            <a:fillRect/>
          </a:stretch>
        </p:blipFill>
        <p:spPr>
          <a:xfrm>
            <a:off x="-724340" y="-165596"/>
            <a:ext cx="15139280" cy="10084792"/>
          </a:xfrm>
          <a:prstGeom prst="rect">
            <a:avLst/>
          </a:prstGeom>
          <a:ln w="12700">
            <a:miter lim="400000"/>
          </a:ln>
        </p:spPr>
      </p:pic>
      <p:sp>
        <p:nvSpPr>
          <p:cNvPr id="141" name="Allegato Aveva intuito, meglio di Bordiga, la necessità che alla violenza e alla prevaricazione fascista si desse una risposta di massa. Molto moderni l’azione e il pensiero di Allegato lo sono anche in riferimento all’economia.Per Allegato la questione agraria non si limitava soltanto a dare la terra a chi la lavora, ma riguardava profondamente anche la qualità del lavoro nei campi, un’idea che produrrà poi elementi di lotta importanti come l’imponibile di manodopera."/>
          <p:cNvSpPr txBox="1">
            <a:spLocks noGrp="1"/>
          </p:cNvSpPr>
          <p:nvPr>
            <p:ph type="ctrTitle"/>
          </p:nvPr>
        </p:nvSpPr>
        <p:spPr>
          <a:xfrm>
            <a:off x="1252934" y="1206450"/>
            <a:ext cx="5926238" cy="5080050"/>
          </a:xfrm>
          <a:prstGeom prst="rect">
            <a:avLst/>
          </a:prstGeom>
          <a:ln w="25400">
            <a:solidFill>
              <a:srgbClr val="000000"/>
            </a:solidFill>
          </a:ln>
        </p:spPr>
        <p:txBody>
          <a:bodyPr/>
          <a:lstStyle/>
          <a:p>
            <a:pPr defTabSz="403097">
              <a:defRPr sz="2277"/>
            </a:pPr>
            <a:r>
              <a:rPr>
                <a:latin typeface="Papyrus"/>
                <a:ea typeface="Papyrus"/>
                <a:cs typeface="Papyrus"/>
                <a:sym typeface="Papyrus"/>
              </a:rPr>
              <a:t>Allegato</a:t>
            </a:r>
            <a:r>
              <a:t> </a:t>
            </a:r>
            <a:r>
              <a:rPr>
                <a:latin typeface="Papyrus"/>
                <a:ea typeface="Papyrus"/>
                <a:cs typeface="Papyrus"/>
                <a:sym typeface="Papyrus"/>
              </a:rPr>
              <a:t>Aveva intuito, meglio di Bordiga, la necessità che alla violenza e alla prevaricazione fascista si desse una risposta di massa. Molto moderni l’azione e il pensiero di Allegato lo sono anche in riferimento all’economia.Per Allegato la questione agraria non si limitava soltanto a dare la terra a chi la lavora, ma riguardava profondamente anche la qualità del lavoro nei campi, un’idea che produrrà poi elementi di lotta importanti come l’imponibile di manodopera</a:t>
            </a:r>
            <a:r>
              <a:t>.</a:t>
            </a:r>
          </a:p>
        </p:txBody>
      </p:sp>
      <p:pic>
        <p:nvPicPr>
          <p:cNvPr id="142" name="555566lui.jpg" descr="555566lui.jpg"/>
          <p:cNvPicPr>
            <a:picLocks noChangeAspect="1"/>
          </p:cNvPicPr>
          <p:nvPr/>
        </p:nvPicPr>
        <p:blipFill>
          <a:blip r:embed="rId3" cstate="print"/>
          <a:stretch>
            <a:fillRect/>
          </a:stretch>
        </p:blipFill>
        <p:spPr>
          <a:xfrm>
            <a:off x="8095704" y="1316573"/>
            <a:ext cx="3290045" cy="4859805"/>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636</Words>
  <Application>Microsoft Office PowerPoint</Application>
  <PresentationFormat>Personalizzato</PresentationFormat>
  <Paragraphs>21</Paragraphs>
  <Slides>7</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7</vt:i4>
      </vt:variant>
    </vt:vector>
  </HeadingPairs>
  <TitlesOfParts>
    <vt:vector size="15" baseType="lpstr">
      <vt:lpstr>Helvetica Light</vt:lpstr>
      <vt:lpstr>Helvetica Neue</vt:lpstr>
      <vt:lpstr>Helvetica Neue Light</vt:lpstr>
      <vt:lpstr>Helvetica Neue Medium</vt:lpstr>
      <vt:lpstr>Helvetica Neue Thin</vt:lpstr>
      <vt:lpstr>Noteworthy Light</vt:lpstr>
      <vt:lpstr>Papyrus</vt:lpstr>
      <vt:lpstr>White</vt:lpstr>
      <vt:lpstr>LUIGI ALLEGATO</vt:lpstr>
      <vt:lpstr>La sua storia</vt:lpstr>
      <vt:lpstr>Il 6 agosto del 1916 era al fronte: si slanciò coraggiosamente verso le trincee austriache facendo prigioniero un mitragliere. Disse che l’aveva fatto non per odio verso il nemico, ma per impedirgli di uccidere ancora. Il suo reparto venne pressoché decimato dagli eventi bellici: era composto da 300 unità, sopravvissero in 32. Venne proposto per una medaglia, che però rifiutò. Allegato pagò un durissimo prezzo personale per la causa delle libertà e della democrazia. Nel 1928 venne condannato a dieci anni di reclusione per cospirazione contro i poteri dello Stato.</vt:lpstr>
      <vt:lpstr>tornò in libertà nel 1932 per l’intervenuta amnistia. Ma trovò la sua famiglia distrutta: tre figli erano morti: non avevano retto ad una vita di stenti, di fame e di miseria. Il dramma familiare non gli impedì di intensificare l’attività cospirativa, avendo al suo fianco un’altra illustre personalità del movimento antifascista dauno, Carmine Cannelonga, anche lui sanseverese.</vt:lpstr>
      <vt:lpstr>Con la fine della guerra e il ritorno della democrazia, Allegato fu chiamato a far parte della Consulta Nazionale e venne quindi eletto nell’Assemblea Costituente con 40.000 voti di preferenza, secondo solo a Di Vittorio, che ne ottenne 75.000. Nelle istituzioni locali Allegato era giunto giovanissimo. Nel 1920 era stato eletto consigliere comunale e provinciale: ma non si sedette mai tra gli scranni consiliari, in quanto la tornata elettorale venne annullata. Allegato esercitò sia nel parlamento che fuori, un’azione costante per difendere la classe dei braccianti, il primato del lavoro e la giustizia sociale.</vt:lpstr>
      <vt:lpstr>Componente del direttivo del gruppo parlamentare comunista alla Costituente, Allegato verrà nella prima legislatura proclamato “senatore di diritto” per la condanna che aveva subito durante il fascismo. Tenace difensore dei valori della democrazia. Allegato è stato tra i primi ad accorgersi dell’importanza della Provincia quale organo di governo ed di indirizzo, anche politico del territorio. Allegato si è battuto energicamente per affermare l’autonomia della Provincia e delle altre istituzioni locali, contro i poteri prefettizi. Era convinto che l’ente locale dovesse essere il luogo di costruzione della democrazia, attraverso un rapporto stretto e diretto con la cittadinanza. L’idea del partito di massa ha contrassegnato la sua attività di dirigente politico.</vt:lpstr>
      <vt:lpstr>Allegato Aveva intuito, meglio di Bordiga, la necessità che alla violenza e alla prevaricazione fascista si desse una risposta di massa. Molto moderni l’azione e il pensiero di Allegato lo sono anche in riferimento all’economia.Per Allegato la questione agraria non si limitava soltanto a dare la terra a chi la lavora, ma riguardava profondamente anche la qualità del lavoro nei campi, un’idea che produrrà poi elementi di lotta importanti come l’imponibile di manodopera.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LUIGI ALLEGATO</dc:title>
  <dc:creator>Utente</dc:creator>
  <cp:lastModifiedBy>ok</cp:lastModifiedBy>
  <cp:revision>3</cp:revision>
  <dcterms:modified xsi:type="dcterms:W3CDTF">2022-04-01T10:49:58Z</dcterms:modified>
</cp:coreProperties>
</file>