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Calibri" pitchFamily="34" charset="0"/>
      <p:regular r:id="rId24"/>
      <p:bold r:id="rId25"/>
      <p:italic r:id="rId26"/>
      <p:boldItalic r:id="rId27"/>
    </p:embeddedFont>
    <p:embeddedFont>
      <p:font typeface="Anton" charset="0"/>
      <p:regular r:id="rId28"/>
    </p:embeddedFont>
    <p:embeddedFont>
      <p:font typeface="Helvetica Neue" charset="0"/>
      <p:regular r:id="rId29"/>
      <p:bold r:id="rId30"/>
      <p:italic r:id="rId31"/>
      <p:boldItalic r:id="rId32"/>
    </p:embeddedFont>
    <p:embeddedFont>
      <p:font typeface="Eater" charset="0"/>
      <p:regular r:id="rId33"/>
    </p:embeddedFont>
    <p:embeddedFont>
      <p:font typeface="Kaushan Script" charset="0"/>
      <p:regular r:id="rId34"/>
    </p:embeddedFont>
    <p:embeddedFont>
      <p:font typeface="Baumans" charset="0"/>
      <p:regular r:id="rId35"/>
    </p:embeddedFont>
    <p:embeddedFont>
      <p:font typeface="Comic Sans MS" pitchFamily="66"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2" d="100"/>
          <a:sy n="82" d="100"/>
        </p:scale>
        <p:origin x="-691" y="-91"/>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3" y="1122361"/>
            <a:ext cx="9144000" cy="2387598"/>
          </a:xfrm>
          <a:prstGeom prst="rect">
            <a:avLst/>
          </a:prstGeom>
          <a:noFill/>
          <a:ln>
            <a:noFill/>
          </a:ln>
        </p:spPr>
        <p:txBody>
          <a:bodyPr spcFirstLastPara="1" wrap="square" lIns="91425" tIns="45700" rIns="91425" bIns="45700" anchor="b" anchorCtr="1">
            <a:normAutofit/>
          </a:bodyPr>
          <a:lstStyle>
            <a:lvl1pPr lvl="0" algn="ctr">
              <a:lnSpc>
                <a:spcPct val="90000"/>
              </a:lnSpc>
              <a:spcBef>
                <a:spcPts val="0"/>
              </a:spcBef>
              <a:spcAft>
                <a:spcPts val="0"/>
              </a:spcAft>
              <a:buClr>
                <a:srgbClr val="000000"/>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3" y="3602041"/>
            <a:ext cx="9144000" cy="1655758"/>
          </a:xfrm>
          <a:prstGeom prst="rect">
            <a:avLst/>
          </a:prstGeom>
          <a:noFill/>
          <a:ln>
            <a:noFill/>
          </a:ln>
        </p:spPr>
        <p:txBody>
          <a:bodyPr spcFirstLastPara="1" wrap="square" lIns="91425" tIns="45700" rIns="91425" bIns="45700" anchor="t" anchorCtr="1">
            <a:normAutofit/>
          </a:bodyPr>
          <a:lstStyle>
            <a:lvl1pPr lvl="0" algn="ctr">
              <a:lnSpc>
                <a:spcPct val="90000"/>
              </a:lnSpc>
              <a:spcBef>
                <a:spcPts val="1000"/>
              </a:spcBef>
              <a:spcAft>
                <a:spcPts val="0"/>
              </a:spcAft>
              <a:buClr>
                <a:srgbClr val="000000"/>
              </a:buClr>
              <a:buSzPts val="2400"/>
              <a:buNone/>
              <a:defRPr sz="2400"/>
            </a:lvl1pPr>
            <a:lvl2pPr lvl="1" algn="l">
              <a:lnSpc>
                <a:spcPct val="90000"/>
              </a:lnSpc>
              <a:spcBef>
                <a:spcPts val="500"/>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4" name="Google Shape;14;p2"/>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3" y="365129"/>
            <a:ext cx="10515600" cy="13255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0000"/>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5" y="-1256505"/>
            <a:ext cx="4351336" cy="105156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lvl1pPr>
            <a:lvl2pPr marL="914400" lvl="1" indent="-381000" algn="l">
              <a:lnSpc>
                <a:spcPct val="90000"/>
              </a:lnSpc>
              <a:spcBef>
                <a:spcPts val="500"/>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6" y="1956596"/>
            <a:ext cx="5811834" cy="262889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0000"/>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4" y="-596102"/>
            <a:ext cx="5811834" cy="773429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lvl1pPr>
            <a:lvl2pPr marL="914400" lvl="1" indent="-381000" algn="l">
              <a:lnSpc>
                <a:spcPct val="90000"/>
              </a:lnSpc>
              <a:spcBef>
                <a:spcPts val="500"/>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3" y="365129"/>
            <a:ext cx="10515600" cy="13255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0000"/>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3" y="1825627"/>
            <a:ext cx="10515600" cy="435133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lvl1pPr>
            <a:lvl2pPr marL="914400" lvl="1" indent="-381000" algn="l">
              <a:lnSpc>
                <a:spcPct val="90000"/>
              </a:lnSpc>
              <a:spcBef>
                <a:spcPts val="500"/>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47" y="1709735"/>
            <a:ext cx="10515600" cy="285273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0000"/>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47" y="4589465"/>
            <a:ext cx="10515600" cy="150018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98989"/>
              </a:buClr>
              <a:buSzPts val="2400"/>
              <a:buNone/>
              <a:defRPr sz="2400">
                <a:solidFill>
                  <a:srgbClr val="898989"/>
                </a:solidFill>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4"/>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3" y="365129"/>
            <a:ext cx="10515600" cy="13255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0000"/>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3" y="1825627"/>
            <a:ext cx="5181603" cy="435133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lvl1pPr>
            <a:lvl2pPr marL="914400" lvl="1" indent="-381000" algn="l">
              <a:lnSpc>
                <a:spcPct val="90000"/>
              </a:lnSpc>
              <a:spcBef>
                <a:spcPts val="500"/>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7"/>
            <a:ext cx="5181603" cy="435133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lvl1pPr>
            <a:lvl2pPr marL="914400" lvl="1" indent="-381000" algn="l">
              <a:lnSpc>
                <a:spcPct val="90000"/>
              </a:lnSpc>
              <a:spcBef>
                <a:spcPts val="500"/>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4" y="365129"/>
            <a:ext cx="10515600" cy="13255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0000"/>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4" y="1681160"/>
            <a:ext cx="5157782" cy="82391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00000"/>
              </a:buClr>
              <a:buSzPts val="2400"/>
              <a:buNone/>
              <a:defRPr sz="2400" b="1"/>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6"/>
          <p:cNvSpPr txBox="1">
            <a:spLocks noGrp="1"/>
          </p:cNvSpPr>
          <p:nvPr>
            <p:ph type="body" idx="2"/>
          </p:nvPr>
        </p:nvSpPr>
        <p:spPr>
          <a:xfrm>
            <a:off x="839784" y="2505071"/>
            <a:ext cx="5157782" cy="3684583"/>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lvl1pPr>
            <a:lvl2pPr marL="914400" lvl="1" indent="-381000" algn="l">
              <a:lnSpc>
                <a:spcPct val="90000"/>
              </a:lnSpc>
              <a:spcBef>
                <a:spcPts val="500"/>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0"/>
            <a:ext cx="5183184" cy="82391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00000"/>
              </a:buClr>
              <a:buSzPts val="2400"/>
              <a:buNone/>
              <a:defRPr sz="2400" b="1"/>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body" idx="4"/>
          </p:nvPr>
        </p:nvSpPr>
        <p:spPr>
          <a:xfrm>
            <a:off x="6172200" y="2505071"/>
            <a:ext cx="5183184" cy="3684583"/>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lvl1pPr>
            <a:lvl2pPr marL="914400" lvl="1" indent="-381000" algn="l">
              <a:lnSpc>
                <a:spcPct val="90000"/>
              </a:lnSpc>
              <a:spcBef>
                <a:spcPts val="500"/>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3" y="365129"/>
            <a:ext cx="10515600" cy="13255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0000"/>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4" y="457200"/>
            <a:ext cx="393224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4" y="987423"/>
            <a:ext cx="6172200" cy="4873623"/>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06400" algn="l">
              <a:lnSpc>
                <a:spcPct val="90000"/>
              </a:lnSpc>
              <a:spcBef>
                <a:spcPts val="500"/>
              </a:spcBef>
              <a:spcAft>
                <a:spcPts val="0"/>
              </a:spcAft>
              <a:buClr>
                <a:srgbClr val="000000"/>
              </a:buClr>
              <a:buSzPts val="2800"/>
              <a:buChar char="•"/>
              <a:defRPr sz="2800"/>
            </a:lvl2pPr>
            <a:lvl3pPr marL="1371600" lvl="2" indent="-381000" algn="l">
              <a:lnSpc>
                <a:spcPct val="90000"/>
              </a:lnSpc>
              <a:spcBef>
                <a:spcPts val="500"/>
              </a:spcBef>
              <a:spcAft>
                <a:spcPts val="0"/>
              </a:spcAft>
              <a:buClr>
                <a:srgbClr val="000000"/>
              </a:buClr>
              <a:buSzPts val="2400"/>
              <a:buChar char="•"/>
              <a:defRPr sz="2400"/>
            </a:lvl3pPr>
            <a:lvl4pPr marL="1828800" lvl="3" indent="-355600" algn="l">
              <a:lnSpc>
                <a:spcPct val="90000"/>
              </a:lnSpc>
              <a:spcBef>
                <a:spcPts val="500"/>
              </a:spcBef>
              <a:spcAft>
                <a:spcPts val="0"/>
              </a:spcAft>
              <a:buClr>
                <a:srgbClr val="000000"/>
              </a:buClr>
              <a:buSzPts val="2000"/>
              <a:buChar char="•"/>
              <a:defRPr sz="2000"/>
            </a:lvl4pPr>
            <a:lvl5pPr marL="2286000" lvl="4" indent="-355600" algn="l">
              <a:lnSpc>
                <a:spcPct val="90000"/>
              </a:lnSpc>
              <a:spcBef>
                <a:spcPts val="500"/>
              </a:spcBef>
              <a:spcAft>
                <a:spcPts val="0"/>
              </a:spcAft>
              <a:buClr>
                <a:srgbClr val="000000"/>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9"/>
          <p:cNvSpPr txBox="1">
            <a:spLocks noGrp="1"/>
          </p:cNvSpPr>
          <p:nvPr>
            <p:ph type="body" idx="2"/>
          </p:nvPr>
        </p:nvSpPr>
        <p:spPr>
          <a:xfrm>
            <a:off x="839784" y="2057400"/>
            <a:ext cx="3932240" cy="381158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0000"/>
              </a:buClr>
              <a:buSzPts val="1600"/>
              <a:buNone/>
              <a:defRPr sz="1600"/>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9"/>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4" y="457200"/>
            <a:ext cx="393224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4" y="987423"/>
            <a:ext cx="6172200" cy="4873623"/>
          </a:xfrm>
          <a:prstGeom prst="rect">
            <a:avLst/>
          </a:prstGeom>
          <a:noFill/>
          <a:ln>
            <a:noFill/>
          </a:ln>
        </p:spPr>
      </p:sp>
      <p:sp>
        <p:nvSpPr>
          <p:cNvPr id="64" name="Google Shape;64;p10"/>
          <p:cNvSpPr txBox="1">
            <a:spLocks noGrp="1"/>
          </p:cNvSpPr>
          <p:nvPr>
            <p:ph type="body" idx="1"/>
          </p:nvPr>
        </p:nvSpPr>
        <p:spPr>
          <a:xfrm>
            <a:off x="839784" y="2057400"/>
            <a:ext cx="3932240" cy="381158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0000"/>
              </a:buClr>
              <a:buSzPts val="1600"/>
              <a:buNone/>
              <a:defRPr sz="1600"/>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0"/>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3" y="365129"/>
            <a:ext cx="10515600" cy="13255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3" y="1825627"/>
            <a:ext cx="10515600" cy="4351336"/>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marR="0" lvl="0" algn="ct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7188053" y="1903094"/>
            <a:ext cx="4524572" cy="2045124"/>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FFFFFF"/>
              </a:buClr>
              <a:buSzPct val="100000"/>
              <a:buFont typeface="Calibri"/>
              <a:buNone/>
            </a:pPr>
            <a:r>
              <a:rPr lang="en-US" sz="2600">
                <a:solidFill>
                  <a:srgbClr val="FFFFFF"/>
                </a:solidFill>
              </a:rPr>
              <a:t>Più di 150 milioni di bambini nel mondo vivono in condizioni di lavoro forzato e massacrante. Agli inizi degli anni ’80 la stima dei bambini sfruttati nel lavoro nel mondo era di 5 milioni.</a:t>
            </a:r>
            <a:endParaRPr/>
          </a:p>
        </p:txBody>
      </p:sp>
      <p:sp>
        <p:nvSpPr>
          <p:cNvPr id="85" name="Google Shape;85;p13"/>
          <p:cNvSpPr txBox="1">
            <a:spLocks noGrp="1"/>
          </p:cNvSpPr>
          <p:nvPr>
            <p:ph type="subTitle" idx="1"/>
          </p:nvPr>
        </p:nvSpPr>
        <p:spPr>
          <a:xfrm>
            <a:off x="7188052" y="4077072"/>
            <a:ext cx="5003948" cy="230425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FFFF"/>
              </a:buClr>
              <a:buSzPts val="2000"/>
              <a:buNone/>
            </a:pPr>
            <a:r>
              <a:rPr lang="en-US" sz="2000">
                <a:solidFill>
                  <a:srgbClr val="FFFFFF"/>
                </a:solidFill>
              </a:rPr>
              <a:t>Molti di questi bambini svolgono lavori pericolosi e a rischio della vita, in condizioni igieniche poco sane e con scarso nutrimento.</a:t>
            </a:r>
            <a:endParaRPr/>
          </a:p>
          <a:p>
            <a:pPr marL="0" lvl="0" indent="0" algn="l" rtl="0">
              <a:lnSpc>
                <a:spcPct val="90000"/>
              </a:lnSpc>
              <a:spcBef>
                <a:spcPts val="1000"/>
              </a:spcBef>
              <a:spcAft>
                <a:spcPts val="0"/>
              </a:spcAft>
              <a:buClr>
                <a:srgbClr val="FFFFFF"/>
              </a:buClr>
              <a:buSzPts val="2000"/>
              <a:buNone/>
            </a:pPr>
            <a:r>
              <a:rPr lang="en-US" sz="2000">
                <a:solidFill>
                  <a:srgbClr val="FFFFFF"/>
                </a:solidFill>
              </a:rPr>
              <a:t>Alcuni di questi sono vittime delle peggiori forme di sfruttamento: lavoro forzato (pesante), prostituzione, violenza fisica ecc.</a:t>
            </a:r>
            <a:endParaRPr/>
          </a:p>
          <a:p>
            <a:pPr marL="0" lvl="0" indent="0" algn="l" rtl="0">
              <a:lnSpc>
                <a:spcPct val="90000"/>
              </a:lnSpc>
              <a:spcBef>
                <a:spcPts val="1000"/>
              </a:spcBef>
              <a:spcAft>
                <a:spcPts val="0"/>
              </a:spcAft>
              <a:buClr>
                <a:srgbClr val="FFFFFF"/>
              </a:buClr>
              <a:buSzPts val="2000"/>
              <a:buNone/>
            </a:pPr>
            <a:r>
              <a:rPr lang="en-US" sz="2000">
                <a:solidFill>
                  <a:srgbClr val="FFFFFF"/>
                </a:solidFill>
              </a:rPr>
              <a:t>In media questi bambini lavorano dalle 12 alle 14 ore al giorno.</a:t>
            </a:r>
            <a:endParaRPr/>
          </a:p>
        </p:txBody>
      </p:sp>
      <p:sp>
        <p:nvSpPr>
          <p:cNvPr id="86" name="Google Shape;86;p13"/>
          <p:cNvSpPr/>
          <p:nvPr/>
        </p:nvSpPr>
        <p:spPr>
          <a:xfrm rot="10800000">
            <a:off x="0" y="0"/>
            <a:ext cx="7188052" cy="6858000"/>
          </a:xfrm>
          <a:custGeom>
            <a:avLst/>
            <a:gdLst/>
            <a:ahLst/>
            <a:cxnLst/>
            <a:rect l="l" t="t" r="r" b="b"/>
            <a:pathLst>
              <a:path w="7188051" h="6858000" extrusionOk="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rgbClr val="FFFFFF">
              <a:alpha val="80000"/>
            </a:srgbClr>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87" name="Google Shape;87;p13" descr="Immagine che contiene albero, esterni, bosco, radice di sostegno&#10;&#10;Descrizione generata automaticamente"/>
          <p:cNvPicPr preferRelativeResize="0"/>
          <p:nvPr/>
        </p:nvPicPr>
        <p:blipFill rotWithShape="1">
          <a:blip r:embed="rId3">
            <a:alphaModFix/>
          </a:blip>
          <a:srcRect l="23891" r="18461"/>
          <a:stretch/>
        </p:blipFill>
        <p:spPr>
          <a:xfrm>
            <a:off x="0" y="9"/>
            <a:ext cx="7028499" cy="6857990"/>
          </a:xfrm>
          <a:prstGeom prst="rect">
            <a:avLst/>
          </a:prstGeom>
          <a:noFill/>
          <a:ln>
            <a:noFill/>
          </a:ln>
        </p:spPr>
      </p:pic>
      <p:sp>
        <p:nvSpPr>
          <p:cNvPr id="88" name="Google Shape;88;p13"/>
          <p:cNvSpPr txBox="1"/>
          <p:nvPr/>
        </p:nvSpPr>
        <p:spPr>
          <a:xfrm>
            <a:off x="1" y="-62041"/>
            <a:ext cx="13156544" cy="707886"/>
          </a:xfrm>
          <a:prstGeom prst="rect">
            <a:avLst/>
          </a:prstGeom>
          <a:noFill/>
          <a:ln>
            <a:noFill/>
          </a:ln>
        </p:spPr>
        <p:txBody>
          <a:bodyPr spcFirstLastPara="1" wrap="square" lIns="91425" tIns="45700" rIns="91425" bIns="45700" anchor="t" anchorCtr="1">
            <a:spAutoFit/>
          </a:bodyPr>
          <a:lstStyle/>
          <a:p>
            <a:pPr marL="0" marR="0" lvl="0" indent="0" algn="ctr" rtl="0">
              <a:lnSpc>
                <a:spcPct val="100000"/>
              </a:lnSpc>
              <a:spcBef>
                <a:spcPts val="0"/>
              </a:spcBef>
              <a:spcAft>
                <a:spcPts val="0"/>
              </a:spcAft>
              <a:buClr>
                <a:srgbClr val="FF0000"/>
              </a:buClr>
              <a:buSzPts val="4000"/>
              <a:buFont typeface="Anton"/>
              <a:buNone/>
            </a:pPr>
            <a:r>
              <a:rPr lang="en-US" sz="4000" b="1" i="0" u="none" strike="noStrike" cap="none">
                <a:solidFill>
                  <a:srgbClr val="FF0000"/>
                </a:solidFill>
                <a:highlight>
                  <a:srgbClr val="FFFF00"/>
                </a:highlight>
                <a:latin typeface="Anton"/>
                <a:ea typeface="Anton"/>
                <a:cs typeface="Anton"/>
                <a:sym typeface="Anton"/>
              </a:rPr>
              <a:t>SFRUTTAMENTO  MINORILE </a:t>
            </a:r>
            <a:endParaRPr/>
          </a:p>
        </p:txBody>
      </p:sp>
      <p:sp>
        <p:nvSpPr>
          <p:cNvPr id="89" name="Google Shape;89;p13"/>
          <p:cNvSpPr txBox="1"/>
          <p:nvPr/>
        </p:nvSpPr>
        <p:spPr>
          <a:xfrm>
            <a:off x="0" y="908720"/>
            <a:ext cx="121920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0" i="0" u="none" strike="noStrike" cap="none">
                <a:solidFill>
                  <a:srgbClr val="FF0000"/>
                </a:solidFill>
                <a:highlight>
                  <a:srgbClr val="FFFF00"/>
                </a:highlight>
                <a:latin typeface="Aharoni"/>
                <a:ea typeface="Aharoni"/>
                <a:cs typeface="Aharoni"/>
                <a:sym typeface="Aharoni"/>
              </a:rPr>
              <a:t>LAVORO DI EDUCAZIONE CIVICA </a:t>
            </a:r>
            <a:r>
              <a:rPr lang="en-US" sz="2000" b="0" i="0" u="none" strike="noStrike" cap="none">
                <a:solidFill>
                  <a:srgbClr val="FF0000"/>
                </a:solidFill>
                <a:highlight>
                  <a:srgbClr val="FFFF00"/>
                </a:highlight>
                <a:latin typeface="Arial"/>
                <a:ea typeface="Arial"/>
                <a:cs typeface="Arial"/>
                <a:sym typeface="Arial"/>
              </a:rPr>
              <a:t>3B</a:t>
            </a:r>
            <a:r>
              <a:rPr lang="en-US" sz="2000" b="0" i="0" u="none" strike="noStrike" cap="none">
                <a:solidFill>
                  <a:srgbClr val="FF0000"/>
                </a:solidFill>
                <a:highlight>
                  <a:srgbClr val="FFFF00"/>
                </a:highlight>
                <a:latin typeface="Aharoni"/>
                <a:ea typeface="Aharoni"/>
                <a:cs typeface="Aharoni"/>
                <a:sym typeface="Aharoni"/>
              </a:rPr>
              <a:t> AFM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2"/>
          <p:cNvSpPr/>
          <p:nvPr/>
        </p:nvSpPr>
        <p:spPr>
          <a:xfrm>
            <a:off x="0" y="0"/>
            <a:ext cx="12191996" cy="6858000"/>
          </a:xfrm>
          <a:prstGeom prst="rect">
            <a:avLst/>
          </a:prstGeom>
          <a:solidFill>
            <a:srgbClr val="0D0D0D">
              <a:alpha val="98823"/>
            </a:srgbClr>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0" name="Google Shape;180;p22"/>
          <p:cNvSpPr txBox="1">
            <a:spLocks noGrp="1"/>
          </p:cNvSpPr>
          <p:nvPr>
            <p:ph type="subTitle" idx="1"/>
          </p:nvPr>
        </p:nvSpPr>
        <p:spPr>
          <a:xfrm>
            <a:off x="164658" y="245824"/>
            <a:ext cx="7088293" cy="3471208"/>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rgbClr val="000000"/>
              </a:buClr>
              <a:buSzPts val="700"/>
              <a:buNone/>
            </a:pPr>
            <a:endParaRPr sz="700">
              <a:solidFill>
                <a:srgbClr val="FFFFFF"/>
              </a:solidFill>
            </a:endParaRPr>
          </a:p>
          <a:p>
            <a:pPr marL="0" lvl="0" indent="0" algn="l" rtl="0">
              <a:lnSpc>
                <a:spcPct val="80000"/>
              </a:lnSpc>
              <a:spcBef>
                <a:spcPts val="1000"/>
              </a:spcBef>
              <a:spcAft>
                <a:spcPts val="0"/>
              </a:spcAft>
              <a:buClr>
                <a:srgbClr val="000000"/>
              </a:buClr>
              <a:buSzPts val="700"/>
              <a:buNone/>
            </a:pPr>
            <a:endParaRPr sz="700">
              <a:solidFill>
                <a:srgbClr val="FFFFFF"/>
              </a:solidFill>
            </a:endParaRPr>
          </a:p>
          <a:p>
            <a:pPr marL="0" lvl="0" indent="0" algn="l" rtl="0">
              <a:lnSpc>
                <a:spcPct val="80000"/>
              </a:lnSpc>
              <a:spcBef>
                <a:spcPts val="1000"/>
              </a:spcBef>
              <a:spcAft>
                <a:spcPts val="0"/>
              </a:spcAft>
              <a:buClr>
                <a:srgbClr val="FF0000"/>
              </a:buClr>
              <a:buSzPts val="1800"/>
              <a:buNone/>
            </a:pPr>
            <a:r>
              <a:rPr lang="en-US" sz="1800" b="1" u="sng">
                <a:solidFill>
                  <a:srgbClr val="FF0000"/>
                </a:solidFill>
                <a:latin typeface="Calibri"/>
                <a:ea typeface="Calibri"/>
                <a:cs typeface="Calibri"/>
                <a:sym typeface="Calibri"/>
              </a:rPr>
              <a:t>Art. 32</a:t>
            </a:r>
            <a:r>
              <a:rPr lang="en-US" sz="1800">
                <a:solidFill>
                  <a:srgbClr val="FFFFFF"/>
                </a:solidFill>
                <a:latin typeface="Calibri"/>
                <a:ea typeface="Calibri"/>
                <a:cs typeface="Calibri"/>
                <a:sym typeface="Calibri"/>
              </a:rPr>
              <a:t>, diritto alla salute, è un diritto sociale perché cambia in base alla società. Serve per tutelare l’intera collettività attraverso il servizio sanitario nazionale, al quale ci iscriviamo appena si nasce e ci viene data la tessera sanitaria. È una tessera magnetica dove vengono indicati i nostri dati e serve nell’ambito sanitario. </a:t>
            </a:r>
            <a:endParaRPr/>
          </a:p>
          <a:p>
            <a:pPr marL="0" lvl="0" indent="0" algn="l" rtl="0">
              <a:lnSpc>
                <a:spcPct val="80000"/>
              </a:lnSpc>
              <a:spcBef>
                <a:spcPts val="1000"/>
              </a:spcBef>
              <a:spcAft>
                <a:spcPts val="0"/>
              </a:spcAft>
              <a:buClr>
                <a:srgbClr val="000000"/>
              </a:buClr>
              <a:buSzPts val="1800"/>
              <a:buNone/>
            </a:pPr>
            <a:endParaRPr sz="1800">
              <a:solidFill>
                <a:srgbClr val="FFFFFF"/>
              </a:solidFill>
              <a:latin typeface="Calibri"/>
              <a:ea typeface="Calibri"/>
              <a:cs typeface="Calibri"/>
              <a:sym typeface="Calibri"/>
            </a:endParaRPr>
          </a:p>
          <a:p>
            <a:pPr marL="0" lvl="0" indent="0" algn="l" rtl="0">
              <a:lnSpc>
                <a:spcPct val="80000"/>
              </a:lnSpc>
              <a:spcBef>
                <a:spcPts val="1000"/>
              </a:spcBef>
              <a:spcAft>
                <a:spcPts val="0"/>
              </a:spcAft>
              <a:buClr>
                <a:srgbClr val="FF0000"/>
              </a:buClr>
              <a:buSzPts val="1800"/>
              <a:buNone/>
            </a:pPr>
            <a:r>
              <a:rPr lang="en-US" sz="1800" b="1" u="sng">
                <a:solidFill>
                  <a:srgbClr val="FF0000"/>
                </a:solidFill>
                <a:latin typeface="Calibri"/>
                <a:ea typeface="Calibri"/>
                <a:cs typeface="Calibri"/>
                <a:sym typeface="Calibri"/>
              </a:rPr>
              <a:t>Art. 37</a:t>
            </a:r>
            <a:r>
              <a:rPr lang="en-US" sz="1800" b="1" u="sng">
                <a:solidFill>
                  <a:srgbClr val="FFFFFF"/>
                </a:solidFill>
                <a:latin typeface="Calibri"/>
                <a:ea typeface="Calibri"/>
                <a:cs typeface="Calibri"/>
                <a:sym typeface="Calibri"/>
              </a:rPr>
              <a:t> </a:t>
            </a:r>
            <a:r>
              <a:rPr lang="en-US" sz="1800">
                <a:solidFill>
                  <a:srgbClr val="FFFFFF"/>
                </a:solidFill>
                <a:latin typeface="Calibri"/>
                <a:ea typeface="Calibri"/>
                <a:cs typeface="Calibri"/>
                <a:sym typeface="Calibri"/>
              </a:rPr>
              <a:t>La legge stabilisce il limite minimo di età per il lavoro salariato.</a:t>
            </a:r>
            <a:endParaRPr/>
          </a:p>
          <a:p>
            <a:pPr marL="0" lvl="0" indent="0" algn="l" rtl="0">
              <a:lnSpc>
                <a:spcPct val="80000"/>
              </a:lnSpc>
              <a:spcBef>
                <a:spcPts val="1000"/>
              </a:spcBef>
              <a:spcAft>
                <a:spcPts val="0"/>
              </a:spcAft>
              <a:buClr>
                <a:srgbClr val="FFFFFF"/>
              </a:buClr>
              <a:buSzPts val="1800"/>
              <a:buNone/>
            </a:pPr>
            <a:r>
              <a:rPr lang="en-US" sz="1800">
                <a:solidFill>
                  <a:srgbClr val="FFFFFF"/>
                </a:solidFill>
                <a:latin typeface="Calibri"/>
                <a:ea typeface="Calibri"/>
                <a:cs typeface="Calibri"/>
                <a:sym typeface="Calibri"/>
              </a:rPr>
              <a:t>La Repubblica tutela il lavoro dei minori con speciali norme e garantisce ad essi, a parità di lavoro, il diritto alla parità di retribuzione.</a:t>
            </a:r>
            <a:endParaRPr/>
          </a:p>
        </p:txBody>
      </p:sp>
      <p:pic>
        <p:nvPicPr>
          <p:cNvPr id="181" name="Google Shape;181;p22" descr="Immagine che contiene testo&#10;&#10;Descrizione generata automaticamente"/>
          <p:cNvPicPr preferRelativeResize="0"/>
          <p:nvPr/>
        </p:nvPicPr>
        <p:blipFill rotWithShape="1">
          <a:blip r:embed="rId3">
            <a:alphaModFix/>
          </a:blip>
          <a:srcRect l="3885" r="2862" b="-2"/>
          <a:stretch/>
        </p:blipFill>
        <p:spPr>
          <a:xfrm>
            <a:off x="7252952" y="1470358"/>
            <a:ext cx="4646188" cy="3724431"/>
          </a:xfrm>
          <a:prstGeom prst="rect">
            <a:avLst/>
          </a:prstGeom>
          <a:noFill/>
          <a:ln>
            <a:noFill/>
          </a:ln>
        </p:spPr>
      </p:pic>
      <p:sp>
        <p:nvSpPr>
          <p:cNvPr id="182" name="Google Shape;182;p22"/>
          <p:cNvSpPr txBox="1"/>
          <p:nvPr/>
        </p:nvSpPr>
        <p:spPr>
          <a:xfrm>
            <a:off x="157341" y="3558192"/>
            <a:ext cx="7088293" cy="32932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alibri"/>
              <a:buNone/>
            </a:pPr>
            <a:r>
              <a:rPr lang="en-US" sz="1800" b="1" i="0" u="sng" strike="noStrike" cap="none">
                <a:solidFill>
                  <a:srgbClr val="FF0000"/>
                </a:solidFill>
                <a:latin typeface="Calibri"/>
                <a:ea typeface="Calibri"/>
                <a:cs typeface="Calibri"/>
                <a:sym typeface="Calibri"/>
              </a:rPr>
              <a:t>Art 38 </a:t>
            </a:r>
            <a:r>
              <a:rPr lang="en-US" sz="1800" b="0" i="0" u="none" strike="noStrike" cap="none">
                <a:solidFill>
                  <a:srgbClr val="FFFFFF"/>
                </a:solidFill>
                <a:latin typeface="Calibri"/>
                <a:ea typeface="Calibri"/>
                <a:cs typeface="Calibri"/>
                <a:sym typeface="Calibri"/>
              </a:rPr>
              <a:t>Ogni cittadino inabile al lavoro e sprovvisto dei mezzi necessari per vivere ha diritto al mantenimento e all'assistenza sociale. I lavoratori hanno diritto che siano preveduti ed assicurati mezzi adeguati alle loro esigenze di vita in caso di infortunio, malattia, invalidità e vecchiaia, disoccupazione involontaria.</a:t>
            </a:r>
            <a:endParaRPr/>
          </a:p>
          <a:p>
            <a:pPr marL="0" marR="0" lvl="0" indent="0" algn="l" rtl="0">
              <a:lnSpc>
                <a:spcPct val="100000"/>
              </a:lnSpc>
              <a:spcBef>
                <a:spcPts val="60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600"/>
              </a:spcBef>
              <a:spcAft>
                <a:spcPts val="0"/>
              </a:spcAft>
              <a:buClr>
                <a:srgbClr val="FF0000"/>
              </a:buClr>
              <a:buSzPts val="1800"/>
              <a:buFont typeface="Calibri"/>
              <a:buNone/>
            </a:pPr>
            <a:r>
              <a:rPr lang="en-US" sz="1800" b="1" i="0" u="sng" strike="noStrike" cap="none">
                <a:solidFill>
                  <a:srgbClr val="FF0000"/>
                </a:solidFill>
                <a:latin typeface="Calibri"/>
                <a:ea typeface="Calibri"/>
                <a:cs typeface="Calibri"/>
                <a:sym typeface="Calibri"/>
              </a:rPr>
              <a:t> Art 41 </a:t>
            </a:r>
            <a:r>
              <a:rPr lang="en-US" sz="1800" b="0" i="0" u="none" strike="noStrike" cap="none">
                <a:solidFill>
                  <a:srgbClr val="FFFFFF"/>
                </a:solidFill>
                <a:latin typeface="Calibri"/>
                <a:ea typeface="Calibri"/>
                <a:cs typeface="Calibri"/>
                <a:sym typeface="Calibri"/>
              </a:rPr>
              <a:t>L'iniziativa economica privata è libera. Non può svolgersi in contrasto con l'utilità sociale o in modo da recare danno alla sicurezza, alla libertà, alla dignità umana. La legge determina i programmi e i controlli opportuni perché l'attività economica pubblica e privata possa essere indirizzata e coordinata a fini sociali</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3"/>
          <p:cNvSpPr/>
          <p:nvPr/>
        </p:nvSpPr>
        <p:spPr>
          <a:xfrm>
            <a:off x="0" y="0"/>
            <a:ext cx="12191996" cy="6858000"/>
          </a:xfrm>
          <a:prstGeom prst="rect">
            <a:avLst/>
          </a:prstGeom>
          <a:solidFill>
            <a:srgbClr val="3F3F3F"/>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Twentieth Century"/>
              <a:ea typeface="Twentieth Century"/>
              <a:cs typeface="Twentieth Century"/>
              <a:sym typeface="Twentieth Century"/>
            </a:endParaRPr>
          </a:p>
        </p:txBody>
      </p:sp>
      <p:sp>
        <p:nvSpPr>
          <p:cNvPr id="188" name="Google Shape;188;p23"/>
          <p:cNvSpPr txBox="1">
            <a:spLocks noGrp="1"/>
          </p:cNvSpPr>
          <p:nvPr>
            <p:ph type="ctrTitle"/>
          </p:nvPr>
        </p:nvSpPr>
        <p:spPr>
          <a:xfrm>
            <a:off x="273345" y="1124744"/>
            <a:ext cx="3919099" cy="431593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FF0000"/>
              </a:buClr>
              <a:buSzPts val="1800"/>
              <a:buFont typeface="Calibri"/>
              <a:buNone/>
            </a:pPr>
            <a:r>
              <a:rPr lang="en-US" sz="1800" b="1">
                <a:solidFill>
                  <a:srgbClr val="FF0000"/>
                </a:solidFill>
              </a:rPr>
              <a:t>Art.2087</a:t>
            </a:r>
            <a:r>
              <a:rPr lang="en-US" sz="1800">
                <a:solidFill>
                  <a:srgbClr val="FFFFFF"/>
                </a:solidFill>
              </a:rPr>
              <a:t>, L'imprenditore è tenuto ad adottare nell'esercizio dell'impresa le misure che, secondo la particolarità del lavoro, l'esperienza e la tecnica, sono necessarie a tutelare l'integrità fisica e la personalità morale dei prestatori di lavoro. </a:t>
            </a:r>
            <a:br>
              <a:rPr lang="en-US" sz="1800">
                <a:solidFill>
                  <a:srgbClr val="FFFFFF"/>
                </a:solidFill>
              </a:rPr>
            </a:br>
            <a:r>
              <a:rPr lang="en-US" sz="1800">
                <a:solidFill>
                  <a:srgbClr val="FFFFFF"/>
                </a:solidFill>
              </a:rPr>
              <a:t>Ossia Il datore di lavoro deve adottare tutte le misure idonee a prevenire sia i rischi insiti all'ambiente di lavoro, sia quelli derivanti da fattori esterni e inerenti al luogo in cui tale ambiente si trova, atteso che la sicurezza del lavoratore è un bene di rilevanza costituzionale che impone al datore di anteporre al proprio profitto la sicurezza di chi esegue la prestazione.</a:t>
            </a:r>
            <a:endParaRPr/>
          </a:p>
        </p:txBody>
      </p:sp>
      <p:cxnSp>
        <p:nvCxnSpPr>
          <p:cNvPr id="189" name="Google Shape;189;p23"/>
          <p:cNvCxnSpPr/>
          <p:nvPr/>
        </p:nvCxnSpPr>
        <p:spPr>
          <a:xfrm>
            <a:off x="4763566" y="1417320"/>
            <a:ext cx="0" cy="4023360"/>
          </a:xfrm>
          <a:prstGeom prst="straightConnector1">
            <a:avLst/>
          </a:prstGeom>
          <a:noFill/>
          <a:ln w="15850" cap="flat" cmpd="sng">
            <a:solidFill>
              <a:srgbClr val="FFFFFF"/>
            </a:solidFill>
            <a:prstDash val="solid"/>
            <a:miter lim="8000"/>
            <a:headEnd type="none" w="sm" len="sm"/>
            <a:tailEnd type="none" w="sm" len="sm"/>
          </a:ln>
        </p:spPr>
      </p:cxnSp>
      <p:pic>
        <p:nvPicPr>
          <p:cNvPr id="190" name="Google Shape;190;p23" descr="Immagine che contiene persona, esterni, giallo, casco&#10;&#10;Descrizione generata automaticamente"/>
          <p:cNvPicPr preferRelativeResize="0"/>
          <p:nvPr/>
        </p:nvPicPr>
        <p:blipFill rotWithShape="1">
          <a:blip r:embed="rId3">
            <a:alphaModFix/>
          </a:blip>
          <a:srcRect l="3184" t="9091" r="32179"/>
          <a:stretch/>
        </p:blipFill>
        <p:spPr>
          <a:xfrm>
            <a:off x="5344677" y="882926"/>
            <a:ext cx="6436543" cy="509214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p:nvPr/>
        </p:nvSpPr>
        <p:spPr>
          <a:xfrm>
            <a:off x="0" y="0"/>
            <a:ext cx="12191996" cy="6857369"/>
          </a:xfrm>
          <a:prstGeom prst="rect">
            <a:avLst/>
          </a:prstGeom>
          <a:solidFill>
            <a:srgbClr val="FFFFFF"/>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6" name="Google Shape;196;p24"/>
          <p:cNvSpPr txBox="1">
            <a:spLocks noGrp="1"/>
          </p:cNvSpPr>
          <p:nvPr>
            <p:ph type="ctrTitle"/>
          </p:nvPr>
        </p:nvSpPr>
        <p:spPr>
          <a:xfrm>
            <a:off x="6023992" y="116632"/>
            <a:ext cx="6051423" cy="18002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FF0000"/>
              </a:buClr>
              <a:buSzPct val="100000"/>
              <a:buFont typeface="Calibri"/>
              <a:buNone/>
            </a:pPr>
            <a:r>
              <a:rPr lang="en-US" sz="3200" b="1">
                <a:solidFill>
                  <a:srgbClr val="FF0000"/>
                </a:solidFill>
              </a:rPr>
              <a:t>DECRETO LEGISLATIVO 4 agosto 1999, n. 345 Attuazione della direttiva 94/33/CE relativa alla protezione dei giovani sul lavoro.</a:t>
            </a:r>
            <a:endParaRPr/>
          </a:p>
        </p:txBody>
      </p:sp>
      <p:grpSp>
        <p:nvGrpSpPr>
          <p:cNvPr id="197" name="Google Shape;197;p24"/>
          <p:cNvGrpSpPr/>
          <p:nvPr/>
        </p:nvGrpSpPr>
        <p:grpSpPr>
          <a:xfrm>
            <a:off x="-1" y="4952296"/>
            <a:ext cx="5777814" cy="1340439"/>
            <a:chOff x="-1" y="4952296"/>
            <a:chExt cx="5777814" cy="1340439"/>
          </a:xfrm>
        </p:grpSpPr>
        <p:cxnSp>
          <p:nvCxnSpPr>
            <p:cNvPr id="198" name="Google Shape;198;p24"/>
            <p:cNvCxnSpPr/>
            <p:nvPr/>
          </p:nvCxnSpPr>
          <p:spPr>
            <a:xfrm rot="5399987">
              <a:off x="5111501" y="5626426"/>
              <a:ext cx="1332619" cy="0"/>
            </a:xfrm>
            <a:prstGeom prst="straightConnector1">
              <a:avLst/>
            </a:prstGeom>
            <a:noFill/>
            <a:ln w="152400" cap="flat" cmpd="sng">
              <a:solidFill>
                <a:srgbClr val="FFC000"/>
              </a:solidFill>
              <a:prstDash val="solid"/>
              <a:miter lim="8000"/>
              <a:headEnd type="none" w="sm" len="sm"/>
              <a:tailEnd type="none" w="sm" len="sm"/>
            </a:ln>
          </p:spPr>
        </p:cxnSp>
        <p:sp>
          <p:nvSpPr>
            <p:cNvPr id="199" name="Google Shape;199;p24"/>
            <p:cNvSpPr/>
            <p:nvPr/>
          </p:nvSpPr>
          <p:spPr>
            <a:xfrm rot="-5399996">
              <a:off x="2163182" y="2789117"/>
              <a:ext cx="1340409" cy="5666774"/>
            </a:xfrm>
            <a:prstGeom prst="rect">
              <a:avLst/>
            </a:prstGeom>
            <a:solidFill>
              <a:srgbClr val="FFC000"/>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200" name="Google Shape;200;p24"/>
          <p:cNvSpPr txBox="1">
            <a:spLocks noGrp="1"/>
          </p:cNvSpPr>
          <p:nvPr>
            <p:ph type="subTitle" idx="1"/>
          </p:nvPr>
        </p:nvSpPr>
        <p:spPr>
          <a:xfrm>
            <a:off x="6023992" y="1988840"/>
            <a:ext cx="6168007" cy="49000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800"/>
              <a:buChar char="•"/>
            </a:pPr>
            <a:r>
              <a:rPr lang="en-US" sz="1800"/>
              <a:t>Avendo poca familiarità con il luogo di lavoro, i giovani non possiedono esperienza e spesso sono ancora immaturi, dal punto di vista sia fisico sia psicologico, oltre a non prendere sufficientemente sul serio i rischi che affrontano. Tra gli altri fattori che espongono i giovani a rischi maggiori si annoverano:</a:t>
            </a:r>
            <a:endParaRPr/>
          </a:p>
          <a:p>
            <a:pPr marL="0" lvl="0" indent="0" algn="l" rtl="0">
              <a:lnSpc>
                <a:spcPct val="90000"/>
              </a:lnSpc>
              <a:spcBef>
                <a:spcPts val="1000"/>
              </a:spcBef>
              <a:spcAft>
                <a:spcPts val="0"/>
              </a:spcAft>
              <a:buClr>
                <a:srgbClr val="000000"/>
              </a:buClr>
              <a:buSzPts val="1800"/>
              <a:buChar char="•"/>
            </a:pPr>
            <a:r>
              <a:rPr lang="en-US" sz="1800"/>
              <a:t>competenze e conoscenze insufficienti;</a:t>
            </a:r>
            <a:endParaRPr/>
          </a:p>
          <a:p>
            <a:pPr marL="0" lvl="0" indent="0" algn="l" rtl="0">
              <a:lnSpc>
                <a:spcPct val="90000"/>
              </a:lnSpc>
              <a:spcBef>
                <a:spcPts val="1000"/>
              </a:spcBef>
              <a:spcAft>
                <a:spcPts val="0"/>
              </a:spcAft>
              <a:buClr>
                <a:srgbClr val="000000"/>
              </a:buClr>
              <a:buSzPts val="1800"/>
              <a:buChar char="•"/>
            </a:pPr>
            <a:r>
              <a:rPr lang="en-US" sz="1800"/>
              <a:t>il fatto di non conoscere i propri diritti né gli obblighi dei loro datori di lavoro;</a:t>
            </a:r>
            <a:endParaRPr/>
          </a:p>
          <a:p>
            <a:pPr marL="0" lvl="0" indent="0" algn="l" rtl="0">
              <a:lnSpc>
                <a:spcPct val="90000"/>
              </a:lnSpc>
              <a:spcBef>
                <a:spcPts val="1000"/>
              </a:spcBef>
              <a:spcAft>
                <a:spcPts val="0"/>
              </a:spcAft>
              <a:buClr>
                <a:srgbClr val="000000"/>
              </a:buClr>
              <a:buSzPts val="1800"/>
              <a:buChar char="•"/>
            </a:pPr>
            <a:r>
              <a:rPr lang="en-US" sz="1800"/>
              <a:t>non avere il coraggio di parlare con qualcuno;</a:t>
            </a:r>
            <a:endParaRPr/>
          </a:p>
          <a:p>
            <a:pPr marL="0" lvl="0" indent="0" algn="l" rtl="0">
              <a:lnSpc>
                <a:spcPct val="90000"/>
              </a:lnSpc>
              <a:spcBef>
                <a:spcPts val="1000"/>
              </a:spcBef>
              <a:spcAft>
                <a:spcPts val="0"/>
              </a:spcAft>
              <a:buClr>
                <a:srgbClr val="000000"/>
              </a:buClr>
              <a:buSzPts val="1800"/>
              <a:buChar char="•"/>
            </a:pPr>
            <a:r>
              <a:rPr lang="en-US" sz="1800"/>
              <a:t>il mancato riconoscimento, da parte dei datori di lavoro, della tutela supplementare che occorre garantire ai giovani lavoratori.</a:t>
            </a:r>
            <a:endParaRPr/>
          </a:p>
          <a:p>
            <a:pPr marL="0" lvl="0" indent="0" algn="l" rtl="0">
              <a:lnSpc>
                <a:spcPct val="90000"/>
              </a:lnSpc>
              <a:spcBef>
                <a:spcPts val="1000"/>
              </a:spcBef>
              <a:spcAft>
                <a:spcPts val="0"/>
              </a:spcAft>
              <a:buClr>
                <a:srgbClr val="000000"/>
              </a:buClr>
              <a:buSzPts val="1800"/>
              <a:buChar char="•"/>
            </a:pPr>
            <a:r>
              <a:rPr lang="en-US" sz="1800"/>
              <a:t>L'EU-OSHA redige statistiche, monitora i rischi per i giovani e promuove la condivisione delle buone prassi per tutelarli sul posto di lavoro.</a:t>
            </a:r>
            <a:endParaRPr/>
          </a:p>
          <a:p>
            <a:pPr marL="0" lvl="0" indent="114300" algn="l" rtl="0">
              <a:lnSpc>
                <a:spcPct val="90000"/>
              </a:lnSpc>
              <a:spcBef>
                <a:spcPts val="1000"/>
              </a:spcBef>
              <a:spcAft>
                <a:spcPts val="0"/>
              </a:spcAft>
              <a:buClr>
                <a:srgbClr val="000000"/>
              </a:buClr>
              <a:buSzPts val="1800"/>
              <a:buNone/>
            </a:pPr>
            <a:endParaRPr sz="1800"/>
          </a:p>
          <a:p>
            <a:pPr marL="0" lvl="0" indent="38100" algn="l" rtl="0">
              <a:lnSpc>
                <a:spcPct val="90000"/>
              </a:lnSpc>
              <a:spcBef>
                <a:spcPts val="1000"/>
              </a:spcBef>
              <a:spcAft>
                <a:spcPts val="0"/>
              </a:spcAft>
              <a:buClr>
                <a:srgbClr val="000000"/>
              </a:buClr>
              <a:buSzPts val="600"/>
              <a:buNone/>
            </a:pPr>
            <a:endParaRPr sz="600"/>
          </a:p>
        </p:txBody>
      </p:sp>
      <p:pic>
        <p:nvPicPr>
          <p:cNvPr id="201" name="Google Shape;201;p24" descr="Immagine che contiene testo&#10;&#10;Descrizione generata automaticamente"/>
          <p:cNvPicPr preferRelativeResize="0"/>
          <p:nvPr/>
        </p:nvPicPr>
        <p:blipFill rotWithShape="1">
          <a:blip r:embed="rId3">
            <a:alphaModFix/>
          </a:blip>
          <a:srcRect/>
          <a:stretch/>
        </p:blipFill>
        <p:spPr>
          <a:xfrm>
            <a:off x="518362" y="1966257"/>
            <a:ext cx="5288112" cy="18509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10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5"/>
          <p:cNvSpPr/>
          <p:nvPr/>
        </p:nvSpPr>
        <p:spPr>
          <a:xfrm>
            <a:off x="0" y="0"/>
            <a:ext cx="12191996" cy="6858000"/>
          </a:xfrm>
          <a:prstGeom prst="rect">
            <a:avLst/>
          </a:prstGeom>
          <a:solidFill>
            <a:srgbClr val="FFFFFF"/>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7" name="Google Shape;207;p25"/>
          <p:cNvSpPr txBox="1">
            <a:spLocks noGrp="1"/>
          </p:cNvSpPr>
          <p:nvPr>
            <p:ph type="ctrTitle"/>
          </p:nvPr>
        </p:nvSpPr>
        <p:spPr>
          <a:xfrm>
            <a:off x="843881" y="345332"/>
            <a:ext cx="4613303" cy="316322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0000"/>
              </a:buClr>
              <a:buSzPts val="3000"/>
              <a:buFont typeface="Calibri"/>
              <a:buNone/>
            </a:pPr>
            <a:r>
              <a:rPr lang="en-US" sz="3000" b="1">
                <a:solidFill>
                  <a:srgbClr val="FF0000"/>
                </a:solidFill>
              </a:rPr>
              <a:t>DECRETO LEGISLATIVO 9 aprile 2008, n. 81 Attuazione dell'articolo 1 della legge 3 agosto 2007, n. 123, in materia di tutela della salute e della sicurezza nei luoghi di lavoro. </a:t>
            </a:r>
            <a:endParaRPr/>
          </a:p>
        </p:txBody>
      </p:sp>
      <p:sp>
        <p:nvSpPr>
          <p:cNvPr id="208" name="Google Shape;208;p25"/>
          <p:cNvSpPr txBox="1">
            <a:spLocks noGrp="1"/>
          </p:cNvSpPr>
          <p:nvPr>
            <p:ph type="subTitle" idx="1"/>
          </p:nvPr>
        </p:nvSpPr>
        <p:spPr>
          <a:xfrm>
            <a:off x="294443" y="3508552"/>
            <a:ext cx="5336687" cy="297125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0000"/>
              </a:buClr>
              <a:buSzPts val="1800"/>
              <a:buNone/>
            </a:pPr>
            <a:r>
              <a:rPr lang="en-US" sz="1800"/>
              <a:t>Ci sono state molte morti a causa della mancanza di sicurezza e della condivisione della sicurezza e prevenzione. Nel 2008 per la prevenzione e sicurezza sul luogo del lavoro l’Italia ha approvato un testo unico sulla sicurezza sul lavoro. </a:t>
            </a:r>
            <a:endParaRPr/>
          </a:p>
          <a:p>
            <a:pPr marL="0" lvl="0" indent="0" algn="l" rtl="0">
              <a:lnSpc>
                <a:spcPct val="90000"/>
              </a:lnSpc>
              <a:spcBef>
                <a:spcPts val="1000"/>
              </a:spcBef>
              <a:spcAft>
                <a:spcPts val="0"/>
              </a:spcAft>
              <a:buClr>
                <a:srgbClr val="000000"/>
              </a:buClr>
              <a:buSzPts val="1800"/>
              <a:buNone/>
            </a:pPr>
            <a:r>
              <a:rPr lang="en-US" sz="1800"/>
              <a:t>Testo unico= libro che raccogli tutte le norme su base a quella disciplina. Sono disposizioni in base alla data e lo scopo è quello di scongiurare che i lavoratori siano esposti a dei pericoli esistenti in un’attività lavorativa. Di conseguenza da evitare l’infortunio e gli incidenti sul lavoro o malattie professionali.</a:t>
            </a:r>
            <a:endParaRPr/>
          </a:p>
        </p:txBody>
      </p:sp>
      <p:sp>
        <p:nvSpPr>
          <p:cNvPr id="209" name="Google Shape;209;p25"/>
          <p:cNvSpPr/>
          <p:nvPr/>
        </p:nvSpPr>
        <p:spPr>
          <a:xfrm flipH="1">
            <a:off x="8123337" y="0"/>
            <a:ext cx="4068668" cy="6858000"/>
          </a:xfrm>
          <a:prstGeom prst="rect">
            <a:avLst/>
          </a:prstGeom>
          <a:gradFill>
            <a:gsLst>
              <a:gs pos="0">
                <a:srgbClr val="000000"/>
              </a:gs>
              <a:gs pos="100000">
                <a:srgbClr val="4472C4"/>
              </a:gs>
            </a:gsLst>
            <a:lin ang="9000000" scaled="0"/>
          </a:gra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0" name="Google Shape;210;p25"/>
          <p:cNvSpPr/>
          <p:nvPr/>
        </p:nvSpPr>
        <p:spPr>
          <a:xfrm flipH="1">
            <a:off x="8123337" y="0"/>
            <a:ext cx="3611459" cy="6858000"/>
          </a:xfrm>
          <a:prstGeom prst="rect">
            <a:avLst/>
          </a:prstGeom>
          <a:gradFill>
            <a:gsLst>
              <a:gs pos="0">
                <a:srgbClr val="2F5597">
                  <a:alpha val="55686"/>
                </a:srgbClr>
              </a:gs>
              <a:gs pos="100000">
                <a:srgbClr val="000000">
                  <a:alpha val="51764"/>
                </a:srgbClr>
              </a:gs>
            </a:gsLst>
            <a:lin ang="5400000" scaled="0"/>
          </a:gra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1" name="Google Shape;211;p25"/>
          <p:cNvSpPr/>
          <p:nvPr/>
        </p:nvSpPr>
        <p:spPr>
          <a:xfrm rot="5400013">
            <a:off x="8230669" y="-107387"/>
            <a:ext cx="3853894" cy="4068668"/>
          </a:xfrm>
          <a:prstGeom prst="rect">
            <a:avLst/>
          </a:prstGeom>
          <a:gradFill>
            <a:gsLst>
              <a:gs pos="0">
                <a:srgbClr val="000000">
                  <a:alpha val="33725"/>
                </a:srgbClr>
              </a:gs>
              <a:gs pos="100000">
                <a:srgbClr val="4472C4">
                  <a:alpha val="0"/>
                </a:srgbClr>
              </a:gs>
            </a:gsLst>
            <a:lin ang="8400000" scaled="0"/>
          </a:gra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12" name="Google Shape;212;p25" descr="Immagine che contiene giallo, arancia, clipart&#10;&#10;Descrizione generata automaticamente"/>
          <p:cNvPicPr preferRelativeResize="0"/>
          <p:nvPr/>
        </p:nvPicPr>
        <p:blipFill rotWithShape="1">
          <a:blip r:embed="rId3">
            <a:alphaModFix/>
          </a:blip>
          <a:srcRect l="18765" r="2735"/>
          <a:stretch/>
        </p:blipFill>
        <p:spPr>
          <a:xfrm>
            <a:off x="5950320" y="869658"/>
            <a:ext cx="4756160" cy="475616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6"/>
          <p:cNvSpPr txBox="1">
            <a:spLocks noGrp="1"/>
          </p:cNvSpPr>
          <p:nvPr>
            <p:ph type="ctrTitle"/>
          </p:nvPr>
        </p:nvSpPr>
        <p:spPr>
          <a:xfrm>
            <a:off x="243625" y="1628800"/>
            <a:ext cx="5832647" cy="3600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0000"/>
              </a:buClr>
              <a:buSzPts val="2000"/>
              <a:buFont typeface="Calibri"/>
              <a:buNone/>
            </a:pPr>
            <a:r>
              <a:rPr lang="en-US" sz="2000"/>
              <a:t>Nei paesi meno sviluppati, circa 1 bambino su 4 – dai 5 ai 17 anni – è coinvolto in lavori considerati dannosi per la sua salute e il suo sviluppo», ha dichiarato Giacomo Guerrera, Presidente dell’UNICEF Italia. </a:t>
            </a:r>
            <a:br>
              <a:rPr lang="en-US" sz="2000"/>
            </a:br>
            <a:r>
              <a:rPr lang="en-US" sz="2000"/>
              <a:t>L’UNICEF lotta contro lo sfruttamento del lavoro minorile con programmi di sensibilizzazione, prevenzione e reinserimento scolastico o lavorativo per bambini lavoratori, ex-bambini soldato e bambini di strada, che prevedono orari flessibili, metodologie didattiche partecipative e un apprendimento che contempla competenze utili per la vita quotidiana e per la formazione professionale</a:t>
            </a:r>
            <a:endParaRPr sz="2000"/>
          </a:p>
        </p:txBody>
      </p:sp>
      <p:sp>
        <p:nvSpPr>
          <p:cNvPr id="218" name="Google Shape;218;p26"/>
          <p:cNvSpPr/>
          <p:nvPr/>
        </p:nvSpPr>
        <p:spPr>
          <a:xfrm>
            <a:off x="0" y="0"/>
            <a:ext cx="5532878" cy="1290949"/>
          </a:xfrm>
          <a:custGeom>
            <a:avLst/>
            <a:gdLst/>
            <a:ahLst/>
            <a:cxnLst/>
            <a:rect l="l" t="t" r="r" b="b"/>
            <a:pathLst>
              <a:path w="5532876" h="1290953" extrusionOk="0">
                <a:moveTo>
                  <a:pt x="0" y="0"/>
                </a:moveTo>
                <a:lnTo>
                  <a:pt x="5532876" y="0"/>
                </a:lnTo>
                <a:lnTo>
                  <a:pt x="4936972" y="1290953"/>
                </a:lnTo>
                <a:lnTo>
                  <a:pt x="0" y="1290953"/>
                </a:lnTo>
                <a:close/>
              </a:path>
            </a:pathLst>
          </a:custGeom>
          <a:solidFill>
            <a:srgbClr val="595959"/>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9" name="Google Shape;219;p26"/>
          <p:cNvSpPr/>
          <p:nvPr/>
        </p:nvSpPr>
        <p:spPr>
          <a:xfrm>
            <a:off x="5097844" y="0"/>
            <a:ext cx="7094162" cy="1290949"/>
          </a:xfrm>
          <a:custGeom>
            <a:avLst/>
            <a:gdLst/>
            <a:ahLst/>
            <a:cxnLst/>
            <a:rect l="l" t="t" r="r" b="b"/>
            <a:pathLst>
              <a:path w="7094159" h="1290953" extrusionOk="0">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20" name="Google Shape;220;p26"/>
          <p:cNvPicPr preferRelativeResize="0"/>
          <p:nvPr/>
        </p:nvPicPr>
        <p:blipFill rotWithShape="1">
          <a:blip r:embed="rId3">
            <a:alphaModFix/>
          </a:blip>
          <a:srcRect/>
          <a:stretch/>
        </p:blipFill>
        <p:spPr>
          <a:xfrm>
            <a:off x="6507574" y="2616537"/>
            <a:ext cx="5079373" cy="1561904"/>
          </a:xfrm>
          <a:prstGeom prst="rect">
            <a:avLst/>
          </a:prstGeom>
          <a:noFill/>
          <a:ln>
            <a:noFill/>
          </a:ln>
        </p:spPr>
      </p:pic>
      <p:sp>
        <p:nvSpPr>
          <p:cNvPr id="221" name="Google Shape;221;p26"/>
          <p:cNvSpPr/>
          <p:nvPr/>
        </p:nvSpPr>
        <p:spPr>
          <a:xfrm>
            <a:off x="6622112" y="5450107"/>
            <a:ext cx="5569884" cy="1407892"/>
          </a:xfrm>
          <a:custGeom>
            <a:avLst/>
            <a:gdLst/>
            <a:ahLst/>
            <a:cxnLst/>
            <a:rect l="l" t="t" r="r" b="b"/>
            <a:pathLst>
              <a:path w="5569884" h="1407897" extrusionOk="0">
                <a:moveTo>
                  <a:pt x="652041" y="0"/>
                </a:moveTo>
                <a:lnTo>
                  <a:pt x="5569884" y="0"/>
                </a:lnTo>
                <a:lnTo>
                  <a:pt x="5569884" y="1407897"/>
                </a:lnTo>
                <a:lnTo>
                  <a:pt x="0" y="1407897"/>
                </a:lnTo>
                <a:close/>
              </a:path>
            </a:pathLst>
          </a:custGeom>
          <a:solidFill>
            <a:srgbClr val="4472C4"/>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2" name="Google Shape;222;p26"/>
          <p:cNvSpPr/>
          <p:nvPr/>
        </p:nvSpPr>
        <p:spPr>
          <a:xfrm>
            <a:off x="0" y="5450107"/>
            <a:ext cx="7114534" cy="1407892"/>
          </a:xfrm>
          <a:custGeom>
            <a:avLst/>
            <a:gdLst/>
            <a:ahLst/>
            <a:cxnLst/>
            <a:rect l="l" t="t" r="r" b="b"/>
            <a:pathLst>
              <a:path w="7114535" h="1407897" extrusionOk="0">
                <a:moveTo>
                  <a:pt x="0" y="0"/>
                </a:moveTo>
                <a:lnTo>
                  <a:pt x="1189345" y="0"/>
                </a:lnTo>
                <a:lnTo>
                  <a:pt x="7114535" y="0"/>
                </a:lnTo>
                <a:lnTo>
                  <a:pt x="6462495" y="1407897"/>
                </a:lnTo>
                <a:lnTo>
                  <a:pt x="0" y="1407897"/>
                </a:lnTo>
                <a:close/>
              </a:path>
            </a:pathLst>
          </a:custGeom>
          <a:solidFill>
            <a:srgbClr val="7F7F7F">
              <a:alpha val="40000"/>
            </a:srgbClr>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6"/>
        <p:cNvGrpSpPr/>
        <p:nvPr/>
      </p:nvGrpSpPr>
      <p:grpSpPr>
        <a:xfrm>
          <a:off x="0" y="0"/>
          <a:ext cx="0" cy="0"/>
          <a:chOff x="0" y="0"/>
          <a:chExt cx="0" cy="0"/>
        </a:xfrm>
      </p:grpSpPr>
      <p:sp>
        <p:nvSpPr>
          <p:cNvPr id="227" name="Google Shape;227;p27"/>
          <p:cNvSpPr/>
          <p:nvPr/>
        </p:nvSpPr>
        <p:spPr>
          <a:xfrm>
            <a:off x="327546" y="321732"/>
            <a:ext cx="7058307" cy="1964266"/>
          </a:xfrm>
          <a:prstGeom prst="rect">
            <a:avLst/>
          </a:prstGeom>
          <a:solidFill>
            <a:srgbClr val="416B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8" name="Google Shape;228;p27"/>
          <p:cNvSpPr txBox="1">
            <a:spLocks noGrp="1"/>
          </p:cNvSpPr>
          <p:nvPr>
            <p:ph type="ctrTitle"/>
          </p:nvPr>
        </p:nvSpPr>
        <p:spPr>
          <a:xfrm>
            <a:off x="524256" y="516804"/>
            <a:ext cx="6594189" cy="1625210"/>
          </a:xfrm>
          <a:prstGeom prst="rect">
            <a:avLst/>
          </a:prstGeom>
          <a:noFill/>
          <a:ln>
            <a:noFill/>
          </a:ln>
        </p:spPr>
        <p:txBody>
          <a:bodyPr spcFirstLastPara="1" wrap="square" lIns="91425" tIns="45700" rIns="91425" bIns="45700" anchor="ctr" anchorCtr="1">
            <a:normAutofit/>
          </a:bodyPr>
          <a:lstStyle/>
          <a:p>
            <a:pPr marL="0" lvl="0" indent="0" algn="l" rtl="0">
              <a:lnSpc>
                <a:spcPct val="90000"/>
              </a:lnSpc>
              <a:spcBef>
                <a:spcPts val="0"/>
              </a:spcBef>
              <a:spcAft>
                <a:spcPts val="0"/>
              </a:spcAft>
              <a:buClr>
                <a:srgbClr val="FFFFFF"/>
              </a:buClr>
              <a:buSzPts val="4400"/>
              <a:buFont typeface="Calibri"/>
              <a:buNone/>
            </a:pPr>
            <a:r>
              <a:rPr lang="en-US" sz="4400">
                <a:solidFill>
                  <a:srgbClr val="FFFFFF"/>
                </a:solidFill>
                <a:latin typeface="Calibri"/>
                <a:ea typeface="Calibri"/>
                <a:cs typeface="Calibri"/>
                <a:sym typeface="Calibri"/>
              </a:rPr>
              <a:t>                                                                                                                       </a:t>
            </a:r>
            <a:endParaRPr/>
          </a:p>
        </p:txBody>
      </p:sp>
      <p:sp>
        <p:nvSpPr>
          <p:cNvPr id="229" name="Google Shape;229;p27"/>
          <p:cNvSpPr/>
          <p:nvPr/>
        </p:nvSpPr>
        <p:spPr>
          <a:xfrm>
            <a:off x="329184" y="2432305"/>
            <a:ext cx="7056669" cy="4102852"/>
          </a:xfrm>
          <a:prstGeom prst="rect">
            <a:avLst/>
          </a:prstGeom>
          <a:solidFill>
            <a:srgbClr val="7F7F7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30" name="Google Shape;230;p27" descr="Immagine che contiene esterni, terra, persona, bosco&#10;&#10;Descrizione generata automaticamente"/>
          <p:cNvPicPr preferRelativeResize="0"/>
          <p:nvPr/>
        </p:nvPicPr>
        <p:blipFill rotWithShape="1">
          <a:blip r:embed="rId3">
            <a:alphaModFix/>
          </a:blip>
          <a:srcRect/>
          <a:stretch/>
        </p:blipFill>
        <p:spPr>
          <a:xfrm>
            <a:off x="615021" y="2660287"/>
            <a:ext cx="6483355" cy="3646887"/>
          </a:xfrm>
          <a:prstGeom prst="rect">
            <a:avLst/>
          </a:prstGeom>
          <a:noFill/>
          <a:ln>
            <a:noFill/>
          </a:ln>
        </p:spPr>
      </p:pic>
      <p:sp>
        <p:nvSpPr>
          <p:cNvPr id="231" name="Google Shape;231;p27"/>
          <p:cNvSpPr/>
          <p:nvPr/>
        </p:nvSpPr>
        <p:spPr>
          <a:xfrm>
            <a:off x="7534655" y="321732"/>
            <a:ext cx="4335613" cy="6214534"/>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2" name="Google Shape;232;p27"/>
          <p:cNvSpPr txBox="1"/>
          <p:nvPr/>
        </p:nvSpPr>
        <p:spPr>
          <a:xfrm>
            <a:off x="7534655" y="917725"/>
            <a:ext cx="4328161" cy="485236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1800"/>
              <a:buFont typeface="Arial"/>
              <a:buChar char="•"/>
            </a:pPr>
            <a:r>
              <a:rPr lang="en-US" sz="1800" b="0" i="0" u="none" strike="noStrike" cap="none">
                <a:solidFill>
                  <a:srgbClr val="FFFFFF"/>
                </a:solidFill>
                <a:latin typeface="Calibri"/>
                <a:ea typeface="Calibri"/>
                <a:cs typeface="Calibri"/>
                <a:sym typeface="Calibri"/>
              </a:rPr>
              <a:t>Il 20 novembre 2021 abbiamo guardato in classe un documentario sul lavoro minorile, che parla di bambini dall’età di 12 ai 14 anni che vengono sfruttati nei campi di cacao, in Costa d’Avorio e in Mali. Queste 2 nazioni sono centro di maggiore produzione del cacao. Il cacao lavorato, poi viene esportato ai paesi occidentali dove il prezzo aumenta rispetto al pagamento del lavoro dei bambini. Questi minori vengono sottratti alle famiglie, a volte, a loro insaputa. I giornalisti Mistrati e Romano hanno lavorato in incognito, inserendo delle telecamere nascoste nel gilet. Nel 2001 è stato firmato dalle aziende una trattativa che vietava il lavoro minorile, ma nonostante ciò il fenomeno continua e la NESLE non ha commentato il lavoro fatto dai giornalisti. Tramite vari studi si è verificato che i bambini hanno un valore di 230 €.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6"/>
        <p:cNvGrpSpPr/>
        <p:nvPr/>
      </p:nvGrpSpPr>
      <p:grpSpPr>
        <a:xfrm>
          <a:off x="0" y="0"/>
          <a:ext cx="0" cy="0"/>
          <a:chOff x="0" y="0"/>
          <a:chExt cx="0" cy="0"/>
        </a:xfrm>
      </p:grpSpPr>
      <p:sp>
        <p:nvSpPr>
          <p:cNvPr id="237" name="Google Shape;237;p28"/>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8" name="Google Shape;238;p28"/>
          <p:cNvSpPr txBox="1">
            <a:spLocks noGrp="1"/>
          </p:cNvSpPr>
          <p:nvPr>
            <p:ph type="ctrTitle"/>
          </p:nvPr>
        </p:nvSpPr>
        <p:spPr>
          <a:xfrm>
            <a:off x="803499" y="1196752"/>
            <a:ext cx="4400262" cy="4248472"/>
          </a:xfrm>
          <a:prstGeom prst="rect">
            <a:avLst/>
          </a:prstGeom>
          <a:noFill/>
          <a:ln>
            <a:noFill/>
          </a:ln>
        </p:spPr>
        <p:txBody>
          <a:bodyPr spcFirstLastPara="1" wrap="square" lIns="91425" tIns="45700" rIns="91425" bIns="45700" anchor="t" anchorCtr="1">
            <a:noAutofit/>
          </a:bodyPr>
          <a:lstStyle/>
          <a:p>
            <a:pPr marL="0" lvl="0" indent="0" algn="l" rtl="0">
              <a:lnSpc>
                <a:spcPct val="90000"/>
              </a:lnSpc>
              <a:spcBef>
                <a:spcPts val="0"/>
              </a:spcBef>
              <a:spcAft>
                <a:spcPts val="0"/>
              </a:spcAft>
              <a:buClr>
                <a:srgbClr val="000000"/>
              </a:buClr>
              <a:buSzPts val="2000"/>
              <a:buFont typeface="Calibri"/>
              <a:buNone/>
            </a:pPr>
            <a:r>
              <a:rPr lang="en-US" sz="2000"/>
              <a:t>Le convenzioni dell’ILO (Organizzazione Internazionale del Lavoro) sul lavoro minorile sono strumenti giuridici a tutela dei minori, che chiedono ai giovani interventi mirati per l’eliminazione dello sfruttamento del lavoro minorile e la proibizione, attraverso procedure d’urgenza, delle sue forme peggiori. L’ILO ha lanciato insieme ai suoi partner un’alleanza mondiale per porre fine al lavoro minorile, al lavoro forzato, alla schiavitù moderna e alla tratta degli esseri umani. L’ILO lavora con i governi, come pure con altri partner per la realizzazione di tale obiettivo</a:t>
            </a:r>
            <a:endParaRPr/>
          </a:p>
        </p:txBody>
      </p:sp>
      <p:grpSp>
        <p:nvGrpSpPr>
          <p:cNvPr id="239" name="Google Shape;239;p28"/>
          <p:cNvGrpSpPr/>
          <p:nvPr/>
        </p:nvGrpSpPr>
        <p:grpSpPr>
          <a:xfrm>
            <a:off x="0" y="2984992"/>
            <a:ext cx="731521" cy="673460"/>
            <a:chOff x="3940602" y="308034"/>
            <a:chExt cx="2116791" cy="3428999"/>
          </a:xfrm>
        </p:grpSpPr>
        <p:sp>
          <p:nvSpPr>
            <p:cNvPr id="240" name="Google Shape;240;p28"/>
            <p:cNvSpPr/>
            <p:nvPr/>
          </p:nvSpPr>
          <p:spPr>
            <a:xfrm>
              <a:off x="3940602"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1" name="Google Shape;241;p28"/>
            <p:cNvSpPr/>
            <p:nvPr/>
          </p:nvSpPr>
          <p:spPr>
            <a:xfrm>
              <a:off x="4715626"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2" name="Google Shape;242;p28"/>
            <p:cNvSpPr/>
            <p:nvPr/>
          </p:nvSpPr>
          <p:spPr>
            <a:xfrm>
              <a:off x="5490650"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43" name="Google Shape;243;p28"/>
          <p:cNvSpPr/>
          <p:nvPr/>
        </p:nvSpPr>
        <p:spPr>
          <a:xfrm flipH="1">
            <a:off x="10697670" y="0"/>
            <a:ext cx="149433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4" name="Google Shape;244;p28"/>
          <p:cNvSpPr/>
          <p:nvPr/>
        </p:nvSpPr>
        <p:spPr>
          <a:xfrm>
            <a:off x="5685810" y="391886"/>
            <a:ext cx="6009366" cy="6017078"/>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45" name="Google Shape;245;p28"/>
          <p:cNvPicPr preferRelativeResize="0"/>
          <p:nvPr/>
        </p:nvPicPr>
        <p:blipFill rotWithShape="1">
          <a:blip r:embed="rId3">
            <a:alphaModFix/>
          </a:blip>
          <a:srcRect/>
          <a:stretch/>
        </p:blipFill>
        <p:spPr>
          <a:xfrm>
            <a:off x="5957597" y="666728"/>
            <a:ext cx="5465791" cy="546579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9"/>
        <p:cNvGrpSpPr/>
        <p:nvPr/>
      </p:nvGrpSpPr>
      <p:grpSpPr>
        <a:xfrm>
          <a:off x="0" y="0"/>
          <a:ext cx="0" cy="0"/>
          <a:chOff x="0" y="0"/>
          <a:chExt cx="0" cy="0"/>
        </a:xfrm>
      </p:grpSpPr>
      <p:sp>
        <p:nvSpPr>
          <p:cNvPr id="250" name="Google Shape;250;p29"/>
          <p:cNvSpPr txBox="1">
            <a:spLocks noGrp="1"/>
          </p:cNvSpPr>
          <p:nvPr>
            <p:ph type="ctrTitle"/>
          </p:nvPr>
        </p:nvSpPr>
        <p:spPr>
          <a:xfrm>
            <a:off x="6528048" y="116632"/>
            <a:ext cx="4897119" cy="3538217"/>
          </a:xfrm>
          <a:prstGeom prst="rect">
            <a:avLst/>
          </a:prstGeom>
          <a:noFill/>
          <a:ln>
            <a:noFill/>
          </a:ln>
        </p:spPr>
        <p:txBody>
          <a:bodyPr spcFirstLastPara="1" wrap="square" lIns="91425" tIns="45700" rIns="91425" bIns="45700" anchor="b" anchorCtr="1">
            <a:normAutofit/>
          </a:bodyPr>
          <a:lstStyle/>
          <a:p>
            <a:pPr marL="0" lvl="0" indent="0" algn="l" rtl="0">
              <a:lnSpc>
                <a:spcPct val="90000"/>
              </a:lnSpc>
              <a:spcBef>
                <a:spcPts val="0"/>
              </a:spcBef>
              <a:spcAft>
                <a:spcPts val="0"/>
              </a:spcAft>
              <a:buClr>
                <a:srgbClr val="000000"/>
              </a:buClr>
              <a:buSzPts val="2000"/>
              <a:buFont typeface="Calibri"/>
              <a:buNone/>
            </a:pPr>
            <a:r>
              <a:rPr lang="en-US" sz="2000">
                <a:latin typeface="Calibri"/>
                <a:ea typeface="Calibri"/>
                <a:cs typeface="Calibri"/>
                <a:sym typeface="Calibri"/>
              </a:rPr>
              <a:t>Un esempio attuale al quale facciamo riferimento è lo sfruttamento minorile incrementato nel periodo della pandemia causata dal Covid-19. Ciò è riconducibile in particolare al forte aumento della povertà, che può accentuare la dipendenza delle famiglie dal reddito dei figli, e alla chiusura delle scuole, che solitamente rappresentano l’unica alternativa al lavoro.  </a:t>
            </a:r>
            <a:endParaRPr/>
          </a:p>
        </p:txBody>
      </p:sp>
      <p:sp>
        <p:nvSpPr>
          <p:cNvPr id="251" name="Google Shape;251;p29"/>
          <p:cNvSpPr txBox="1">
            <a:spLocks noGrp="1"/>
          </p:cNvSpPr>
          <p:nvPr>
            <p:ph type="subTitle" idx="1"/>
          </p:nvPr>
        </p:nvSpPr>
        <p:spPr>
          <a:xfrm>
            <a:off x="6654799" y="4660903"/>
            <a:ext cx="4897120" cy="1864440"/>
          </a:xfrm>
          <a:prstGeom prst="rect">
            <a:avLst/>
          </a:prstGeom>
          <a:noFill/>
          <a:ln>
            <a:noFill/>
          </a:ln>
        </p:spPr>
        <p:txBody>
          <a:bodyPr spcFirstLastPara="1" wrap="square" lIns="91425" tIns="45700" rIns="91425" bIns="45700" anchor="t" anchorCtr="1">
            <a:normAutofit/>
          </a:bodyPr>
          <a:lstStyle/>
          <a:p>
            <a:pPr marL="0" lvl="0" indent="0" algn="l" rtl="0">
              <a:lnSpc>
                <a:spcPct val="90000"/>
              </a:lnSpc>
              <a:spcBef>
                <a:spcPts val="0"/>
              </a:spcBef>
              <a:spcAft>
                <a:spcPts val="0"/>
              </a:spcAft>
              <a:buClr>
                <a:srgbClr val="000000"/>
              </a:buClr>
              <a:buSzPts val="2000"/>
              <a:buNone/>
            </a:pPr>
            <a:r>
              <a:rPr lang="en-US" sz="2000">
                <a:latin typeface="Calibri"/>
                <a:ea typeface="Calibri"/>
                <a:cs typeface="Calibri"/>
                <a:sym typeface="Calibri"/>
              </a:rPr>
              <a:t>Un altro esempio è l’UNICEF che cerca di intervenire e di rimediare con programmi che sostengono l’economia familiare in modo che i minori vengano sfruttati meno e non inseriti nel mondo del lavoro.</a:t>
            </a:r>
            <a:endParaRPr/>
          </a:p>
        </p:txBody>
      </p:sp>
      <p:sp>
        <p:nvSpPr>
          <p:cNvPr id="252" name="Google Shape;252;p29"/>
          <p:cNvSpPr/>
          <p:nvPr/>
        </p:nvSpPr>
        <p:spPr>
          <a:xfrm>
            <a:off x="-2" y="0"/>
            <a:ext cx="6107584" cy="6858000"/>
          </a:xfrm>
          <a:prstGeom prst="rect">
            <a:avLst/>
          </a:prstGeom>
          <a:solidFill>
            <a:srgbClr val="3D48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3" name="Google Shape;253;p29"/>
          <p:cNvSpPr/>
          <p:nvPr/>
        </p:nvSpPr>
        <p:spPr>
          <a:xfrm>
            <a:off x="646745" y="640080"/>
            <a:ext cx="4809175" cy="5577818"/>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54" name="Google Shape;254;p29" descr="Immagine che contiene terra, edificio, pietra&#10;&#10;Descrizione generata automaticamente"/>
          <p:cNvPicPr preferRelativeResize="0"/>
          <p:nvPr/>
        </p:nvPicPr>
        <p:blipFill rotWithShape="1">
          <a:blip r:embed="rId3">
            <a:alphaModFix/>
          </a:blip>
          <a:srcRect/>
          <a:stretch/>
        </p:blipFill>
        <p:spPr>
          <a:xfrm>
            <a:off x="1409527" y="960109"/>
            <a:ext cx="3283610" cy="4937760"/>
          </a:xfrm>
          <a:prstGeom prst="rect">
            <a:avLst/>
          </a:prstGeom>
          <a:noFill/>
          <a:ln>
            <a:noFill/>
          </a:ln>
        </p:spPr>
      </p:pic>
      <p:cxnSp>
        <p:nvCxnSpPr>
          <p:cNvPr id="255" name="Google Shape;255;p29"/>
          <p:cNvCxnSpPr/>
          <p:nvPr/>
        </p:nvCxnSpPr>
        <p:spPr>
          <a:xfrm>
            <a:off x="6756400" y="4428744"/>
            <a:ext cx="2743200" cy="0"/>
          </a:xfrm>
          <a:prstGeom prst="straightConnector1">
            <a:avLst/>
          </a:prstGeom>
          <a:noFill/>
          <a:ln w="19050" cap="flat" cmpd="sng">
            <a:solidFill>
              <a:srgbClr val="7F7F7F"/>
            </a:solidFill>
            <a:prstDash val="solid"/>
            <a:miter lim="800000"/>
            <a:headEnd type="none" w="sm" len="sm"/>
            <a:tailEnd type="none" w="sm" len="sm"/>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9"/>
        <p:cNvGrpSpPr/>
        <p:nvPr/>
      </p:nvGrpSpPr>
      <p:grpSpPr>
        <a:xfrm>
          <a:off x="0" y="0"/>
          <a:ext cx="0" cy="0"/>
          <a:chOff x="0" y="0"/>
          <a:chExt cx="0" cy="0"/>
        </a:xfrm>
      </p:grpSpPr>
      <p:sp>
        <p:nvSpPr>
          <p:cNvPr id="260" name="Google Shape;260;p30"/>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1" name="Google Shape;261;p30"/>
          <p:cNvSpPr/>
          <p:nvPr/>
        </p:nvSpPr>
        <p:spPr>
          <a:xfrm>
            <a:off x="0" y="0"/>
            <a:ext cx="4417162" cy="6858000"/>
          </a:xfrm>
          <a:custGeom>
            <a:avLst/>
            <a:gdLst/>
            <a:ahLst/>
            <a:cxnLst/>
            <a:rect l="l" t="t" r="r" b="b"/>
            <a:pathLst>
              <a:path w="4417162" h="6858000" extrusionOk="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a:noFill/>
          </a:ln>
        </p:spPr>
      </p:sp>
      <p:sp>
        <p:nvSpPr>
          <p:cNvPr id="262" name="Google Shape;262;p30"/>
          <p:cNvSpPr/>
          <p:nvPr/>
        </p:nvSpPr>
        <p:spPr>
          <a:xfrm>
            <a:off x="0" y="0"/>
            <a:ext cx="4272784" cy="6858000"/>
          </a:xfrm>
          <a:custGeom>
            <a:avLst/>
            <a:gdLst/>
            <a:ahLst/>
            <a:cxnLst/>
            <a:rect l="l" t="t" r="r" b="b"/>
            <a:pathLst>
              <a:path w="4272784" h="6858000" extrusionOk="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3" name="Google Shape;263;p30"/>
          <p:cNvSpPr/>
          <p:nvPr/>
        </p:nvSpPr>
        <p:spPr>
          <a:xfrm flipH="1">
            <a:off x="0" y="0"/>
            <a:ext cx="4417162" cy="6858000"/>
          </a:xfrm>
          <a:custGeom>
            <a:avLst/>
            <a:gdLst/>
            <a:ahLst/>
            <a:cxnLst/>
            <a:rect l="l" t="t" r="r" b="b"/>
            <a:pathLst>
              <a:path w="4417162" h="6858000" extrusionOk="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rgbClr val="1F3864">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 name="Google Shape;264;p30"/>
          <p:cNvSpPr txBox="1">
            <a:spLocks noGrp="1"/>
          </p:cNvSpPr>
          <p:nvPr>
            <p:ph type="ctrTitle"/>
          </p:nvPr>
        </p:nvSpPr>
        <p:spPr>
          <a:xfrm>
            <a:off x="263352" y="643469"/>
            <a:ext cx="3528392" cy="5748163"/>
          </a:xfrm>
          <a:prstGeom prst="rect">
            <a:avLst/>
          </a:prstGeom>
          <a:noFill/>
          <a:ln>
            <a:noFill/>
          </a:ln>
        </p:spPr>
        <p:txBody>
          <a:bodyPr spcFirstLastPara="1" wrap="square" lIns="91425" tIns="45700" rIns="91425" bIns="45700" anchor="b" anchorCtr="1">
            <a:noAutofit/>
          </a:bodyPr>
          <a:lstStyle/>
          <a:p>
            <a:pPr marL="0" lvl="0" indent="0" algn="ctr" rtl="0">
              <a:lnSpc>
                <a:spcPct val="90000"/>
              </a:lnSpc>
              <a:spcBef>
                <a:spcPts val="0"/>
              </a:spcBef>
              <a:spcAft>
                <a:spcPts val="0"/>
              </a:spcAft>
              <a:buClr>
                <a:srgbClr val="000000"/>
              </a:buClr>
              <a:buSzPts val="2000"/>
              <a:buFont typeface="Calibri"/>
              <a:buNone/>
            </a:pPr>
            <a:r>
              <a:rPr lang="en-US" sz="2000"/>
              <a:t>Di fronte a tutto questo possiamo dare un piccolo contributo, acquistando cibi e prodotti equosolidali in modo da essere certi di non utilizzare i prodotti derivati da sfruttamento minorile.</a:t>
            </a:r>
            <a:br>
              <a:rPr lang="en-US" sz="2000"/>
            </a:br>
            <a:r>
              <a:rPr lang="en-US" sz="2000"/>
              <a:t/>
            </a:r>
            <a:br>
              <a:rPr lang="en-US" sz="2000"/>
            </a:br>
            <a:r>
              <a:rPr lang="en-US" sz="2000"/>
              <a:t> Un altro comportamento con il quale possiamo influenzare questa tendenza è il boicottaggio degli acquisti: possiamo evitare di acquistare prodotti realizzati da aziende che non garantiscono di non servirsi di lavoro minorile, possiamo invece comprare quei prodotti che indicano chiaramente che non hanno utilizzato minori per realizzarli.</a:t>
            </a:r>
            <a:endParaRPr/>
          </a:p>
        </p:txBody>
      </p:sp>
      <p:pic>
        <p:nvPicPr>
          <p:cNvPr id="265" name="Google Shape;265;p30" descr="Immagine che contiene testo, segnale, clipart, grafica vettoriale&#10;&#10;Descrizione generata automaticamente"/>
          <p:cNvPicPr preferRelativeResize="0"/>
          <p:nvPr/>
        </p:nvPicPr>
        <p:blipFill rotWithShape="1">
          <a:blip r:embed="rId3">
            <a:alphaModFix/>
          </a:blip>
          <a:srcRect/>
          <a:stretch/>
        </p:blipFill>
        <p:spPr>
          <a:xfrm>
            <a:off x="5337863" y="643469"/>
            <a:ext cx="5788116" cy="55710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64"/>
                                        </p:tgtEl>
                                        <p:attrNameLst>
                                          <p:attrName>style.visibility</p:attrName>
                                        </p:attrNameLst>
                                      </p:cBhvr>
                                      <p:to>
                                        <p:strVal val="visible"/>
                                      </p:to>
                                    </p:set>
                                    <p:animEffect transition="in" filter="fade">
                                      <p:cBhvr>
                                        <p:cTn id="7" dur="400"/>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9"/>
        <p:cNvGrpSpPr/>
        <p:nvPr/>
      </p:nvGrpSpPr>
      <p:grpSpPr>
        <a:xfrm>
          <a:off x="0" y="0"/>
          <a:ext cx="0" cy="0"/>
          <a:chOff x="0" y="0"/>
          <a:chExt cx="0" cy="0"/>
        </a:xfrm>
      </p:grpSpPr>
      <p:sp>
        <p:nvSpPr>
          <p:cNvPr id="270" name="Google Shape;270;p31"/>
          <p:cNvSpPr txBox="1">
            <a:spLocks noGrp="1"/>
          </p:cNvSpPr>
          <p:nvPr>
            <p:ph type="ctrTitle"/>
          </p:nvPr>
        </p:nvSpPr>
        <p:spPr>
          <a:xfrm>
            <a:off x="6286501" y="428604"/>
            <a:ext cx="5905499" cy="2143140"/>
          </a:xfrm>
          <a:prstGeom prst="rect">
            <a:avLst/>
          </a:prstGeom>
          <a:noFill/>
          <a:ln>
            <a:noFill/>
          </a:ln>
        </p:spPr>
        <p:txBody>
          <a:bodyPr spcFirstLastPara="1" wrap="square" lIns="91425" tIns="45700" rIns="91425" bIns="45700" anchor="b" anchorCtr="1">
            <a:normAutofit/>
          </a:bodyPr>
          <a:lstStyle/>
          <a:p>
            <a:pPr marL="0" lvl="0" indent="0" algn="ctr" rtl="0">
              <a:lnSpc>
                <a:spcPct val="90000"/>
              </a:lnSpc>
              <a:spcBef>
                <a:spcPts val="0"/>
              </a:spcBef>
              <a:spcAft>
                <a:spcPts val="0"/>
              </a:spcAft>
              <a:buClr>
                <a:srgbClr val="E20000"/>
              </a:buClr>
              <a:buSzPts val="9600"/>
              <a:buFont typeface="Eater"/>
              <a:buNone/>
            </a:pPr>
            <a:r>
              <a:rPr lang="en-US" sz="9600" b="1">
                <a:solidFill>
                  <a:srgbClr val="E20000"/>
                </a:solidFill>
                <a:latin typeface="Eater"/>
                <a:ea typeface="Eater"/>
                <a:cs typeface="Eater"/>
                <a:sym typeface="Eater"/>
              </a:rPr>
              <a:t>STOP!</a:t>
            </a:r>
            <a:endParaRPr/>
          </a:p>
        </p:txBody>
      </p:sp>
      <p:sp>
        <p:nvSpPr>
          <p:cNvPr id="271" name="Google Shape;271;p31"/>
          <p:cNvSpPr txBox="1">
            <a:spLocks noGrp="1"/>
          </p:cNvSpPr>
          <p:nvPr>
            <p:ph type="subTitle" idx="1"/>
          </p:nvPr>
        </p:nvSpPr>
        <p:spPr>
          <a:xfrm>
            <a:off x="1333467" y="5286388"/>
            <a:ext cx="9429816" cy="1285884"/>
          </a:xfrm>
          <a:prstGeom prst="rect">
            <a:avLst/>
          </a:prstGeom>
          <a:noFill/>
          <a:ln>
            <a:noFill/>
          </a:ln>
        </p:spPr>
        <p:txBody>
          <a:bodyPr spcFirstLastPara="1" wrap="square" lIns="91425" tIns="45700" rIns="91425" bIns="45700" anchor="ctr" anchorCtr="1">
            <a:normAutofit/>
          </a:bodyPr>
          <a:lstStyle/>
          <a:p>
            <a:pPr marL="0" lvl="0" indent="0" algn="ctr" rtl="0">
              <a:lnSpc>
                <a:spcPct val="90000"/>
              </a:lnSpc>
              <a:spcBef>
                <a:spcPts val="0"/>
              </a:spcBef>
              <a:spcAft>
                <a:spcPts val="0"/>
              </a:spcAft>
              <a:buClr>
                <a:srgbClr val="E32D2D"/>
              </a:buClr>
              <a:buSzPts val="7200"/>
              <a:buNone/>
            </a:pPr>
            <a:r>
              <a:rPr lang="en-US" sz="7200" b="1">
                <a:solidFill>
                  <a:srgbClr val="E32D2D"/>
                </a:solidFill>
                <a:latin typeface="Kaushan Script"/>
                <a:ea typeface="Kaushan Script"/>
                <a:cs typeface="Kaushan Script"/>
                <a:sym typeface="Kaushan Script"/>
              </a:rPr>
              <a:t>FOOD SERVES</a:t>
            </a:r>
            <a:endParaRPr/>
          </a:p>
        </p:txBody>
      </p:sp>
      <p:pic>
        <p:nvPicPr>
          <p:cNvPr id="272" name="Google Shape;272;p31" descr="spreco-alimentare.jpeg"/>
          <p:cNvPicPr preferRelativeResize="0"/>
          <p:nvPr/>
        </p:nvPicPr>
        <p:blipFill rotWithShape="1">
          <a:blip r:embed="rId4">
            <a:alphaModFix/>
          </a:blip>
          <a:srcRect/>
          <a:stretch/>
        </p:blipFill>
        <p:spPr>
          <a:xfrm>
            <a:off x="235090" y="428604"/>
            <a:ext cx="6622916" cy="3714776"/>
          </a:xfrm>
          <a:prstGeom prst="roundRect">
            <a:avLst>
              <a:gd name="adj" fmla="val 16667"/>
            </a:avLst>
          </a:prstGeom>
          <a:noFill/>
          <a:ln>
            <a:noFill/>
          </a:ln>
          <a:effectLst>
            <a:outerShdw blurRad="50800" dist="38100" dir="18900000" algn="bl" rotWithShape="0">
              <a:srgbClr val="000000">
                <a:alpha val="40000"/>
              </a:srgbClr>
            </a:outerShdw>
          </a:effectLst>
        </p:spPr>
      </p:pic>
      <p:pic>
        <p:nvPicPr>
          <p:cNvPr id="273" name="Google Shape;273;p31" descr="inglese.jpg"/>
          <p:cNvPicPr preferRelativeResize="0"/>
          <p:nvPr/>
        </p:nvPicPr>
        <p:blipFill rotWithShape="1">
          <a:blip r:embed="rId5">
            <a:alphaModFix/>
          </a:blip>
          <a:srcRect/>
          <a:stretch/>
        </p:blipFill>
        <p:spPr>
          <a:xfrm>
            <a:off x="5143493" y="2786058"/>
            <a:ext cx="6173208" cy="2286016"/>
          </a:xfrm>
          <a:prstGeom prst="round2DiagRect">
            <a:avLst>
              <a:gd name="adj1" fmla="val 16667"/>
              <a:gd name="adj2" fmla="val 0"/>
            </a:avLst>
          </a:prstGeom>
          <a:noFill/>
          <a:ln>
            <a:noFill/>
          </a:ln>
          <a:effectLst>
            <a:reflection stA="30000" endPos="30000" dist="5000" dir="5400000" sy="-100000" algn="bl" rotWithShape="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14"/>
          <p:cNvSpPr txBox="1">
            <a:spLocks noGrp="1"/>
          </p:cNvSpPr>
          <p:nvPr>
            <p:ph type="ctrTitle"/>
          </p:nvPr>
        </p:nvSpPr>
        <p:spPr>
          <a:xfrm>
            <a:off x="1195522" y="1879414"/>
            <a:ext cx="9144000" cy="456047"/>
          </a:xfrm>
          <a:prstGeom prst="rect">
            <a:avLst/>
          </a:prstGeom>
          <a:solidFill>
            <a:srgbClr val="FFFFFF"/>
          </a:solidFill>
          <a:ln>
            <a:noFill/>
          </a:ln>
        </p:spPr>
        <p:txBody>
          <a:bodyPr spcFirstLastPara="1" wrap="square" lIns="91425" tIns="45700" rIns="91425" bIns="45700" anchor="b" anchorCtr="1">
            <a:normAutofit/>
          </a:bodyPr>
          <a:lstStyle/>
          <a:p>
            <a:pPr marL="0" lvl="0" indent="0" algn="ctr" rtl="0">
              <a:lnSpc>
                <a:spcPct val="90000"/>
              </a:lnSpc>
              <a:spcBef>
                <a:spcPts val="0"/>
              </a:spcBef>
              <a:spcAft>
                <a:spcPts val="0"/>
              </a:spcAft>
              <a:buClr>
                <a:srgbClr val="000000"/>
              </a:buClr>
              <a:buSzPts val="1800"/>
              <a:buFont typeface="Calibri"/>
              <a:buNone/>
            </a:pPr>
            <a:r>
              <a:rPr lang="en-US" sz="1800"/>
              <a:t>Lo sfruttamento dei minori è concentrato in Africa, Asia (India), America Latina.</a:t>
            </a:r>
            <a:endParaRPr/>
          </a:p>
        </p:txBody>
      </p:sp>
      <p:sp>
        <p:nvSpPr>
          <p:cNvPr id="95" name="Google Shape;95;p14"/>
          <p:cNvSpPr txBox="1">
            <a:spLocks noGrp="1"/>
          </p:cNvSpPr>
          <p:nvPr>
            <p:ph type="subTitle" idx="1"/>
          </p:nvPr>
        </p:nvSpPr>
        <p:spPr>
          <a:xfrm>
            <a:off x="1280836" y="2398713"/>
            <a:ext cx="9144000" cy="622541"/>
          </a:xfrm>
          <a:prstGeom prst="rect">
            <a:avLst/>
          </a:prstGeom>
          <a:solidFill>
            <a:srgbClr val="FFFFFF"/>
          </a:solidFill>
          <a:ln>
            <a:noFill/>
          </a:ln>
        </p:spPr>
        <p:txBody>
          <a:bodyPr spcFirstLastPara="1" wrap="square" lIns="91425" tIns="45700" rIns="91425" bIns="45700" anchor="t" anchorCtr="1">
            <a:normAutofit/>
          </a:bodyPr>
          <a:lstStyle/>
          <a:p>
            <a:pPr marL="0" lvl="0" indent="0" algn="ctr" rtl="0">
              <a:lnSpc>
                <a:spcPct val="90000"/>
              </a:lnSpc>
              <a:spcBef>
                <a:spcPts val="0"/>
              </a:spcBef>
              <a:spcAft>
                <a:spcPts val="0"/>
              </a:spcAft>
              <a:buClr>
                <a:srgbClr val="000000"/>
              </a:buClr>
              <a:buSzPts val="1800"/>
              <a:buNone/>
            </a:pPr>
            <a:r>
              <a:rPr lang="en-US" sz="1800">
                <a:latin typeface="Calibri"/>
                <a:ea typeface="Calibri"/>
                <a:cs typeface="Calibri"/>
                <a:sym typeface="Calibri"/>
              </a:rPr>
              <a:t>Purtroppo questo fenomeno è presente anche in Italia, dove, oltre 145.000 ragazzi e ragazze sotto i 15 anni, sono impegnati in attività lavorative nonostante il lavoro minorile sia vietato.</a:t>
            </a:r>
            <a:endParaRPr/>
          </a:p>
        </p:txBody>
      </p:sp>
      <p:sp>
        <p:nvSpPr>
          <p:cNvPr id="96" name="Google Shape;96;p14"/>
          <p:cNvSpPr txBox="1"/>
          <p:nvPr/>
        </p:nvSpPr>
        <p:spPr>
          <a:xfrm>
            <a:off x="1631504" y="5332662"/>
            <a:ext cx="8442664" cy="707886"/>
          </a:xfrm>
          <a:prstGeom prst="rect">
            <a:avLst/>
          </a:prstGeom>
          <a:solidFill>
            <a:srgbClr val="FFFFFF"/>
          </a:solidFill>
          <a:ln>
            <a:noFill/>
          </a:ln>
        </p:spPr>
        <p:txBody>
          <a:bodyPr spcFirstLastPara="1" wrap="square" lIns="91425" tIns="45700" rIns="91425" bIns="45700" anchor="t" anchorCtr="1">
            <a:spAutoFit/>
          </a:bodyPr>
          <a:lstStyle/>
          <a:p>
            <a:pPr marL="0" marR="0" lvl="0" indent="0" algn="ctr" rtl="0">
              <a:lnSpc>
                <a:spcPct val="100000"/>
              </a:lnSpc>
              <a:spcBef>
                <a:spcPts val="0"/>
              </a:spcBef>
              <a:spcAft>
                <a:spcPts val="0"/>
              </a:spcAft>
              <a:buClr>
                <a:srgbClr val="000000"/>
              </a:buClr>
              <a:buSzPts val="2000"/>
              <a:buFont typeface="Calibri"/>
              <a:buNone/>
            </a:pPr>
            <a:r>
              <a:rPr lang="en-US" sz="2000" b="0" i="0" u="none" strike="noStrike" cap="none">
                <a:solidFill>
                  <a:srgbClr val="000000"/>
                </a:solidFill>
                <a:latin typeface="Calibri"/>
                <a:ea typeface="Calibri"/>
                <a:cs typeface="Calibri"/>
                <a:sym typeface="Calibri"/>
              </a:rPr>
              <a:t>Le aree principalmente interessate dal lavoro minorile sono i paesi in via di sviluppo.</a:t>
            </a:r>
            <a:endParaRPr/>
          </a:p>
        </p:txBody>
      </p:sp>
      <p:grpSp>
        <p:nvGrpSpPr>
          <p:cNvPr id="97" name="Google Shape;97;p14"/>
          <p:cNvGrpSpPr/>
          <p:nvPr/>
        </p:nvGrpSpPr>
        <p:grpSpPr>
          <a:xfrm>
            <a:off x="1235387" y="3110240"/>
            <a:ext cx="9306839" cy="2133436"/>
            <a:chOff x="1032683" y="3110240"/>
            <a:chExt cx="9306839" cy="2133436"/>
          </a:xfrm>
        </p:grpSpPr>
        <p:sp>
          <p:nvSpPr>
            <p:cNvPr id="98" name="Google Shape;98;p14"/>
            <p:cNvSpPr/>
            <p:nvPr/>
          </p:nvSpPr>
          <p:spPr>
            <a:xfrm>
              <a:off x="1053480" y="3110240"/>
              <a:ext cx="9286042" cy="263831"/>
            </a:xfrm>
            <a:custGeom>
              <a:avLst/>
              <a:gdLst/>
              <a:ahLst/>
              <a:cxnLst/>
              <a:rect l="l" t="t" r="r" b="b"/>
              <a:pathLst>
                <a:path w="9286042" h="263835" extrusionOk="0">
                  <a:moveTo>
                    <a:pt x="0" y="43973"/>
                  </a:moveTo>
                  <a:cubicBezTo>
                    <a:pt x="0" y="19687"/>
                    <a:pt x="19687" y="0"/>
                    <a:pt x="43973" y="0"/>
                  </a:cubicBezTo>
                  <a:lnTo>
                    <a:pt x="9242069" y="0"/>
                  </a:lnTo>
                  <a:cubicBezTo>
                    <a:pt x="9266355" y="0"/>
                    <a:pt x="9286042" y="19687"/>
                    <a:pt x="9286042" y="43973"/>
                  </a:cubicBezTo>
                  <a:lnTo>
                    <a:pt x="9286042" y="219862"/>
                  </a:lnTo>
                  <a:cubicBezTo>
                    <a:pt x="9286042" y="244148"/>
                    <a:pt x="9266355" y="263835"/>
                    <a:pt x="9242069" y="263835"/>
                  </a:cubicBezTo>
                  <a:lnTo>
                    <a:pt x="43973" y="263835"/>
                  </a:lnTo>
                  <a:cubicBezTo>
                    <a:pt x="19687" y="263835"/>
                    <a:pt x="0" y="244148"/>
                    <a:pt x="0" y="219862"/>
                  </a:cubicBezTo>
                  <a:lnTo>
                    <a:pt x="0" y="43973"/>
                  </a:lnTo>
                  <a:close/>
                </a:path>
              </a:pathLst>
            </a:custGeom>
            <a:gradFill>
              <a:gsLst>
                <a:gs pos="0">
                  <a:srgbClr val="A8B7DF"/>
                </a:gs>
                <a:gs pos="100000">
                  <a:srgbClr val="9AABD9"/>
                </a:gs>
              </a:gsLst>
              <a:lin ang="5400000" scaled="0"/>
            </a:gradFill>
            <a:ln>
              <a:noFill/>
            </a:ln>
          </p:spPr>
          <p:txBody>
            <a:bodyPr spcFirstLastPara="1" wrap="square" lIns="54775" tIns="54775" rIns="54775" bIns="54775" anchor="ctr" anchorCtr="0">
              <a:noAutofit/>
            </a:bodyPr>
            <a:lstStyle/>
            <a:p>
              <a:pPr marL="0" marR="0" lvl="0" indent="0" algn="l" rtl="0">
                <a:lnSpc>
                  <a:spcPct val="9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Nel mondo ci sono vari tipi di lavoro affidato ai bambini:</a:t>
              </a:r>
              <a:endParaRPr sz="1800" b="0" i="0" u="none" strike="noStrike" cap="none">
                <a:solidFill>
                  <a:srgbClr val="000000"/>
                </a:solidFill>
                <a:latin typeface="Calibri"/>
                <a:ea typeface="Calibri"/>
                <a:cs typeface="Calibri"/>
                <a:sym typeface="Calibri"/>
              </a:endParaRPr>
            </a:p>
          </p:txBody>
        </p:sp>
        <p:sp>
          <p:nvSpPr>
            <p:cNvPr id="99" name="Google Shape;99;p14"/>
            <p:cNvSpPr/>
            <p:nvPr/>
          </p:nvSpPr>
          <p:spPr>
            <a:xfrm>
              <a:off x="1053480" y="3418347"/>
              <a:ext cx="9286042" cy="263831"/>
            </a:xfrm>
            <a:custGeom>
              <a:avLst/>
              <a:gdLst/>
              <a:ahLst/>
              <a:cxnLst/>
              <a:rect l="l" t="t" r="r" b="b"/>
              <a:pathLst>
                <a:path w="9286042" h="263835" extrusionOk="0">
                  <a:moveTo>
                    <a:pt x="0" y="43973"/>
                  </a:moveTo>
                  <a:cubicBezTo>
                    <a:pt x="0" y="19687"/>
                    <a:pt x="19687" y="0"/>
                    <a:pt x="43973" y="0"/>
                  </a:cubicBezTo>
                  <a:lnTo>
                    <a:pt x="9242069" y="0"/>
                  </a:lnTo>
                  <a:cubicBezTo>
                    <a:pt x="9266355" y="0"/>
                    <a:pt x="9286042" y="19687"/>
                    <a:pt x="9286042" y="43973"/>
                  </a:cubicBezTo>
                  <a:lnTo>
                    <a:pt x="9286042" y="219862"/>
                  </a:lnTo>
                  <a:cubicBezTo>
                    <a:pt x="9286042" y="244148"/>
                    <a:pt x="9266355" y="263835"/>
                    <a:pt x="9242069" y="263835"/>
                  </a:cubicBezTo>
                  <a:lnTo>
                    <a:pt x="43973" y="263835"/>
                  </a:lnTo>
                  <a:cubicBezTo>
                    <a:pt x="19687" y="263835"/>
                    <a:pt x="0" y="244148"/>
                    <a:pt x="0" y="219862"/>
                  </a:cubicBezTo>
                  <a:lnTo>
                    <a:pt x="0" y="43973"/>
                  </a:lnTo>
                  <a:close/>
                </a:path>
              </a:pathLst>
            </a:custGeom>
            <a:gradFill>
              <a:gsLst>
                <a:gs pos="0">
                  <a:srgbClr val="A8B7DF"/>
                </a:gs>
                <a:gs pos="100000">
                  <a:srgbClr val="9AABD9"/>
                </a:gs>
              </a:gsLst>
              <a:lin ang="5400000" scaled="0"/>
            </a:gradFill>
            <a:ln>
              <a:noFill/>
            </a:ln>
          </p:spPr>
          <p:txBody>
            <a:bodyPr spcFirstLastPara="1" wrap="square" lIns="54775" tIns="54775" rIns="54775" bIns="54775" anchor="ctr" anchorCtr="0">
              <a:noAutofit/>
            </a:bodyPr>
            <a:lstStyle/>
            <a:p>
              <a:pPr marL="0" marR="0" lvl="0" indent="0" algn="l" rtl="0">
                <a:lnSpc>
                  <a:spcPct val="9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Agricolo: nelle piantagioni e raccolta di frutti.</a:t>
              </a:r>
              <a:endParaRPr sz="1800" b="0" i="0" u="none" strike="noStrike" cap="none">
                <a:solidFill>
                  <a:srgbClr val="000000"/>
                </a:solidFill>
                <a:latin typeface="Calibri"/>
                <a:ea typeface="Calibri"/>
                <a:cs typeface="Calibri"/>
                <a:sym typeface="Calibri"/>
              </a:endParaRPr>
            </a:p>
          </p:txBody>
        </p:sp>
        <p:sp>
          <p:nvSpPr>
            <p:cNvPr id="100" name="Google Shape;100;p14"/>
            <p:cNvSpPr/>
            <p:nvPr/>
          </p:nvSpPr>
          <p:spPr>
            <a:xfrm>
              <a:off x="1053480" y="3713863"/>
              <a:ext cx="9286042" cy="263831"/>
            </a:xfrm>
            <a:custGeom>
              <a:avLst/>
              <a:gdLst/>
              <a:ahLst/>
              <a:cxnLst/>
              <a:rect l="l" t="t" r="r" b="b"/>
              <a:pathLst>
                <a:path w="9286042" h="263835" extrusionOk="0">
                  <a:moveTo>
                    <a:pt x="0" y="43973"/>
                  </a:moveTo>
                  <a:cubicBezTo>
                    <a:pt x="0" y="19687"/>
                    <a:pt x="19687" y="0"/>
                    <a:pt x="43973" y="0"/>
                  </a:cubicBezTo>
                  <a:lnTo>
                    <a:pt x="9242069" y="0"/>
                  </a:lnTo>
                  <a:cubicBezTo>
                    <a:pt x="9266355" y="0"/>
                    <a:pt x="9286042" y="19687"/>
                    <a:pt x="9286042" y="43973"/>
                  </a:cubicBezTo>
                  <a:lnTo>
                    <a:pt x="9286042" y="219862"/>
                  </a:lnTo>
                  <a:cubicBezTo>
                    <a:pt x="9286042" y="244148"/>
                    <a:pt x="9266355" y="263835"/>
                    <a:pt x="9242069" y="263835"/>
                  </a:cubicBezTo>
                  <a:lnTo>
                    <a:pt x="43973" y="263835"/>
                  </a:lnTo>
                  <a:cubicBezTo>
                    <a:pt x="19687" y="263835"/>
                    <a:pt x="0" y="244148"/>
                    <a:pt x="0" y="219862"/>
                  </a:cubicBezTo>
                  <a:lnTo>
                    <a:pt x="0" y="43973"/>
                  </a:lnTo>
                  <a:close/>
                </a:path>
              </a:pathLst>
            </a:custGeom>
            <a:gradFill>
              <a:gsLst>
                <a:gs pos="0">
                  <a:srgbClr val="A8B7DF"/>
                </a:gs>
                <a:gs pos="100000">
                  <a:srgbClr val="9AABD9"/>
                </a:gs>
              </a:gsLst>
              <a:lin ang="5400000" scaled="0"/>
            </a:gradFill>
            <a:ln>
              <a:noFill/>
            </a:ln>
          </p:spPr>
          <p:txBody>
            <a:bodyPr spcFirstLastPara="1" wrap="square" lIns="54775" tIns="54775" rIns="54775" bIns="54775" anchor="ctr" anchorCtr="0">
              <a:noAutofit/>
            </a:bodyPr>
            <a:lstStyle/>
            <a:p>
              <a:pPr marL="0" marR="0" lvl="0" indent="0" algn="l" rtl="0">
                <a:lnSpc>
                  <a:spcPct val="9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Urbano: nelle fabbriche</a:t>
              </a:r>
              <a:endParaRPr sz="1800" b="0" i="0" u="none" strike="noStrike" cap="none">
                <a:solidFill>
                  <a:srgbClr val="000000"/>
                </a:solidFill>
                <a:latin typeface="Calibri"/>
                <a:ea typeface="Calibri"/>
                <a:cs typeface="Calibri"/>
                <a:sym typeface="Calibri"/>
              </a:endParaRPr>
            </a:p>
          </p:txBody>
        </p:sp>
        <p:sp>
          <p:nvSpPr>
            <p:cNvPr id="101" name="Google Shape;101;p14"/>
            <p:cNvSpPr/>
            <p:nvPr/>
          </p:nvSpPr>
          <p:spPr>
            <a:xfrm>
              <a:off x="1053480" y="4009378"/>
              <a:ext cx="9286042" cy="263831"/>
            </a:xfrm>
            <a:custGeom>
              <a:avLst/>
              <a:gdLst/>
              <a:ahLst/>
              <a:cxnLst/>
              <a:rect l="l" t="t" r="r" b="b"/>
              <a:pathLst>
                <a:path w="9286042" h="263835" extrusionOk="0">
                  <a:moveTo>
                    <a:pt x="0" y="43973"/>
                  </a:moveTo>
                  <a:cubicBezTo>
                    <a:pt x="0" y="19687"/>
                    <a:pt x="19687" y="0"/>
                    <a:pt x="43973" y="0"/>
                  </a:cubicBezTo>
                  <a:lnTo>
                    <a:pt x="9242069" y="0"/>
                  </a:lnTo>
                  <a:cubicBezTo>
                    <a:pt x="9266355" y="0"/>
                    <a:pt x="9286042" y="19687"/>
                    <a:pt x="9286042" y="43973"/>
                  </a:cubicBezTo>
                  <a:lnTo>
                    <a:pt x="9286042" y="219862"/>
                  </a:lnTo>
                  <a:cubicBezTo>
                    <a:pt x="9286042" y="244148"/>
                    <a:pt x="9266355" y="263835"/>
                    <a:pt x="9242069" y="263835"/>
                  </a:cubicBezTo>
                  <a:lnTo>
                    <a:pt x="43973" y="263835"/>
                  </a:lnTo>
                  <a:cubicBezTo>
                    <a:pt x="19687" y="263835"/>
                    <a:pt x="0" y="244148"/>
                    <a:pt x="0" y="219862"/>
                  </a:cubicBezTo>
                  <a:lnTo>
                    <a:pt x="0" y="43973"/>
                  </a:lnTo>
                  <a:close/>
                </a:path>
              </a:pathLst>
            </a:custGeom>
            <a:gradFill>
              <a:gsLst>
                <a:gs pos="0">
                  <a:srgbClr val="A8B7DF"/>
                </a:gs>
                <a:gs pos="100000">
                  <a:srgbClr val="9AABD9"/>
                </a:gs>
              </a:gsLst>
              <a:lin ang="5400000" scaled="0"/>
            </a:gradFill>
            <a:ln>
              <a:noFill/>
            </a:ln>
          </p:spPr>
          <p:txBody>
            <a:bodyPr spcFirstLastPara="1" wrap="square" lIns="54775" tIns="54775" rIns="54775" bIns="54775" anchor="ctr" anchorCtr="0">
              <a:noAutofit/>
            </a:bodyPr>
            <a:lstStyle/>
            <a:p>
              <a:pPr marL="0" marR="0" lvl="0" indent="0" algn="l" rtl="0">
                <a:lnSpc>
                  <a:spcPct val="9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Lavoro domestico e familiare (soprattutto per le bambine)</a:t>
              </a:r>
              <a:endParaRPr sz="1800" b="0" i="0" u="none" strike="noStrike" cap="none">
                <a:solidFill>
                  <a:srgbClr val="000000"/>
                </a:solidFill>
                <a:latin typeface="Calibri"/>
                <a:ea typeface="Calibri"/>
                <a:cs typeface="Calibri"/>
                <a:sym typeface="Calibri"/>
              </a:endParaRPr>
            </a:p>
          </p:txBody>
        </p:sp>
        <p:sp>
          <p:nvSpPr>
            <p:cNvPr id="102" name="Google Shape;102;p14"/>
            <p:cNvSpPr/>
            <p:nvPr/>
          </p:nvSpPr>
          <p:spPr>
            <a:xfrm>
              <a:off x="1053480" y="4298165"/>
              <a:ext cx="9286042" cy="263831"/>
            </a:xfrm>
            <a:custGeom>
              <a:avLst/>
              <a:gdLst/>
              <a:ahLst/>
              <a:cxnLst/>
              <a:rect l="l" t="t" r="r" b="b"/>
              <a:pathLst>
                <a:path w="9286042" h="263835" extrusionOk="0">
                  <a:moveTo>
                    <a:pt x="0" y="43973"/>
                  </a:moveTo>
                  <a:cubicBezTo>
                    <a:pt x="0" y="19687"/>
                    <a:pt x="19687" y="0"/>
                    <a:pt x="43973" y="0"/>
                  </a:cubicBezTo>
                  <a:lnTo>
                    <a:pt x="9242069" y="0"/>
                  </a:lnTo>
                  <a:cubicBezTo>
                    <a:pt x="9266355" y="0"/>
                    <a:pt x="9286042" y="19687"/>
                    <a:pt x="9286042" y="43973"/>
                  </a:cubicBezTo>
                  <a:lnTo>
                    <a:pt x="9286042" y="219862"/>
                  </a:lnTo>
                  <a:cubicBezTo>
                    <a:pt x="9286042" y="244148"/>
                    <a:pt x="9266355" y="263835"/>
                    <a:pt x="9242069" y="263835"/>
                  </a:cubicBezTo>
                  <a:lnTo>
                    <a:pt x="43973" y="263835"/>
                  </a:lnTo>
                  <a:cubicBezTo>
                    <a:pt x="19687" y="263835"/>
                    <a:pt x="0" y="244148"/>
                    <a:pt x="0" y="219862"/>
                  </a:cubicBezTo>
                  <a:lnTo>
                    <a:pt x="0" y="43973"/>
                  </a:lnTo>
                  <a:close/>
                </a:path>
              </a:pathLst>
            </a:custGeom>
            <a:gradFill>
              <a:gsLst>
                <a:gs pos="0">
                  <a:srgbClr val="A8B7DF"/>
                </a:gs>
                <a:gs pos="100000">
                  <a:srgbClr val="9AABD9"/>
                </a:gs>
              </a:gsLst>
              <a:lin ang="5400000" scaled="0"/>
            </a:gradFill>
            <a:ln>
              <a:noFill/>
            </a:ln>
          </p:spPr>
          <p:txBody>
            <a:bodyPr spcFirstLastPara="1" wrap="square" lIns="54775" tIns="54775" rIns="54775" bIns="54775" anchor="ctr" anchorCtr="0">
              <a:noAutofit/>
            </a:bodyPr>
            <a:lstStyle/>
            <a:p>
              <a:pPr marL="0" marR="0" lvl="0" indent="0" algn="l" rtl="0">
                <a:lnSpc>
                  <a:spcPct val="9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Sfruttamento sessuale</a:t>
              </a:r>
              <a:endParaRPr sz="1800" b="0" i="0" u="none" strike="noStrike" cap="none">
                <a:solidFill>
                  <a:srgbClr val="000000"/>
                </a:solidFill>
                <a:latin typeface="Calibri"/>
                <a:ea typeface="Calibri"/>
                <a:cs typeface="Calibri"/>
                <a:sym typeface="Calibri"/>
              </a:endParaRPr>
            </a:p>
          </p:txBody>
        </p:sp>
        <p:sp>
          <p:nvSpPr>
            <p:cNvPr id="103" name="Google Shape;103;p14"/>
            <p:cNvSpPr/>
            <p:nvPr/>
          </p:nvSpPr>
          <p:spPr>
            <a:xfrm>
              <a:off x="1053480" y="4627029"/>
              <a:ext cx="9286042" cy="263831"/>
            </a:xfrm>
            <a:custGeom>
              <a:avLst/>
              <a:gdLst/>
              <a:ahLst/>
              <a:cxnLst/>
              <a:rect l="l" t="t" r="r" b="b"/>
              <a:pathLst>
                <a:path w="9286042" h="263835" extrusionOk="0">
                  <a:moveTo>
                    <a:pt x="0" y="43973"/>
                  </a:moveTo>
                  <a:cubicBezTo>
                    <a:pt x="0" y="19687"/>
                    <a:pt x="19687" y="0"/>
                    <a:pt x="43973" y="0"/>
                  </a:cubicBezTo>
                  <a:lnTo>
                    <a:pt x="9242069" y="0"/>
                  </a:lnTo>
                  <a:cubicBezTo>
                    <a:pt x="9266355" y="0"/>
                    <a:pt x="9286042" y="19687"/>
                    <a:pt x="9286042" y="43973"/>
                  </a:cubicBezTo>
                  <a:lnTo>
                    <a:pt x="9286042" y="219862"/>
                  </a:lnTo>
                  <a:cubicBezTo>
                    <a:pt x="9286042" y="244148"/>
                    <a:pt x="9266355" y="263835"/>
                    <a:pt x="9242069" y="263835"/>
                  </a:cubicBezTo>
                  <a:lnTo>
                    <a:pt x="43973" y="263835"/>
                  </a:lnTo>
                  <a:cubicBezTo>
                    <a:pt x="19687" y="263835"/>
                    <a:pt x="0" y="244148"/>
                    <a:pt x="0" y="219862"/>
                  </a:cubicBezTo>
                  <a:lnTo>
                    <a:pt x="0" y="43973"/>
                  </a:lnTo>
                  <a:close/>
                </a:path>
              </a:pathLst>
            </a:custGeom>
            <a:gradFill>
              <a:gsLst>
                <a:gs pos="0">
                  <a:srgbClr val="A8B7DF"/>
                </a:gs>
                <a:gs pos="100000">
                  <a:srgbClr val="9AABD9"/>
                </a:gs>
              </a:gsLst>
              <a:lin ang="5400000" scaled="0"/>
            </a:gradFill>
            <a:ln>
              <a:noFill/>
            </a:ln>
          </p:spPr>
          <p:txBody>
            <a:bodyPr spcFirstLastPara="1" wrap="square" lIns="54775" tIns="54775" rIns="54775" bIns="54775" anchor="ctr" anchorCtr="0">
              <a:noAutofit/>
            </a:bodyPr>
            <a:lstStyle/>
            <a:p>
              <a:pPr marL="0" marR="0" lvl="0" indent="0" algn="l" rtl="0">
                <a:lnSpc>
                  <a:spcPct val="9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Lavoro di strada (lavavetri, scarpe)</a:t>
              </a:r>
              <a:endParaRPr sz="1800" b="0" i="0" u="none" strike="noStrike" cap="none">
                <a:solidFill>
                  <a:srgbClr val="000000"/>
                </a:solidFill>
                <a:latin typeface="Calibri"/>
                <a:ea typeface="Calibri"/>
                <a:cs typeface="Calibri"/>
                <a:sym typeface="Calibri"/>
              </a:endParaRPr>
            </a:p>
          </p:txBody>
        </p:sp>
        <p:sp>
          <p:nvSpPr>
            <p:cNvPr id="104" name="Google Shape;104;p14"/>
            <p:cNvSpPr/>
            <p:nvPr/>
          </p:nvSpPr>
          <p:spPr>
            <a:xfrm>
              <a:off x="1032683" y="4979845"/>
              <a:ext cx="9286042" cy="263831"/>
            </a:xfrm>
            <a:custGeom>
              <a:avLst/>
              <a:gdLst/>
              <a:ahLst/>
              <a:cxnLst/>
              <a:rect l="l" t="t" r="r" b="b"/>
              <a:pathLst>
                <a:path w="9286042" h="263835" extrusionOk="0">
                  <a:moveTo>
                    <a:pt x="0" y="43973"/>
                  </a:moveTo>
                  <a:cubicBezTo>
                    <a:pt x="0" y="19687"/>
                    <a:pt x="19687" y="0"/>
                    <a:pt x="43973" y="0"/>
                  </a:cubicBezTo>
                  <a:lnTo>
                    <a:pt x="9242069" y="0"/>
                  </a:lnTo>
                  <a:cubicBezTo>
                    <a:pt x="9266355" y="0"/>
                    <a:pt x="9286042" y="19687"/>
                    <a:pt x="9286042" y="43973"/>
                  </a:cubicBezTo>
                  <a:lnTo>
                    <a:pt x="9286042" y="219862"/>
                  </a:lnTo>
                  <a:cubicBezTo>
                    <a:pt x="9286042" y="244148"/>
                    <a:pt x="9266355" y="263835"/>
                    <a:pt x="9242069" y="263835"/>
                  </a:cubicBezTo>
                  <a:lnTo>
                    <a:pt x="43973" y="263835"/>
                  </a:lnTo>
                  <a:cubicBezTo>
                    <a:pt x="19687" y="263835"/>
                    <a:pt x="0" y="244148"/>
                    <a:pt x="0" y="219862"/>
                  </a:cubicBezTo>
                  <a:lnTo>
                    <a:pt x="0" y="43973"/>
                  </a:lnTo>
                  <a:close/>
                </a:path>
              </a:pathLst>
            </a:custGeom>
            <a:gradFill>
              <a:gsLst>
                <a:gs pos="0">
                  <a:srgbClr val="A8B7DF"/>
                </a:gs>
                <a:gs pos="100000">
                  <a:srgbClr val="9AABD9"/>
                </a:gs>
              </a:gsLst>
              <a:lin ang="5400000" scaled="0"/>
            </a:gradFill>
            <a:ln>
              <a:noFill/>
            </a:ln>
          </p:spPr>
          <p:txBody>
            <a:bodyPr spcFirstLastPara="1" wrap="square" lIns="54775" tIns="54775" rIns="54775" bIns="54775" anchor="ctr" anchorCtr="0">
              <a:noAutofit/>
            </a:bodyPr>
            <a:lstStyle/>
            <a:p>
              <a:pPr marL="0" marR="0" lvl="0" indent="0" algn="l" rtl="0">
                <a:lnSpc>
                  <a:spcPct val="9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Lavori illeciti (come lo spaccio di droga e il trasporto di armi ed esplosivi).</a:t>
              </a:r>
              <a:endParaRPr sz="1800" b="0" i="0" u="none" strike="noStrike" cap="none">
                <a:solidFill>
                  <a:srgbClr val="000000"/>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7"/>
        <p:cNvGrpSpPr/>
        <p:nvPr/>
      </p:nvGrpSpPr>
      <p:grpSpPr>
        <a:xfrm>
          <a:off x="0" y="0"/>
          <a:ext cx="0" cy="0"/>
          <a:chOff x="0" y="0"/>
          <a:chExt cx="0" cy="0"/>
        </a:xfrm>
      </p:grpSpPr>
      <p:sp>
        <p:nvSpPr>
          <p:cNvPr id="278" name="Google Shape;278;p32"/>
          <p:cNvSpPr txBox="1">
            <a:spLocks noGrp="1"/>
          </p:cNvSpPr>
          <p:nvPr>
            <p:ph type="title"/>
          </p:nvPr>
        </p:nvSpPr>
        <p:spPr>
          <a:xfrm>
            <a:off x="476211" y="0"/>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3C00"/>
              </a:buClr>
              <a:buSzPts val="6000"/>
              <a:buFont typeface="Baumans"/>
              <a:buNone/>
            </a:pPr>
            <a:r>
              <a:rPr lang="en-US" sz="6000" u="sng">
                <a:solidFill>
                  <a:srgbClr val="FE3C00"/>
                </a:solidFill>
                <a:latin typeface="Baumans"/>
                <a:ea typeface="Baumans"/>
                <a:cs typeface="Baumans"/>
                <a:sym typeface="Baumans"/>
              </a:rPr>
              <a:t>WHY IS FOOD WASTED?</a:t>
            </a:r>
            <a:endParaRPr/>
          </a:p>
        </p:txBody>
      </p:sp>
      <p:sp>
        <p:nvSpPr>
          <p:cNvPr id="279" name="Google Shape;279;p32"/>
          <p:cNvSpPr txBox="1">
            <a:spLocks noGrp="1"/>
          </p:cNvSpPr>
          <p:nvPr>
            <p:ph type="body" idx="1"/>
          </p:nvPr>
        </p:nvSpPr>
        <p:spPr>
          <a:xfrm>
            <a:off x="380960" y="1214423"/>
            <a:ext cx="10972800" cy="441167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1D58"/>
              </a:buClr>
              <a:buSzPts val="2800"/>
              <a:buNone/>
            </a:pPr>
            <a:r>
              <a:rPr lang="en-US">
                <a:solidFill>
                  <a:srgbClr val="001D58"/>
                </a:solidFill>
                <a:latin typeface="Comic Sans MS"/>
                <a:ea typeface="Comic Sans MS"/>
                <a:cs typeface="Comic Sans MS"/>
                <a:sym typeface="Comic Sans MS"/>
              </a:rPr>
              <a:t>The Barilla Center for Food and Nutrition (BCFN), has identified the main causes.</a:t>
            </a:r>
            <a:endParaRPr/>
          </a:p>
          <a:p>
            <a:pPr marL="1028700" lvl="0" indent="-514350" algn="l" rtl="0">
              <a:lnSpc>
                <a:spcPct val="90000"/>
              </a:lnSpc>
              <a:spcBef>
                <a:spcPts val="0"/>
              </a:spcBef>
              <a:spcAft>
                <a:spcPts val="0"/>
              </a:spcAft>
              <a:buClr>
                <a:srgbClr val="001D58"/>
              </a:buClr>
              <a:buSzPts val="2800"/>
              <a:buFont typeface="Calibri"/>
              <a:buAutoNum type="arabicParenR"/>
            </a:pPr>
            <a:r>
              <a:rPr lang="en-US" b="1">
                <a:solidFill>
                  <a:srgbClr val="001D58"/>
                </a:solidFill>
                <a:latin typeface="Comic Sans MS"/>
                <a:ea typeface="Comic Sans MS"/>
                <a:cs typeface="Comic Sans MS"/>
                <a:sym typeface="Comic Sans MS"/>
              </a:rPr>
              <a:t>Increasing urbanisation</a:t>
            </a:r>
            <a:endParaRPr b="1">
              <a:solidFill>
                <a:srgbClr val="001D58"/>
              </a:solidFill>
              <a:latin typeface="Comic Sans MS"/>
              <a:ea typeface="Comic Sans MS"/>
              <a:cs typeface="Comic Sans MS"/>
              <a:sym typeface="Comic Sans MS"/>
            </a:endParaRPr>
          </a:p>
          <a:p>
            <a:pPr marL="1028700" lvl="0" indent="-514350" algn="l" rtl="0">
              <a:lnSpc>
                <a:spcPct val="90000"/>
              </a:lnSpc>
              <a:spcBef>
                <a:spcPts val="0"/>
              </a:spcBef>
              <a:spcAft>
                <a:spcPts val="0"/>
              </a:spcAft>
              <a:buClr>
                <a:srgbClr val="001D58"/>
              </a:buClr>
              <a:buSzPts val="2800"/>
              <a:buFont typeface="Calibri"/>
              <a:buAutoNum type="arabicParenR"/>
            </a:pPr>
            <a:r>
              <a:rPr lang="en-US" b="1">
                <a:solidFill>
                  <a:srgbClr val="001D58"/>
                </a:solidFill>
                <a:latin typeface="Comic Sans MS"/>
                <a:ea typeface="Comic Sans MS"/>
                <a:cs typeface="Comic Sans MS"/>
                <a:sym typeface="Comic Sans MS"/>
              </a:rPr>
              <a:t>Increasing disposable income, consuming a lot of money</a:t>
            </a:r>
            <a:endParaRPr/>
          </a:p>
          <a:p>
            <a:pPr marL="1028700" lvl="0" indent="-514350" algn="l" rtl="0">
              <a:lnSpc>
                <a:spcPct val="90000"/>
              </a:lnSpc>
              <a:spcBef>
                <a:spcPts val="0"/>
              </a:spcBef>
              <a:spcAft>
                <a:spcPts val="0"/>
              </a:spcAft>
              <a:buClr>
                <a:srgbClr val="001D58"/>
              </a:buClr>
              <a:buSzPts val="2800"/>
              <a:buFont typeface="Calibri"/>
              <a:buAutoNum type="arabicParenR"/>
            </a:pPr>
            <a:r>
              <a:rPr lang="en-US" b="1">
                <a:solidFill>
                  <a:srgbClr val="001D58"/>
                </a:solidFill>
                <a:latin typeface="Comic Sans MS"/>
                <a:ea typeface="Comic Sans MS"/>
                <a:cs typeface="Comic Sans MS"/>
                <a:sym typeface="Comic Sans MS"/>
              </a:rPr>
              <a:t>the increasing globalisation of trade.</a:t>
            </a:r>
            <a:endParaRPr b="1">
              <a:solidFill>
                <a:srgbClr val="001D58"/>
              </a:solidFill>
              <a:latin typeface="Comic Sans MS"/>
              <a:ea typeface="Comic Sans MS"/>
              <a:cs typeface="Comic Sans MS"/>
              <a:sym typeface="Comic Sans MS"/>
            </a:endParaRPr>
          </a:p>
        </p:txBody>
      </p:sp>
      <p:pic>
        <p:nvPicPr>
          <p:cNvPr id="280" name="Google Shape;280;p32" descr="ing 34.jpg"/>
          <p:cNvPicPr preferRelativeResize="0"/>
          <p:nvPr/>
        </p:nvPicPr>
        <p:blipFill rotWithShape="1">
          <a:blip r:embed="rId4">
            <a:alphaModFix/>
          </a:blip>
          <a:srcRect/>
          <a:stretch/>
        </p:blipFill>
        <p:spPr>
          <a:xfrm>
            <a:off x="4857742" y="4429133"/>
            <a:ext cx="5905541" cy="2280301"/>
          </a:xfrm>
          <a:prstGeom prst="snip2SameRect">
            <a:avLst>
              <a:gd name="adj1" fmla="val 16667"/>
              <a:gd name="adj2" fmla="val 0"/>
            </a:avLst>
          </a:prstGeom>
          <a:noFill/>
          <a:ln w="9525" cap="rnd" cmpd="sng">
            <a:solidFill>
              <a:srgbClr val="FFFFFF"/>
            </a:solidFill>
            <a:prstDash val="solid"/>
            <a:round/>
            <a:headEnd type="none" w="sm" len="sm"/>
            <a:tailEnd type="none" w="sm" len="sm"/>
          </a:ln>
          <a:effectLst>
            <a:outerShdw blurRad="76200" dist="95250" dir="10500000" sx="97000" sy="23000" kx="900000" algn="br" rotWithShape="0">
              <a:srgbClr val="000000">
                <a:alpha val="2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3"/>
          <p:cNvSpPr txBox="1">
            <a:spLocks noGrp="1"/>
          </p:cNvSpPr>
          <p:nvPr>
            <p:ph type="ctrTitle"/>
          </p:nvPr>
        </p:nvSpPr>
        <p:spPr>
          <a:xfrm>
            <a:off x="1524003" y="1122361"/>
            <a:ext cx="9144000" cy="2387598"/>
          </a:xfrm>
          <a:prstGeom prst="rect">
            <a:avLst/>
          </a:prstGeom>
          <a:noFill/>
          <a:ln>
            <a:noFill/>
          </a:ln>
        </p:spPr>
        <p:txBody>
          <a:bodyPr spcFirstLastPara="1" wrap="square" lIns="91425" tIns="45700" rIns="91425" bIns="45700" anchor="b" anchorCtr="1">
            <a:normAutofit/>
          </a:bodyPr>
          <a:lstStyle/>
          <a:p>
            <a:pPr marL="0" lvl="0" indent="0" algn="ctr" rtl="0">
              <a:lnSpc>
                <a:spcPct val="90000"/>
              </a:lnSpc>
              <a:spcBef>
                <a:spcPts val="0"/>
              </a:spcBef>
              <a:spcAft>
                <a:spcPts val="0"/>
              </a:spcAft>
              <a:buClr>
                <a:srgbClr val="000000"/>
              </a:buClr>
              <a:buSzPts val="6000"/>
              <a:buFont typeface="Calibri"/>
              <a:buNone/>
            </a:pPr>
            <a:endParaRPr/>
          </a:p>
        </p:txBody>
      </p:sp>
      <p:sp>
        <p:nvSpPr>
          <p:cNvPr id="286" name="Google Shape;286;p33"/>
          <p:cNvSpPr txBox="1">
            <a:spLocks noGrp="1"/>
          </p:cNvSpPr>
          <p:nvPr>
            <p:ph type="subTitle" idx="1"/>
          </p:nvPr>
        </p:nvSpPr>
        <p:spPr>
          <a:xfrm>
            <a:off x="1524003" y="3602041"/>
            <a:ext cx="9144000" cy="1655758"/>
          </a:xfrm>
          <a:prstGeom prst="rect">
            <a:avLst/>
          </a:prstGeom>
          <a:noFill/>
          <a:ln>
            <a:noFill/>
          </a:ln>
        </p:spPr>
        <p:txBody>
          <a:bodyPr spcFirstLastPara="1" wrap="square" lIns="91425" tIns="45700" rIns="91425" bIns="45700" anchor="t" anchorCtr="1">
            <a:normAutofit/>
          </a:bodyPr>
          <a:lstStyle/>
          <a:p>
            <a:pPr marL="0" lvl="0" indent="0" algn="ctr" rtl="0">
              <a:lnSpc>
                <a:spcPct val="90000"/>
              </a:lnSpc>
              <a:spcBef>
                <a:spcPts val="0"/>
              </a:spcBef>
              <a:spcAft>
                <a:spcPts val="0"/>
              </a:spcAft>
              <a:buClr>
                <a:srgbClr val="000000"/>
              </a:buClr>
              <a:buSzPts val="2400"/>
              <a:buNone/>
            </a:pPr>
            <a:endParaRPr/>
          </a:p>
        </p:txBody>
      </p:sp>
      <p:pic>
        <p:nvPicPr>
          <p:cNvPr id="287" name="Google Shape;287;p33"/>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8"/>
        <p:cNvGrpSpPr/>
        <p:nvPr/>
      </p:nvGrpSpPr>
      <p:grpSpPr>
        <a:xfrm>
          <a:off x="0" y="0"/>
          <a:ext cx="0" cy="0"/>
          <a:chOff x="0" y="0"/>
          <a:chExt cx="0" cy="0"/>
        </a:xfrm>
      </p:grpSpPr>
      <p:sp>
        <p:nvSpPr>
          <p:cNvPr id="109" name="Google Shape;109;p15"/>
          <p:cNvSpPr/>
          <p:nvPr/>
        </p:nvSpPr>
        <p:spPr>
          <a:xfrm>
            <a:off x="475488" y="476777"/>
            <a:ext cx="3864382" cy="3480261"/>
          </a:xfrm>
          <a:prstGeom prst="rect">
            <a:avLst/>
          </a:prstGeom>
          <a:solidFill>
            <a:srgbClr val="7F7F7F">
              <a:alpha val="23921"/>
            </a:srgbClr>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0" name="Google Shape;110;p15"/>
          <p:cNvSpPr/>
          <p:nvPr/>
        </p:nvSpPr>
        <p:spPr>
          <a:xfrm>
            <a:off x="475488" y="4118658"/>
            <a:ext cx="3864382" cy="2278767"/>
          </a:xfrm>
          <a:prstGeom prst="rect">
            <a:avLst/>
          </a:prstGeom>
          <a:solidFill>
            <a:srgbClr val="7F7F7F">
              <a:alpha val="23921"/>
            </a:srgbClr>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1" name="Google Shape;111;p15"/>
          <p:cNvSpPr/>
          <p:nvPr/>
        </p:nvSpPr>
        <p:spPr>
          <a:xfrm>
            <a:off x="4501417" y="476777"/>
            <a:ext cx="7212448" cy="5920648"/>
          </a:xfrm>
          <a:prstGeom prst="rect">
            <a:avLst/>
          </a:prstGeom>
          <a:solidFill>
            <a:srgbClr val="4D6648">
              <a:alpha val="94901"/>
            </a:srgbClr>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2" name="Google Shape;112;p15"/>
          <p:cNvSpPr txBox="1">
            <a:spLocks noGrp="1"/>
          </p:cNvSpPr>
          <p:nvPr>
            <p:ph type="ctrTitle"/>
          </p:nvPr>
        </p:nvSpPr>
        <p:spPr>
          <a:xfrm>
            <a:off x="4873954" y="260648"/>
            <a:ext cx="5956355" cy="240552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400"/>
              <a:buFont typeface="Calibri"/>
              <a:buNone/>
            </a:pPr>
            <a:r>
              <a:rPr lang="en-US" sz="4400">
                <a:solidFill>
                  <a:srgbClr val="FFFFFF"/>
                </a:solidFill>
              </a:rPr>
              <a:t>Le maggiori imprese accusate di sfruttare il lavoro minorile </a:t>
            </a:r>
            <a:endParaRPr/>
          </a:p>
        </p:txBody>
      </p:sp>
      <p:sp>
        <p:nvSpPr>
          <p:cNvPr id="113" name="Google Shape;113;p15"/>
          <p:cNvSpPr txBox="1">
            <a:spLocks noGrp="1"/>
          </p:cNvSpPr>
          <p:nvPr>
            <p:ph type="subTitle" idx="1"/>
          </p:nvPr>
        </p:nvSpPr>
        <p:spPr>
          <a:xfrm>
            <a:off x="5015880" y="2882306"/>
            <a:ext cx="5956355" cy="3355739"/>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rgbClr val="FFFFFF"/>
              </a:buClr>
              <a:buSzPts val="1800"/>
              <a:buAutoNum type="arabicParenR"/>
            </a:pPr>
            <a:r>
              <a:rPr lang="en-US" sz="1800">
                <a:solidFill>
                  <a:srgbClr val="FFFFFF"/>
                </a:solidFill>
              </a:rPr>
              <a:t>Philip Morris</a:t>
            </a:r>
            <a:endParaRPr/>
          </a:p>
          <a:p>
            <a:pPr marL="0" lvl="0" indent="0" algn="l" rtl="0">
              <a:lnSpc>
                <a:spcPct val="90000"/>
              </a:lnSpc>
              <a:spcBef>
                <a:spcPts val="1000"/>
              </a:spcBef>
              <a:spcAft>
                <a:spcPts val="0"/>
              </a:spcAft>
              <a:buClr>
                <a:srgbClr val="FFFFFF"/>
              </a:buClr>
              <a:buSzPts val="1800"/>
              <a:buNone/>
            </a:pPr>
            <a:r>
              <a:rPr lang="en-US" sz="1800">
                <a:solidFill>
                  <a:srgbClr val="FFFFFF"/>
                </a:solidFill>
                <a:latin typeface="Calibri"/>
                <a:ea typeface="Calibri"/>
                <a:cs typeface="Calibri"/>
                <a:sym typeface="Calibri"/>
              </a:rPr>
              <a:t>Nel 2010 la multinazionale del tabacco Philip Morris ammise la presenza nelle proprie piantagioni di almeno 72 bambini dell’età di 10 anni, coinvolti nella raccolta del tabacco e a rischio di subire un avvelenamento da nicotina. Non solo: pare che l’azienda costringa lavoratori migranti ad operare in condizioni di schiavitù, dopo aver sequestrato loro i documenti e costringendoli ad una operatività continua, senza alcun compenso. Nonostante le promesse avanzate da parte della multinazionale, relativamente alla volontà di porre fine a simili situazioni, pare che, in base a quanto riportato da The Independent, il problema non sia ancora del tutto risolto </a:t>
            </a:r>
            <a:endParaRPr/>
          </a:p>
        </p:txBody>
      </p:sp>
      <p:pic>
        <p:nvPicPr>
          <p:cNvPr id="114" name="Google Shape;114;p15" descr="Immagine che contiene persona, esterni, pianta, verdura&#10;&#10;Descrizione generata automaticamente"/>
          <p:cNvPicPr preferRelativeResize="0"/>
          <p:nvPr/>
        </p:nvPicPr>
        <p:blipFill rotWithShape="1">
          <a:blip r:embed="rId3">
            <a:alphaModFix/>
          </a:blip>
          <a:srcRect l="450" r="13199" b="-1"/>
          <a:stretch/>
        </p:blipFill>
        <p:spPr>
          <a:xfrm flipH="1">
            <a:off x="683440" y="714457"/>
            <a:ext cx="3459641" cy="3004892"/>
          </a:xfrm>
          <a:prstGeom prst="rect">
            <a:avLst/>
          </a:prstGeom>
          <a:noFill/>
          <a:ln>
            <a:noFill/>
          </a:ln>
        </p:spPr>
      </p:pic>
      <p:pic>
        <p:nvPicPr>
          <p:cNvPr id="115" name="Google Shape;115;p15"/>
          <p:cNvPicPr preferRelativeResize="0"/>
          <p:nvPr/>
        </p:nvPicPr>
        <p:blipFill rotWithShape="1">
          <a:blip r:embed="rId4">
            <a:alphaModFix/>
          </a:blip>
          <a:srcRect l="7376" r="6561" b="1"/>
          <a:stretch/>
        </p:blipFill>
        <p:spPr>
          <a:xfrm>
            <a:off x="1287868" y="4278038"/>
            <a:ext cx="2256638" cy="196000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9"/>
        <p:cNvGrpSpPr/>
        <p:nvPr/>
      </p:nvGrpSpPr>
      <p:grpSpPr>
        <a:xfrm>
          <a:off x="0" y="0"/>
          <a:ext cx="0" cy="0"/>
          <a:chOff x="0" y="0"/>
          <a:chExt cx="0" cy="0"/>
        </a:xfrm>
      </p:grpSpPr>
      <p:sp>
        <p:nvSpPr>
          <p:cNvPr id="120" name="Google Shape;120;p16"/>
          <p:cNvSpPr/>
          <p:nvPr/>
        </p:nvSpPr>
        <p:spPr>
          <a:xfrm>
            <a:off x="770235" y="0"/>
            <a:ext cx="6488454" cy="3036713"/>
          </a:xfrm>
          <a:custGeom>
            <a:avLst/>
            <a:gdLst/>
            <a:ahLst/>
            <a:cxnLst/>
            <a:rect l="l" t="t" r="r" b="b"/>
            <a:pathLst>
              <a:path w="6488456" h="3036711" extrusionOk="0">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rgbClr val="000000">
              <a:alpha val="80000"/>
            </a:srgbClr>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1" name="Google Shape;121;p16"/>
          <p:cNvSpPr/>
          <p:nvPr/>
        </p:nvSpPr>
        <p:spPr>
          <a:xfrm>
            <a:off x="0" y="2900760"/>
            <a:ext cx="5198007" cy="3957239"/>
          </a:xfrm>
          <a:custGeom>
            <a:avLst/>
            <a:gdLst/>
            <a:ahLst/>
            <a:cxnLst/>
            <a:rect l="l" t="t" r="r" b="b"/>
            <a:pathLst>
              <a:path w="5198011" h="3957242" extrusionOk="0">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rgbClr val="000000">
              <a:alpha val="80000"/>
            </a:srgbClr>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2" name="Google Shape;122;p16"/>
          <p:cNvSpPr/>
          <p:nvPr/>
        </p:nvSpPr>
        <p:spPr>
          <a:xfrm>
            <a:off x="5763371" y="500240"/>
            <a:ext cx="6428625" cy="6357759"/>
          </a:xfrm>
          <a:custGeom>
            <a:avLst/>
            <a:gdLst/>
            <a:ahLst/>
            <a:cxnLst/>
            <a:rect l="l" t="t" r="r" b="b"/>
            <a:pathLst>
              <a:path w="6428625" h="6357756" extrusionOk="0">
                <a:moveTo>
                  <a:pt x="4279392" y="0"/>
                </a:moveTo>
                <a:cubicBezTo>
                  <a:pt x="5017968" y="0"/>
                  <a:pt x="5712843" y="187105"/>
                  <a:pt x="6319204" y="516500"/>
                </a:cubicBezTo>
                <a:lnTo>
                  <a:pt x="6428625" y="579415"/>
                </a:lnTo>
                <a:lnTo>
                  <a:pt x="6428625" y="6357756"/>
                </a:lnTo>
                <a:lnTo>
                  <a:pt x="539921" y="6357756"/>
                </a:lnTo>
                <a:lnTo>
                  <a:pt x="516500" y="6319205"/>
                </a:lnTo>
                <a:cubicBezTo>
                  <a:pt x="187105" y="5712844"/>
                  <a:pt x="0" y="5017968"/>
                  <a:pt x="0" y="4279392"/>
                </a:cubicBezTo>
                <a:cubicBezTo>
                  <a:pt x="0" y="1915949"/>
                  <a:pt x="1915949" y="0"/>
                  <a:pt x="4279392" y="0"/>
                </a:cubicBezTo>
                <a:close/>
              </a:path>
            </a:pathLst>
          </a:custGeom>
          <a:solidFill>
            <a:srgbClr val="000000">
              <a:alpha val="80000"/>
            </a:srgbClr>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3" name="Google Shape;123;p16"/>
          <p:cNvSpPr/>
          <p:nvPr/>
        </p:nvSpPr>
        <p:spPr>
          <a:xfrm>
            <a:off x="5927963" y="664832"/>
            <a:ext cx="6264033" cy="6193167"/>
          </a:xfrm>
          <a:custGeom>
            <a:avLst/>
            <a:gdLst/>
            <a:ahLst/>
            <a:cxnLst/>
            <a:rect l="l" t="t" r="r" b="b"/>
            <a:pathLst>
              <a:path w="6264033" h="6193164" extrusionOk="0">
                <a:moveTo>
                  <a:pt x="4114800" y="0"/>
                </a:moveTo>
                <a:cubicBezTo>
                  <a:pt x="4895986" y="0"/>
                  <a:pt x="5626328" y="217689"/>
                  <a:pt x="6248473" y="595714"/>
                </a:cubicBezTo>
                <a:lnTo>
                  <a:pt x="6264033" y="605689"/>
                </a:lnTo>
                <a:lnTo>
                  <a:pt x="6264033" y="6193164"/>
                </a:lnTo>
                <a:lnTo>
                  <a:pt x="567718" y="6193164"/>
                </a:lnTo>
                <a:lnTo>
                  <a:pt x="496635" y="6076158"/>
                </a:lnTo>
                <a:cubicBezTo>
                  <a:pt x="179909" y="5493119"/>
                  <a:pt x="0" y="4824969"/>
                  <a:pt x="0" y="4114800"/>
                </a:cubicBezTo>
                <a:cubicBezTo>
                  <a:pt x="0" y="1842259"/>
                  <a:pt x="1842259" y="0"/>
                  <a:pt x="4114800" y="0"/>
                </a:cubicBezTo>
                <a:close/>
              </a:path>
            </a:pathLst>
          </a:custGeom>
          <a:solidFill>
            <a:srgbClr val="66392D"/>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4" name="Google Shape;124;p16"/>
          <p:cNvSpPr txBox="1">
            <a:spLocks noGrp="1"/>
          </p:cNvSpPr>
          <p:nvPr>
            <p:ph type="subTitle" idx="1"/>
          </p:nvPr>
        </p:nvSpPr>
        <p:spPr>
          <a:xfrm>
            <a:off x="6818315" y="2060848"/>
            <a:ext cx="4996327" cy="3987532"/>
          </a:xfrm>
          <a:prstGeom prst="rect">
            <a:avLst/>
          </a:prstGeom>
          <a:noFill/>
          <a:ln>
            <a:noFill/>
          </a:ln>
        </p:spPr>
        <p:txBody>
          <a:bodyPr spcFirstLastPara="1" wrap="square" lIns="91425" tIns="45700" rIns="91425" bIns="45700" anchor="t" anchorCtr="1">
            <a:noAutofit/>
          </a:bodyPr>
          <a:lstStyle/>
          <a:p>
            <a:pPr marL="0" lvl="0" indent="0" algn="ctr" rtl="0">
              <a:lnSpc>
                <a:spcPct val="90000"/>
              </a:lnSpc>
              <a:spcBef>
                <a:spcPts val="0"/>
              </a:spcBef>
              <a:spcAft>
                <a:spcPts val="0"/>
              </a:spcAft>
              <a:buClr>
                <a:srgbClr val="FFFFFF"/>
              </a:buClr>
              <a:buSzPts val="1400"/>
              <a:buNone/>
            </a:pPr>
            <a:r>
              <a:rPr lang="en-US" sz="1400">
                <a:solidFill>
                  <a:srgbClr val="FFFFFF"/>
                </a:solidFill>
              </a:rPr>
              <a:t>2</a:t>
            </a:r>
            <a:r>
              <a:rPr lang="en-US" sz="1800">
                <a:solidFill>
                  <a:srgbClr val="FFFFFF"/>
                </a:solidFill>
              </a:rPr>
              <a:t>) Victoria’s Secret</a:t>
            </a:r>
            <a:endParaRPr/>
          </a:p>
          <a:p>
            <a:pPr marL="0" lvl="0" indent="0" algn="ctr" rtl="0">
              <a:lnSpc>
                <a:spcPct val="90000"/>
              </a:lnSpc>
              <a:spcBef>
                <a:spcPts val="1000"/>
              </a:spcBef>
              <a:spcAft>
                <a:spcPts val="0"/>
              </a:spcAft>
              <a:buClr>
                <a:srgbClr val="FFFFFF"/>
              </a:buClr>
              <a:buSzPts val="1800"/>
              <a:buNone/>
            </a:pPr>
            <a:r>
              <a:rPr lang="en-US" sz="1800">
                <a:solidFill>
                  <a:srgbClr val="FFFFFF"/>
                </a:solidFill>
                <a:latin typeface="Calibri"/>
                <a:ea typeface="Calibri"/>
                <a:cs typeface="Calibri"/>
                <a:sym typeface="Calibri"/>
              </a:rPr>
              <a:t>ll marchio Victoria’s Secret dichiara di utilizzare esclusivamente cotone di provenienza “fair trade” e ciò dovrebbe costituire una garanzia contro lo sfruttamento lavorativo all’interno delle piantagioni. Purtroppo però sembra essere concreto il rischio che alcuni produttori di cotone biologico e fair trade non riescano a fare a meno di sfruttare il lavoro minorile per il raggiungimento dei propri obiettivi produttivi, come nel caso della tredicenne Clarissa, che nel Burkina Faso sarebbe stata costretta a seminare e raccogliere cotone subendo maltrattamenti fisici.</a:t>
            </a:r>
            <a:endParaRPr/>
          </a:p>
        </p:txBody>
      </p:sp>
      <p:pic>
        <p:nvPicPr>
          <p:cNvPr id="125" name="Google Shape;125;p16"/>
          <p:cNvPicPr preferRelativeResize="0"/>
          <p:nvPr/>
        </p:nvPicPr>
        <p:blipFill rotWithShape="1">
          <a:blip r:embed="rId3">
            <a:alphaModFix/>
          </a:blip>
          <a:srcRect t="24258" b="13147"/>
          <a:stretch/>
        </p:blipFill>
        <p:spPr>
          <a:xfrm>
            <a:off x="979871" y="-21689"/>
            <a:ext cx="6069183" cy="2839769"/>
          </a:xfrm>
          <a:prstGeom prst="rect">
            <a:avLst/>
          </a:prstGeom>
          <a:noFill/>
          <a:ln>
            <a:noFill/>
          </a:ln>
        </p:spPr>
      </p:pic>
      <p:pic>
        <p:nvPicPr>
          <p:cNvPr id="126" name="Google Shape;126;p16" descr="Immagine che contiene testo, clipart&#10;&#10;Descrizione generata automaticamente"/>
          <p:cNvPicPr preferRelativeResize="0"/>
          <p:nvPr/>
        </p:nvPicPr>
        <p:blipFill rotWithShape="1">
          <a:blip r:embed="rId4">
            <a:alphaModFix/>
          </a:blip>
          <a:srcRect l="15063" r="17949"/>
          <a:stretch/>
        </p:blipFill>
        <p:spPr>
          <a:xfrm>
            <a:off x="0" y="3124788"/>
            <a:ext cx="5001411" cy="37332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124">
                                            <p:txEl>
                                              <p:pRg st="0" end="0"/>
                                            </p:txEl>
                                          </p:spTgt>
                                        </p:tgtEl>
                                        <p:attrNameLst>
                                          <p:attrName>style.visibility</p:attrName>
                                        </p:attrNameLst>
                                      </p:cBhvr>
                                      <p:to>
                                        <p:strVal val="visible"/>
                                      </p:to>
                                    </p:set>
                                    <p:animEffect transition="in" filter="fade">
                                      <p:cBhvr>
                                        <p:cTn id="7" dur="700"/>
                                        <p:tgtEl>
                                          <p:spTgt spid="124">
                                            <p:txEl>
                                              <p:pRg st="0" end="0"/>
                                            </p:txEl>
                                          </p:spTgt>
                                        </p:tgtEl>
                                      </p:cBhvr>
                                    </p:animEffect>
                                  </p:childTnLst>
                                </p:cTn>
                              </p:par>
                              <p:par>
                                <p:cTn id="8" presetID="10" presetClass="entr" presetSubtype="0" fill="hold" nodeType="withEffect">
                                  <p:stCondLst>
                                    <p:cond delay="1500"/>
                                  </p:stCondLst>
                                  <p:childTnLst>
                                    <p:set>
                                      <p:cBhvr>
                                        <p:cTn id="9" dur="1" fill="hold">
                                          <p:stCondLst>
                                            <p:cond delay="0"/>
                                          </p:stCondLst>
                                        </p:cTn>
                                        <p:tgtEl>
                                          <p:spTgt spid="124">
                                            <p:txEl>
                                              <p:pRg st="1" end="1"/>
                                            </p:txEl>
                                          </p:spTgt>
                                        </p:tgtEl>
                                        <p:attrNameLst>
                                          <p:attrName>style.visibility</p:attrName>
                                        </p:attrNameLst>
                                      </p:cBhvr>
                                      <p:to>
                                        <p:strVal val="visible"/>
                                      </p:to>
                                    </p:set>
                                    <p:animEffect transition="in" filter="fade">
                                      <p:cBhvr>
                                        <p:cTn id="10" dur="700"/>
                                        <p:tgtEl>
                                          <p:spTgt spid="1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Shape 130"/>
        <p:cNvGrpSpPr/>
        <p:nvPr/>
      </p:nvGrpSpPr>
      <p:grpSpPr>
        <a:xfrm>
          <a:off x="0" y="0"/>
          <a:ext cx="0" cy="0"/>
          <a:chOff x="0" y="0"/>
          <a:chExt cx="0" cy="0"/>
        </a:xfrm>
      </p:grpSpPr>
      <p:sp>
        <p:nvSpPr>
          <p:cNvPr id="131" name="Google Shape;131;p17"/>
          <p:cNvSpPr txBox="1">
            <a:spLocks noGrp="1"/>
          </p:cNvSpPr>
          <p:nvPr>
            <p:ph type="subTitle" idx="1"/>
          </p:nvPr>
        </p:nvSpPr>
        <p:spPr>
          <a:xfrm>
            <a:off x="6240016" y="2996952"/>
            <a:ext cx="5400600" cy="2870118"/>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Clr>
                <a:srgbClr val="FFFFFF"/>
              </a:buClr>
              <a:buSzPts val="1400"/>
              <a:buNone/>
            </a:pPr>
            <a:r>
              <a:rPr lang="en-US" sz="1400">
                <a:solidFill>
                  <a:srgbClr val="FFFFFF"/>
                </a:solidFill>
              </a:rPr>
              <a:t>3) </a:t>
            </a:r>
            <a:r>
              <a:rPr lang="en-US" sz="1800">
                <a:solidFill>
                  <a:srgbClr val="FFFFFF"/>
                </a:solidFill>
              </a:rPr>
              <a:t>Kye</a:t>
            </a:r>
            <a:endParaRPr sz="1800">
              <a:solidFill>
                <a:srgbClr val="FFFFFF"/>
              </a:solidFill>
            </a:endParaRPr>
          </a:p>
          <a:p>
            <a:pPr marL="0" lvl="0" indent="0" algn="l" rtl="0">
              <a:lnSpc>
                <a:spcPct val="80000"/>
              </a:lnSpc>
              <a:spcBef>
                <a:spcPts val="1000"/>
              </a:spcBef>
              <a:spcAft>
                <a:spcPts val="0"/>
              </a:spcAft>
              <a:buClr>
                <a:srgbClr val="FFFFFF"/>
              </a:buClr>
              <a:buSzPts val="1800"/>
              <a:buNone/>
            </a:pPr>
            <a:r>
              <a:rPr lang="en-US" sz="1800">
                <a:solidFill>
                  <a:srgbClr val="FFFFFF"/>
                </a:solidFill>
                <a:latin typeface="Calibri"/>
                <a:ea typeface="Calibri"/>
                <a:cs typeface="Calibri"/>
                <a:sym typeface="Calibri"/>
              </a:rPr>
              <a:t>Nel 2010 il National Labor Committee mise sotto accusa per schiavismo la manifattura cinese KYE per aver reclutato 1000 studenti lavoratori di età nominalmente compresa tra i 16 ed i 17 anni, ma spesso inferiore ai 15 anni, costretti a lavorare per 15 ore al giorno e per 7 giorni su 7. KYE è responsabile per la produzione di prodotti per aziende e marchi come Microsoft, XBox e HP.</a:t>
            </a:r>
            <a:endParaRPr/>
          </a:p>
          <a:p>
            <a:pPr marL="0" lvl="0" indent="0" algn="l" rtl="0">
              <a:lnSpc>
                <a:spcPct val="80000"/>
              </a:lnSpc>
              <a:spcBef>
                <a:spcPts val="1000"/>
              </a:spcBef>
              <a:spcAft>
                <a:spcPts val="0"/>
              </a:spcAft>
              <a:buClr>
                <a:srgbClr val="000000"/>
              </a:buClr>
              <a:buSzPts val="800"/>
              <a:buNone/>
            </a:pPr>
            <a:endParaRPr sz="800">
              <a:solidFill>
                <a:srgbClr val="FFFFFF"/>
              </a:solidFill>
            </a:endParaRPr>
          </a:p>
        </p:txBody>
      </p:sp>
      <p:sp>
        <p:nvSpPr>
          <p:cNvPr id="132" name="Google Shape;132;p17"/>
          <p:cNvSpPr/>
          <p:nvPr/>
        </p:nvSpPr>
        <p:spPr>
          <a:xfrm>
            <a:off x="0" y="483461"/>
            <a:ext cx="5549036" cy="6374538"/>
          </a:xfrm>
          <a:custGeom>
            <a:avLst/>
            <a:gdLst/>
            <a:ahLst/>
            <a:cxnLst/>
            <a:rect l="l" t="t" r="r" b="b"/>
            <a:pathLst>
              <a:path w="5549037" h="6374535" extrusionOk="0">
                <a:moveTo>
                  <a:pt x="2203019" y="0"/>
                </a:moveTo>
                <a:cubicBezTo>
                  <a:pt x="4050974" y="0"/>
                  <a:pt x="5549037" y="1498063"/>
                  <a:pt x="5549037" y="3346018"/>
                </a:cubicBezTo>
                <a:cubicBezTo>
                  <a:pt x="5549037" y="4616487"/>
                  <a:pt x="4840968" y="5721578"/>
                  <a:pt x="3797930" y="6288190"/>
                </a:cubicBezTo>
                <a:lnTo>
                  <a:pt x="3618689" y="6374535"/>
                </a:lnTo>
                <a:lnTo>
                  <a:pt x="779546" y="6374535"/>
                </a:lnTo>
                <a:lnTo>
                  <a:pt x="537516" y="6248727"/>
                </a:lnTo>
                <a:cubicBezTo>
                  <a:pt x="374031" y="6154721"/>
                  <a:pt x="219238" y="6047301"/>
                  <a:pt x="74641" y="5927968"/>
                </a:cubicBezTo>
                <a:lnTo>
                  <a:pt x="0" y="5860130"/>
                </a:lnTo>
                <a:lnTo>
                  <a:pt x="0" y="831906"/>
                </a:lnTo>
                <a:lnTo>
                  <a:pt x="74641" y="764068"/>
                </a:lnTo>
                <a:cubicBezTo>
                  <a:pt x="653030" y="286739"/>
                  <a:pt x="1394539" y="0"/>
                  <a:pt x="2203019" y="0"/>
                </a:cubicBezTo>
                <a:close/>
              </a:path>
            </a:pathLst>
          </a:custGeom>
          <a:solidFill>
            <a:srgbClr val="FFFFFF">
              <a:alpha val="80000"/>
            </a:srgbClr>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33" name="Google Shape;133;p17" descr="Immagine che contiene interni, camera di degenza, tavolo, tavolo da lavoro&#10;&#10;Descrizione generata automaticamente"/>
          <p:cNvPicPr preferRelativeResize="0"/>
          <p:nvPr/>
        </p:nvPicPr>
        <p:blipFill rotWithShape="1">
          <a:blip r:embed="rId3">
            <a:alphaModFix/>
          </a:blip>
          <a:srcRect l="37064" r="18064"/>
          <a:stretch/>
        </p:blipFill>
        <p:spPr>
          <a:xfrm>
            <a:off x="0" y="647376"/>
            <a:ext cx="5385130" cy="6210632"/>
          </a:xfrm>
          <a:prstGeom prst="rect">
            <a:avLst/>
          </a:prstGeom>
          <a:noFill/>
          <a:ln>
            <a:noFill/>
          </a:ln>
        </p:spPr>
      </p:pic>
      <p:sp>
        <p:nvSpPr>
          <p:cNvPr id="134" name="Google Shape;134;p17"/>
          <p:cNvSpPr/>
          <p:nvPr/>
        </p:nvSpPr>
        <p:spPr>
          <a:xfrm>
            <a:off x="5233760" y="0"/>
            <a:ext cx="4480560" cy="2513996"/>
          </a:xfrm>
          <a:custGeom>
            <a:avLst/>
            <a:gdLst/>
            <a:ahLst/>
            <a:cxnLst/>
            <a:rect l="l" t="t" r="r" b="b"/>
            <a:pathLst>
              <a:path w="4480560" h="2513993" extrusionOk="0">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35" name="Google Shape;135;p17" descr="Immagine che contiene persona, elettronico&#10;&#10;Descrizione generata automaticamente"/>
          <p:cNvPicPr preferRelativeResize="0"/>
          <p:nvPr/>
        </p:nvPicPr>
        <p:blipFill rotWithShape="1">
          <a:blip r:embed="rId4">
            <a:alphaModFix/>
          </a:blip>
          <a:srcRect t="19351" r="-4" b="5187"/>
          <a:stretch/>
        </p:blipFill>
        <p:spPr>
          <a:xfrm>
            <a:off x="5398352" y="123572"/>
            <a:ext cx="4151376" cy="234940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9"/>
        <p:cNvGrpSpPr/>
        <p:nvPr/>
      </p:nvGrpSpPr>
      <p:grpSpPr>
        <a:xfrm>
          <a:off x="0" y="0"/>
          <a:ext cx="0" cy="0"/>
          <a:chOff x="0" y="0"/>
          <a:chExt cx="0" cy="0"/>
        </a:xfrm>
      </p:grpSpPr>
      <p:sp>
        <p:nvSpPr>
          <p:cNvPr id="140" name="Google Shape;140;p18"/>
          <p:cNvSpPr/>
          <p:nvPr/>
        </p:nvSpPr>
        <p:spPr>
          <a:xfrm>
            <a:off x="0" y="0"/>
            <a:ext cx="12188952" cy="6858000"/>
          </a:xfrm>
          <a:prstGeom prst="rect">
            <a:avLst/>
          </a:prstGeom>
          <a:solidFill>
            <a:srgbClr val="FFFFFF"/>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41" name="Google Shape;141;p18"/>
          <p:cNvSpPr/>
          <p:nvPr/>
        </p:nvSpPr>
        <p:spPr>
          <a:xfrm>
            <a:off x="0" y="0"/>
            <a:ext cx="12188952" cy="6858000"/>
          </a:xfrm>
          <a:prstGeom prst="rect">
            <a:avLst/>
          </a:prstGeom>
          <a:solidFill>
            <a:srgbClr val="E7E6E6">
              <a:alpha val="34901"/>
            </a:srgbClr>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42" name="Google Shape;142;p18"/>
          <p:cNvSpPr/>
          <p:nvPr/>
        </p:nvSpPr>
        <p:spPr>
          <a:xfrm>
            <a:off x="1478319" y="699900"/>
            <a:ext cx="10713677" cy="5433319"/>
          </a:xfrm>
          <a:prstGeom prst="rect">
            <a:avLst/>
          </a:prstGeom>
          <a:solidFill>
            <a:srgbClr val="FFFFFF"/>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43" name="Google Shape;143;p18"/>
          <p:cNvSpPr txBox="1">
            <a:spLocks noGrp="1"/>
          </p:cNvSpPr>
          <p:nvPr>
            <p:ph type="subTitle" idx="1"/>
          </p:nvPr>
        </p:nvSpPr>
        <p:spPr>
          <a:xfrm>
            <a:off x="4745434" y="2204865"/>
            <a:ext cx="6116714" cy="375279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500"/>
              <a:buNone/>
            </a:pPr>
            <a:r>
              <a:rPr lang="en-US" sz="1500"/>
              <a:t>4) </a:t>
            </a:r>
            <a:r>
              <a:rPr lang="en-US" sz="1800"/>
              <a:t>Hershey’s</a:t>
            </a:r>
            <a:endParaRPr sz="1800"/>
          </a:p>
          <a:p>
            <a:pPr marL="0" lvl="0" indent="0" algn="l" rtl="0">
              <a:lnSpc>
                <a:spcPct val="90000"/>
              </a:lnSpc>
              <a:spcBef>
                <a:spcPts val="1000"/>
              </a:spcBef>
              <a:spcAft>
                <a:spcPts val="0"/>
              </a:spcAft>
              <a:buClr>
                <a:srgbClr val="000000"/>
              </a:buClr>
              <a:buSzPts val="1800"/>
              <a:buNone/>
            </a:pPr>
            <a:r>
              <a:rPr lang="en-US" sz="1800">
                <a:latin typeface="Calibri"/>
                <a:ea typeface="Calibri"/>
                <a:cs typeface="Calibri"/>
                <a:sym typeface="Calibri"/>
              </a:rPr>
              <a:t>Hershey’s ha recentemente reso noto il lancio sul mercato americano di una nuova linea di cioccolato, denominata “Bliss Chocolate“, che utilizza esclusivamente cacao certificato dalla Rainforest Alliance. Sebbene l’azienda abbia siglato un rapporto contro il lavoro minorile già dieci anni fa, migliaia di bambini raccolgono ancora cacao in Africa per la multinazionale del cioccolato, che purtroppo proseguirà ancora ad avere un retrogusto amaro dal sapore di schiavitù.</a:t>
            </a:r>
            <a:endParaRPr/>
          </a:p>
        </p:txBody>
      </p:sp>
      <p:pic>
        <p:nvPicPr>
          <p:cNvPr id="144" name="Google Shape;144;p18" descr="Immagine che contiene persona, esterni, albero&#10;&#10;Descrizione generata automaticamente"/>
          <p:cNvPicPr preferRelativeResize="0"/>
          <p:nvPr/>
        </p:nvPicPr>
        <p:blipFill rotWithShape="1">
          <a:blip r:embed="rId3">
            <a:alphaModFix/>
          </a:blip>
          <a:srcRect r="-2" b="8072"/>
          <a:stretch/>
        </p:blipFill>
        <p:spPr>
          <a:xfrm>
            <a:off x="18" y="699900"/>
            <a:ext cx="4268483" cy="2619161"/>
          </a:xfrm>
          <a:prstGeom prst="rect">
            <a:avLst/>
          </a:prstGeom>
          <a:noFill/>
          <a:ln>
            <a:noFill/>
          </a:ln>
        </p:spPr>
      </p:pic>
      <p:sp>
        <p:nvSpPr>
          <p:cNvPr id="145" name="Google Shape;145;p18"/>
          <p:cNvSpPr/>
          <p:nvPr/>
        </p:nvSpPr>
        <p:spPr>
          <a:xfrm rot="10799991">
            <a:off x="0" y="6081601"/>
            <a:ext cx="4268501" cy="776398"/>
          </a:xfrm>
          <a:prstGeom prst="rect">
            <a:avLst/>
          </a:prstGeom>
          <a:solidFill>
            <a:srgbClr val="4472C4">
              <a:alpha val="24705"/>
            </a:srgbClr>
          </a:solidFill>
          <a:ln>
            <a:noFill/>
          </a:ln>
        </p:spPr>
        <p:txBody>
          <a:bodyPr spcFirstLastPara="1" wrap="square" lIns="0" tIns="0" rIns="0" bIns="0" anchor="ctr" anchorCtr="1">
            <a:noAutofit/>
          </a:bodyPr>
          <a:lstStyle/>
          <a:p>
            <a:pPr marL="0" marR="0" lvl="0" indent="0" algn="ctr" rtl="0">
              <a:lnSpc>
                <a:spcPct val="100000"/>
              </a:lnSpc>
              <a:spcBef>
                <a:spcPts val="0"/>
              </a:spcBef>
              <a:spcAft>
                <a:spcPts val="0"/>
              </a:spcAft>
              <a:buClr>
                <a:srgbClr val="000000"/>
              </a:buClr>
              <a:buSzPts val="3000"/>
              <a:buFont typeface="Calibri"/>
              <a:buNone/>
            </a:pPr>
            <a:endParaRPr sz="3000" b="0" i="0" u="none" strike="noStrike" cap="none">
              <a:solidFill>
                <a:srgbClr val="000000"/>
              </a:solidFill>
              <a:latin typeface="Helvetica Neue"/>
              <a:ea typeface="Helvetica Neue"/>
              <a:cs typeface="Helvetica Neue"/>
              <a:sym typeface="Helvetica Neue"/>
            </a:endParaRPr>
          </a:p>
        </p:txBody>
      </p:sp>
      <p:pic>
        <p:nvPicPr>
          <p:cNvPr id="146" name="Google Shape;146;p18" descr="Immagine che contiene testo, clipart&#10;&#10;Descrizione generata automaticamente"/>
          <p:cNvPicPr preferRelativeResize="0"/>
          <p:nvPr/>
        </p:nvPicPr>
        <p:blipFill rotWithShape="1">
          <a:blip r:embed="rId4">
            <a:alphaModFix/>
          </a:blip>
          <a:srcRect l="3076" r="6779" b="3"/>
          <a:stretch/>
        </p:blipFill>
        <p:spPr>
          <a:xfrm>
            <a:off x="-26892" y="3442697"/>
            <a:ext cx="4268483" cy="2675296"/>
          </a:xfrm>
          <a:prstGeom prst="rect">
            <a:avLst/>
          </a:prstGeom>
          <a:noFill/>
          <a:ln>
            <a:noFill/>
          </a:ln>
        </p:spPr>
      </p:pic>
      <p:cxnSp>
        <p:nvCxnSpPr>
          <p:cNvPr id="147" name="Google Shape;147;p18"/>
          <p:cNvCxnSpPr/>
          <p:nvPr/>
        </p:nvCxnSpPr>
        <p:spPr>
          <a:xfrm>
            <a:off x="0" y="6118003"/>
            <a:ext cx="12191996" cy="0"/>
          </a:xfrm>
          <a:prstGeom prst="straightConnector1">
            <a:avLst/>
          </a:prstGeom>
          <a:noFill/>
          <a:ln w="9525" cap="rnd" cmpd="sng">
            <a:solidFill>
              <a:srgbClr val="4472C4"/>
            </a:solidFill>
            <a:prstDash val="dashDot"/>
            <a:miter lim="8000"/>
            <a:headEnd type="none" w="sm" len="sm"/>
            <a:tailEnd type="none" w="sm" len="sm"/>
          </a:ln>
        </p:spPr>
      </p:cxnSp>
      <p:cxnSp>
        <p:nvCxnSpPr>
          <p:cNvPr id="148" name="Google Shape;148;p18"/>
          <p:cNvCxnSpPr/>
          <p:nvPr/>
        </p:nvCxnSpPr>
        <p:spPr>
          <a:xfrm rot="10800000">
            <a:off x="11365992" y="5614"/>
            <a:ext cx="0" cy="6858000"/>
          </a:xfrm>
          <a:prstGeom prst="straightConnector1">
            <a:avLst/>
          </a:prstGeom>
          <a:noFill/>
          <a:ln w="9525" cap="rnd" cmpd="sng">
            <a:solidFill>
              <a:srgbClr val="4472C4"/>
            </a:solidFill>
            <a:prstDash val="dashDot"/>
            <a:miter lim="8000"/>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9"/>
          <p:cNvSpPr/>
          <p:nvPr/>
        </p:nvSpPr>
        <p:spPr>
          <a:xfrm>
            <a:off x="0" y="0"/>
            <a:ext cx="12188952" cy="6858000"/>
          </a:xfrm>
          <a:prstGeom prst="rect">
            <a:avLst/>
          </a:prstGeom>
          <a:solidFill>
            <a:srgbClr val="FFFFFF"/>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54" name="Google Shape;154;p19" descr="Immagine che contiene testo, grafica vettoriale&#10;&#10;Descrizione generata automaticamente"/>
          <p:cNvPicPr preferRelativeResize="0"/>
          <p:nvPr/>
        </p:nvPicPr>
        <p:blipFill rotWithShape="1">
          <a:blip r:embed="rId3">
            <a:alphaModFix/>
          </a:blip>
          <a:srcRect l="5514" r="15174"/>
          <a:stretch/>
        </p:blipFill>
        <p:spPr>
          <a:xfrm>
            <a:off x="-175381" y="0"/>
            <a:ext cx="9669642" cy="6857990"/>
          </a:xfrm>
          <a:prstGeom prst="rect">
            <a:avLst/>
          </a:prstGeom>
          <a:noFill/>
          <a:ln>
            <a:noFill/>
          </a:ln>
        </p:spPr>
      </p:pic>
      <p:sp>
        <p:nvSpPr>
          <p:cNvPr id="155" name="Google Shape;155;p19"/>
          <p:cNvSpPr/>
          <p:nvPr/>
        </p:nvSpPr>
        <p:spPr>
          <a:xfrm flipH="1">
            <a:off x="5125019" y="0"/>
            <a:ext cx="7066976" cy="6858000"/>
          </a:xfrm>
          <a:prstGeom prst="rect">
            <a:avLst/>
          </a:prstGeom>
          <a:gradFill>
            <a:gsLst>
              <a:gs pos="0">
                <a:srgbClr val="FFFFFF">
                  <a:alpha val="0"/>
                </a:srgbClr>
              </a:gs>
              <a:gs pos="100000">
                <a:srgbClr val="FFFFFF">
                  <a:alpha val="37647"/>
                </a:srgbClr>
              </a:gs>
            </a:gsLst>
            <a:lin ang="10800000" scaled="0"/>
          </a:gra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6" name="Google Shape;156;p19"/>
          <p:cNvSpPr txBox="1">
            <a:spLocks noGrp="1"/>
          </p:cNvSpPr>
          <p:nvPr>
            <p:ph type="ctrTitle"/>
          </p:nvPr>
        </p:nvSpPr>
        <p:spPr>
          <a:xfrm>
            <a:off x="3337084" y="1225488"/>
            <a:ext cx="3836941" cy="228802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0000"/>
              </a:buClr>
              <a:buSzPts val="4800"/>
              <a:buFont typeface="Calibri"/>
              <a:buNone/>
            </a:pPr>
            <a:r>
              <a:rPr lang="en-US" sz="4800" b="1"/>
              <a:t>Decalogo per prevenire lo sfruttamento</a:t>
            </a:r>
            <a:endParaRPr/>
          </a:p>
        </p:txBody>
      </p:sp>
      <p:sp>
        <p:nvSpPr>
          <p:cNvPr id="157" name="Google Shape;157;p19"/>
          <p:cNvSpPr txBox="1">
            <a:spLocks noGrp="1"/>
          </p:cNvSpPr>
          <p:nvPr>
            <p:ph type="subTitle" idx="1"/>
          </p:nvPr>
        </p:nvSpPr>
        <p:spPr>
          <a:xfrm>
            <a:off x="8078275" y="3794705"/>
            <a:ext cx="3445770" cy="1485314"/>
          </a:xfrm>
          <a:prstGeom prst="rect">
            <a:avLst/>
          </a:prstGeom>
          <a:noFill/>
          <a:ln>
            <a:noFill/>
          </a:ln>
        </p:spPr>
        <p:txBody>
          <a:bodyPr spcFirstLastPara="1" wrap="square" lIns="91425" tIns="45700" rIns="91425" bIns="45700" anchor="t" anchorCtr="0">
            <a:noAutofit/>
          </a:bodyPr>
          <a:lstStyle/>
          <a:p>
            <a:pPr marL="342900" lvl="0" indent="-228600" algn="l" rtl="0">
              <a:lnSpc>
                <a:spcPct val="90000"/>
              </a:lnSpc>
              <a:spcBef>
                <a:spcPts val="0"/>
              </a:spcBef>
              <a:spcAft>
                <a:spcPts val="0"/>
              </a:spcAft>
              <a:buClr>
                <a:srgbClr val="000000"/>
              </a:buClr>
              <a:buSzPts val="1600"/>
              <a:buChar char="•"/>
            </a:pPr>
            <a:r>
              <a:rPr lang="en-US" sz="1600"/>
              <a:t>Convenzione sui diritti d’infanzia</a:t>
            </a:r>
            <a:endParaRPr/>
          </a:p>
          <a:p>
            <a:pPr marL="342900" lvl="0" indent="-228600" algn="l" rtl="0">
              <a:lnSpc>
                <a:spcPct val="90000"/>
              </a:lnSpc>
              <a:spcBef>
                <a:spcPts val="1000"/>
              </a:spcBef>
              <a:spcAft>
                <a:spcPts val="0"/>
              </a:spcAft>
              <a:buClr>
                <a:srgbClr val="000000"/>
              </a:buClr>
              <a:buSzPts val="1600"/>
              <a:buChar char="•"/>
            </a:pPr>
            <a:r>
              <a:rPr lang="en-US" sz="1600"/>
              <a:t>Art. 32,37,38,41 della costituzione</a:t>
            </a:r>
            <a:endParaRPr/>
          </a:p>
          <a:p>
            <a:pPr marL="342900" lvl="0" indent="-228600" algn="l" rtl="0">
              <a:lnSpc>
                <a:spcPct val="90000"/>
              </a:lnSpc>
              <a:spcBef>
                <a:spcPts val="1000"/>
              </a:spcBef>
              <a:spcAft>
                <a:spcPts val="0"/>
              </a:spcAft>
              <a:buClr>
                <a:srgbClr val="000000"/>
              </a:buClr>
              <a:buSzPts val="1600"/>
              <a:buChar char="•"/>
            </a:pPr>
            <a:r>
              <a:rPr lang="en-US" sz="1600"/>
              <a:t>Art 2087 del codice civile </a:t>
            </a:r>
            <a:endParaRPr/>
          </a:p>
          <a:p>
            <a:pPr marL="342900" lvl="0" indent="-228600" algn="l" rtl="0">
              <a:lnSpc>
                <a:spcPct val="90000"/>
              </a:lnSpc>
              <a:spcBef>
                <a:spcPts val="1000"/>
              </a:spcBef>
              <a:spcAft>
                <a:spcPts val="0"/>
              </a:spcAft>
              <a:buClr>
                <a:srgbClr val="000000"/>
              </a:buClr>
              <a:buSzPts val="1600"/>
              <a:buChar char="•"/>
            </a:pPr>
            <a:r>
              <a:rPr lang="en-US" sz="1600"/>
              <a:t>Decreto legge 345/1999 e decreto legge 81/2008</a:t>
            </a:r>
            <a:endParaRPr/>
          </a:p>
        </p:txBody>
      </p:sp>
      <p:pic>
        <p:nvPicPr>
          <p:cNvPr id="158" name="Google Shape;158;p19"/>
          <p:cNvPicPr preferRelativeResize="0"/>
          <p:nvPr/>
        </p:nvPicPr>
        <p:blipFill rotWithShape="1">
          <a:blip r:embed="rId4">
            <a:alphaModFix/>
          </a:blip>
          <a:srcRect/>
          <a:stretch/>
        </p:blipFill>
        <p:spPr>
          <a:xfrm>
            <a:off x="-178426" y="0"/>
            <a:ext cx="12188952"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CAAC"/>
        </a:solidFill>
        <a:effectLst/>
      </p:bgPr>
    </p:bg>
    <p:spTree>
      <p:nvGrpSpPr>
        <p:cNvPr id="1" name="Shape 162"/>
        <p:cNvGrpSpPr/>
        <p:nvPr/>
      </p:nvGrpSpPr>
      <p:grpSpPr>
        <a:xfrm>
          <a:off x="0" y="0"/>
          <a:ext cx="0" cy="0"/>
          <a:chOff x="0" y="0"/>
          <a:chExt cx="0" cy="0"/>
        </a:xfrm>
      </p:grpSpPr>
      <p:sp>
        <p:nvSpPr>
          <p:cNvPr id="163" name="Google Shape;163;p20"/>
          <p:cNvSpPr/>
          <p:nvPr/>
        </p:nvSpPr>
        <p:spPr>
          <a:xfrm>
            <a:off x="0" y="0"/>
            <a:ext cx="12191996" cy="6858000"/>
          </a:xfrm>
          <a:prstGeom prst="rect">
            <a:avLst/>
          </a:prstGeom>
          <a:solidFill>
            <a:srgbClr val="3F3F3F"/>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Twentieth Century"/>
              <a:ea typeface="Twentieth Century"/>
              <a:cs typeface="Twentieth Century"/>
              <a:sym typeface="Twentieth Century"/>
            </a:endParaRPr>
          </a:p>
        </p:txBody>
      </p:sp>
      <p:sp>
        <p:nvSpPr>
          <p:cNvPr id="164" name="Google Shape;164;p20"/>
          <p:cNvSpPr txBox="1">
            <a:spLocks noGrp="1"/>
          </p:cNvSpPr>
          <p:nvPr>
            <p:ph type="ctrTitle"/>
          </p:nvPr>
        </p:nvSpPr>
        <p:spPr>
          <a:xfrm>
            <a:off x="463143" y="692696"/>
            <a:ext cx="3863208" cy="237701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B0F0"/>
              </a:buClr>
              <a:buSzPts val="4400"/>
              <a:buFont typeface="Arial"/>
              <a:buNone/>
            </a:pPr>
            <a:r>
              <a:rPr lang="en-US" sz="4400">
                <a:solidFill>
                  <a:srgbClr val="00B0F0"/>
                </a:solidFill>
                <a:latin typeface="Arial"/>
                <a:ea typeface="Arial"/>
                <a:cs typeface="Arial"/>
                <a:sym typeface="Arial"/>
              </a:rPr>
              <a:t>Convenzione sui diritti d’infanzia</a:t>
            </a:r>
            <a:endParaRPr/>
          </a:p>
        </p:txBody>
      </p:sp>
      <p:sp>
        <p:nvSpPr>
          <p:cNvPr id="165" name="Google Shape;165;p20"/>
          <p:cNvSpPr txBox="1">
            <a:spLocks noGrp="1"/>
          </p:cNvSpPr>
          <p:nvPr>
            <p:ph type="subTitle" idx="1"/>
          </p:nvPr>
        </p:nvSpPr>
        <p:spPr>
          <a:xfrm>
            <a:off x="410781" y="3263210"/>
            <a:ext cx="3942008" cy="23770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FFFF"/>
              </a:buClr>
              <a:buSzPts val="2000"/>
              <a:buNone/>
            </a:pPr>
            <a:r>
              <a:rPr lang="en-US" sz="2000">
                <a:solidFill>
                  <a:srgbClr val="FFFFFF"/>
                </a:solidFill>
              </a:rPr>
              <a:t>La Convenzione sui diritti dell'infanzia rappresenta lo strumento normativo internazionale più importante e completo in materia di promozione e tutela dei diritti dell'infanzia. È stata approvata dall'Assemblea generale delle Nazioni Unite il 20 novembre del 1989 a New York ed è entrata in vigore il 2 settembre 1990.</a:t>
            </a:r>
            <a:endParaRPr/>
          </a:p>
        </p:txBody>
      </p:sp>
      <p:cxnSp>
        <p:nvCxnSpPr>
          <p:cNvPr id="166" name="Google Shape;166;p20"/>
          <p:cNvCxnSpPr/>
          <p:nvPr/>
        </p:nvCxnSpPr>
        <p:spPr>
          <a:xfrm>
            <a:off x="4763566" y="1417320"/>
            <a:ext cx="0" cy="4023360"/>
          </a:xfrm>
          <a:prstGeom prst="straightConnector1">
            <a:avLst/>
          </a:prstGeom>
          <a:noFill/>
          <a:ln w="15850" cap="flat" cmpd="sng">
            <a:solidFill>
              <a:srgbClr val="FFFFFF"/>
            </a:solidFill>
            <a:prstDash val="solid"/>
            <a:miter lim="8000"/>
            <a:headEnd type="none" w="sm" len="sm"/>
            <a:tailEnd type="none" w="sm" len="sm"/>
          </a:ln>
        </p:spPr>
      </p:cxnSp>
      <p:pic>
        <p:nvPicPr>
          <p:cNvPr id="167" name="Google Shape;167;p20" descr="Immagine che contiene testo&#10;&#10;Descrizione generata automaticamente"/>
          <p:cNvPicPr preferRelativeResize="0"/>
          <p:nvPr/>
        </p:nvPicPr>
        <p:blipFill rotWithShape="1">
          <a:blip r:embed="rId3">
            <a:alphaModFix/>
          </a:blip>
          <a:srcRect/>
          <a:stretch/>
        </p:blipFill>
        <p:spPr>
          <a:xfrm>
            <a:off x="5344677" y="1691127"/>
            <a:ext cx="6436543" cy="34757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9C9C9"/>
        </a:solidFill>
        <a:effectLst/>
      </p:bgPr>
    </p:bg>
    <p:spTree>
      <p:nvGrpSpPr>
        <p:cNvPr id="1" name="Shape 171"/>
        <p:cNvGrpSpPr/>
        <p:nvPr/>
      </p:nvGrpSpPr>
      <p:grpSpPr>
        <a:xfrm>
          <a:off x="0" y="0"/>
          <a:ext cx="0" cy="0"/>
          <a:chOff x="0" y="0"/>
          <a:chExt cx="0" cy="0"/>
        </a:xfrm>
      </p:grpSpPr>
      <p:sp>
        <p:nvSpPr>
          <p:cNvPr id="172" name="Google Shape;172;p21"/>
          <p:cNvSpPr txBox="1">
            <a:spLocks noGrp="1"/>
          </p:cNvSpPr>
          <p:nvPr>
            <p:ph type="ctrTitle"/>
          </p:nvPr>
        </p:nvSpPr>
        <p:spPr>
          <a:xfrm>
            <a:off x="4454631" y="1891115"/>
            <a:ext cx="7737369" cy="472750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0000"/>
              </a:buClr>
              <a:buSzPts val="1600"/>
              <a:buFont typeface="Calibri"/>
              <a:buNone/>
            </a:pPr>
            <a:r>
              <a:rPr lang="en-US" sz="1600">
                <a:solidFill>
                  <a:srgbClr val="FF0000"/>
                </a:solidFill>
              </a:rPr>
              <a:t> </a:t>
            </a:r>
            <a:r>
              <a:rPr lang="en-US" sz="1800">
                <a:solidFill>
                  <a:schemeClr val="dk1"/>
                </a:solidFill>
              </a:rPr>
              <a:t>I quattro principi fondamentali della Convenzione sui diritti dell’infanzia e dell’adolescenza: </a:t>
            </a:r>
            <a:br>
              <a:rPr lang="en-US" sz="1800">
                <a:solidFill>
                  <a:schemeClr val="dk1"/>
                </a:solidFill>
              </a:rPr>
            </a:br>
            <a:r>
              <a:rPr lang="en-US" sz="1800">
                <a:solidFill>
                  <a:schemeClr val="dk1"/>
                </a:solidFill>
              </a:rPr>
              <a:t/>
            </a:r>
            <a:br>
              <a:rPr lang="en-US" sz="1800">
                <a:solidFill>
                  <a:schemeClr val="dk1"/>
                </a:solidFill>
              </a:rPr>
            </a:br>
            <a:r>
              <a:rPr lang="en-US" sz="1800" b="1">
                <a:solidFill>
                  <a:srgbClr val="FF0000"/>
                </a:solidFill>
              </a:rPr>
              <a:t>Non discriminazione </a:t>
            </a:r>
            <a:r>
              <a:rPr lang="en-US" sz="1800">
                <a:solidFill>
                  <a:schemeClr val="dk1"/>
                </a:solidFill>
              </a:rPr>
              <a:t>(</a:t>
            </a:r>
            <a:r>
              <a:rPr lang="en-US" sz="1800" b="1">
                <a:solidFill>
                  <a:srgbClr val="FF0000"/>
                </a:solidFill>
              </a:rPr>
              <a:t>art. 2</a:t>
            </a:r>
            <a:r>
              <a:rPr lang="en-US" sz="1800">
                <a:solidFill>
                  <a:schemeClr val="dk1"/>
                </a:solidFill>
              </a:rPr>
              <a:t>): i diritti sanciti dalla Convenzione devono essere garantiti a tutti i minorenni, senza distinzione di razza, sesso, lingua, religione, opinione del bambino/adolescente o dei genitori. </a:t>
            </a:r>
            <a:br>
              <a:rPr lang="en-US" sz="1800">
                <a:solidFill>
                  <a:schemeClr val="dk1"/>
                </a:solidFill>
              </a:rPr>
            </a:br>
            <a:r>
              <a:rPr lang="en-US" sz="1800" b="1">
                <a:solidFill>
                  <a:srgbClr val="FF0000"/>
                </a:solidFill>
              </a:rPr>
              <a:t>Superiore interesse </a:t>
            </a:r>
            <a:r>
              <a:rPr lang="en-US" sz="1800">
                <a:solidFill>
                  <a:schemeClr val="dk1"/>
                </a:solidFill>
              </a:rPr>
              <a:t>(</a:t>
            </a:r>
            <a:r>
              <a:rPr lang="en-US" sz="1800" b="1">
                <a:solidFill>
                  <a:srgbClr val="FF0000"/>
                </a:solidFill>
              </a:rPr>
              <a:t>art. 3</a:t>
            </a:r>
            <a:r>
              <a:rPr lang="en-US" sz="1800">
                <a:solidFill>
                  <a:schemeClr val="dk1"/>
                </a:solidFill>
              </a:rPr>
              <a:t>): in ogni legge, provvedimento, iniziativa pubblica o privata e in ogni situazione problematica, l'interesse del bambino/adolescente deve avere la priorità. </a:t>
            </a:r>
            <a:br>
              <a:rPr lang="en-US" sz="1800">
                <a:solidFill>
                  <a:schemeClr val="dk1"/>
                </a:solidFill>
              </a:rPr>
            </a:br>
            <a:r>
              <a:rPr lang="en-US" sz="1800">
                <a:solidFill>
                  <a:schemeClr val="dk1"/>
                </a:solidFill>
              </a:rPr>
              <a:t/>
            </a:r>
            <a:br>
              <a:rPr lang="en-US" sz="1800">
                <a:solidFill>
                  <a:schemeClr val="dk1"/>
                </a:solidFill>
              </a:rPr>
            </a:br>
            <a:r>
              <a:rPr lang="en-US" sz="1800" b="1">
                <a:solidFill>
                  <a:srgbClr val="FF0000"/>
                </a:solidFill>
              </a:rPr>
              <a:t>Diritto alla vita, alla sopravvivenza e allo sviluppo del bambino e dell'adolescente</a:t>
            </a:r>
            <a:r>
              <a:rPr lang="en-US" sz="1800">
                <a:solidFill>
                  <a:schemeClr val="dk1"/>
                </a:solidFill>
              </a:rPr>
              <a:t> (</a:t>
            </a:r>
            <a:r>
              <a:rPr lang="en-US" sz="1800" b="1">
                <a:solidFill>
                  <a:srgbClr val="FF0000"/>
                </a:solidFill>
              </a:rPr>
              <a:t>art. 6</a:t>
            </a:r>
            <a:r>
              <a:rPr lang="en-US" sz="1800">
                <a:solidFill>
                  <a:schemeClr val="dk1"/>
                </a:solidFill>
              </a:rPr>
              <a:t>): gli Stati devono impegnare il massimo delle risorse disponibili per tutelare la vita e il sano sviluppo dei bambini, anche tramite la cooperazione internazionale.</a:t>
            </a:r>
            <a:br>
              <a:rPr lang="en-US" sz="1800">
                <a:solidFill>
                  <a:schemeClr val="dk1"/>
                </a:solidFill>
              </a:rPr>
            </a:br>
            <a:r>
              <a:rPr lang="en-US" sz="1800">
                <a:solidFill>
                  <a:schemeClr val="dk1"/>
                </a:solidFill>
              </a:rPr>
              <a:t> </a:t>
            </a:r>
            <a:br>
              <a:rPr lang="en-US" sz="1800">
                <a:solidFill>
                  <a:schemeClr val="dk1"/>
                </a:solidFill>
              </a:rPr>
            </a:br>
            <a:r>
              <a:rPr lang="en-US" sz="1800" b="1">
                <a:solidFill>
                  <a:srgbClr val="FF0000"/>
                </a:solidFill>
              </a:rPr>
              <a:t>Ascolto delle opinioni del minore </a:t>
            </a:r>
            <a:r>
              <a:rPr lang="en-US" sz="1800">
                <a:solidFill>
                  <a:schemeClr val="dk1"/>
                </a:solidFill>
              </a:rPr>
              <a:t>(</a:t>
            </a:r>
            <a:r>
              <a:rPr lang="en-US" sz="1800" b="1">
                <a:solidFill>
                  <a:srgbClr val="FF0000"/>
                </a:solidFill>
              </a:rPr>
              <a:t>art. 12</a:t>
            </a:r>
            <a:r>
              <a:rPr lang="en-US" sz="1800">
                <a:solidFill>
                  <a:schemeClr val="dk1"/>
                </a:solidFill>
              </a:rPr>
              <a:t>): prevede il diritto dei bambini a essere ascoltati in tutti i processi decisionali che li riguardano, e il corrispondente dovere, per gli adulti, di tenerne in adeguata considerazione le opinioni. </a:t>
            </a:r>
            <a:endParaRPr sz="1800">
              <a:solidFill>
                <a:schemeClr val="dk1"/>
              </a:solidFill>
            </a:endParaRPr>
          </a:p>
        </p:txBody>
      </p:sp>
      <p:pic>
        <p:nvPicPr>
          <p:cNvPr id="173" name="Google Shape;173;p21" descr="Immagine che contiene testo, segnale, cielo, esterni&#10;&#10;Descrizione generata automaticamente"/>
          <p:cNvPicPr preferRelativeResize="0"/>
          <p:nvPr/>
        </p:nvPicPr>
        <p:blipFill rotWithShape="1">
          <a:blip r:embed="rId3">
            <a:alphaModFix/>
          </a:blip>
          <a:srcRect l="5334" r="7960" b="3"/>
          <a:stretch/>
        </p:blipFill>
        <p:spPr>
          <a:xfrm>
            <a:off x="176943" y="962286"/>
            <a:ext cx="4277688" cy="4933427"/>
          </a:xfrm>
          <a:prstGeom prst="rect">
            <a:avLst/>
          </a:prstGeom>
          <a:noFill/>
          <a:ln w="9525" cap="flat" cmpd="sng">
            <a:solidFill>
              <a:schemeClr val="dk1"/>
            </a:solidFill>
            <a:prstDash val="solid"/>
            <a:round/>
            <a:headEnd type="none" w="sm" len="sm"/>
            <a:tailEnd type="none" w="sm" len="sm"/>
          </a:ln>
        </p:spPr>
      </p:pic>
      <p:pic>
        <p:nvPicPr>
          <p:cNvPr id="174" name="Google Shape;174;p21" descr="Immagine che contiene persona, interni, mano&#10;&#10;Descrizione generata automaticamente"/>
          <p:cNvPicPr preferRelativeResize="0"/>
          <p:nvPr/>
        </p:nvPicPr>
        <p:blipFill rotWithShape="1">
          <a:blip r:embed="rId4">
            <a:alphaModFix/>
          </a:blip>
          <a:srcRect r="-4" b="14893"/>
          <a:stretch/>
        </p:blipFill>
        <p:spPr>
          <a:xfrm>
            <a:off x="7737371" y="0"/>
            <a:ext cx="3341584" cy="189111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1635</Words>
  <PresentationFormat>Personalizzato</PresentationFormat>
  <Paragraphs>67</Paragraphs>
  <Slides>21</Slides>
  <Notes>21</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21</vt:i4>
      </vt:variant>
    </vt:vector>
  </HeadingPairs>
  <TitlesOfParts>
    <vt:vector size="32" baseType="lpstr">
      <vt:lpstr>Arial</vt:lpstr>
      <vt:lpstr>Calibri</vt:lpstr>
      <vt:lpstr>Anton</vt:lpstr>
      <vt:lpstr>Aharoni</vt:lpstr>
      <vt:lpstr>Helvetica Neue</vt:lpstr>
      <vt:lpstr>Twentieth Century</vt:lpstr>
      <vt:lpstr>Eater</vt:lpstr>
      <vt:lpstr>Kaushan Script</vt:lpstr>
      <vt:lpstr>Baumans</vt:lpstr>
      <vt:lpstr>Comic Sans MS</vt:lpstr>
      <vt:lpstr>Tema di Office</vt:lpstr>
      <vt:lpstr>Più di 150 milioni di bambini nel mondo vivono in condizioni di lavoro forzato e massacrante. Agli inizi degli anni ’80 la stima dei bambini sfruttati nel lavoro nel mondo era di 5 milioni.</vt:lpstr>
      <vt:lpstr>Lo sfruttamento dei minori è concentrato in Africa, Asia (India), America Latina.</vt:lpstr>
      <vt:lpstr>Le maggiori imprese accusate di sfruttare il lavoro minorile </vt:lpstr>
      <vt:lpstr>Diapositiva 4</vt:lpstr>
      <vt:lpstr>Diapositiva 5</vt:lpstr>
      <vt:lpstr>Diapositiva 6</vt:lpstr>
      <vt:lpstr>Decalogo per prevenire lo sfruttamento</vt:lpstr>
      <vt:lpstr>Convenzione sui diritti d’infanzia</vt:lpstr>
      <vt:lpstr> I quattro principi fondamentali della Convenzione sui diritti dell’infanzia e dell’adolescenza:   Non discriminazione (art. 2): i diritti sanciti dalla Convenzione devono essere garantiti a tutti i minorenni, senza distinzione di razza, sesso, lingua, religione, opinione del bambino/adolescente o dei genitori.  Superiore interesse (art. 3): in ogni legge, provvedimento, iniziativa pubblica o privata e in ogni situazione problematica, l'interesse del bambino/adolescente deve avere la priorità.   Diritto alla vita, alla sopravvivenza e allo sviluppo del bambino e dell'adolescente (art. 6): gli Stati devono impegnare il massimo delle risorse disponibili per tutelare la vita e il sano sviluppo dei bambini, anche tramite la cooperazione internazionale.   Ascolto delle opinioni del minore (art. 12): prevede il diritto dei bambini a essere ascoltati in tutti i processi decisionali che li riguardano, e il corrispondente dovere, per gli adulti, di tenerne in adeguata considerazione le opinioni. </vt:lpstr>
      <vt:lpstr>Diapositiva 10</vt:lpstr>
      <vt:lpstr>Art.2087, L'imprenditore è tenuto ad adottare nell'esercizio dell'impresa le misure che, secondo la particolarità del lavoro, l'esperienza e la tecnica, sono necessarie a tutelare l'integrità fisica e la personalità morale dei prestatori di lavoro.  Ossia Il datore di lavoro deve adottare tutte le misure idonee a prevenire sia i rischi insiti all'ambiente di lavoro, sia quelli derivanti da fattori esterni e inerenti al luogo in cui tale ambiente si trova, atteso che la sicurezza del lavoratore è un bene di rilevanza costituzionale che impone al datore di anteporre al proprio profitto la sicurezza di chi esegue la prestazione.</vt:lpstr>
      <vt:lpstr>DECRETO LEGISLATIVO 4 agosto 1999, n. 345 Attuazione della direttiva 94/33/CE relativa alla protezione dei giovani sul lavoro.</vt:lpstr>
      <vt:lpstr>DECRETO LEGISLATIVO 9 aprile 2008, n. 81 Attuazione dell'articolo 1 della legge 3 agosto 2007, n. 123, in materia di tutela della salute e della sicurezza nei luoghi di lavoro. </vt:lpstr>
      <vt:lpstr>Nei paesi meno sviluppati, circa 1 bambino su 4 – dai 5 ai 17 anni – è coinvolto in lavori considerati dannosi per la sua salute e il suo sviluppo», ha dichiarato Giacomo Guerrera, Presidente dell’UNICEF Italia.  L’UNICEF lotta contro lo sfruttamento del lavoro minorile con programmi di sensibilizzazione, prevenzione e reinserimento scolastico o lavorativo per bambini lavoratori, ex-bambini soldato e bambini di strada, che prevedono orari flessibili, metodologie didattiche partecipative e un apprendimento che contempla competenze utili per la vita quotidiana e per la formazione professionale</vt:lpstr>
      <vt:lpstr>                                                                                                                       </vt:lpstr>
      <vt:lpstr>Le convenzioni dell’ILO (Organizzazione Internazionale del Lavoro) sul lavoro minorile sono strumenti giuridici a tutela dei minori, che chiedono ai giovani interventi mirati per l’eliminazione dello sfruttamento del lavoro minorile e la proibizione, attraverso procedure d’urgenza, delle sue forme peggiori. L’ILO ha lanciato insieme ai suoi partner un’alleanza mondiale per porre fine al lavoro minorile, al lavoro forzato, alla schiavitù moderna e alla tratta degli esseri umani. L’ILO lavora con i governi, come pure con altri partner per la realizzazione di tale obiettivo</vt:lpstr>
      <vt:lpstr>Un esempio attuale al quale facciamo riferimento è lo sfruttamento minorile incrementato nel periodo della pandemia causata dal Covid-19. Ciò è riconducibile in particolare al forte aumento della povertà, che può accentuare la dipendenza delle famiglie dal reddito dei figli, e alla chiusura delle scuole, che solitamente rappresentano l’unica alternativa al lavoro.  </vt:lpstr>
      <vt:lpstr>Di fronte a tutto questo possiamo dare un piccolo contributo, acquistando cibi e prodotti equosolidali in modo da essere certi di non utilizzare i prodotti derivati da sfruttamento minorile.   Un altro comportamento con il quale possiamo influenzare questa tendenza è il boicottaggio degli acquisti: possiamo evitare di acquistare prodotti realizzati da aziende che non garantiscono di non servirsi di lavoro minorile, possiamo invece comprare quei prodotti che indicano chiaramente che non hanno utilizzato minori per realizzarli.</vt:lpstr>
      <vt:lpstr>STOP!</vt:lpstr>
      <vt:lpstr>WHY IS FOOD WASTED?</vt:lpstr>
      <vt:lpstr>Diapositiva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Più di 150 milioni di bambini nel mondo vivono in condizioni di lavoro forzato e massacrante. Agli inizi degli anni ’80 la stima dei bambini sfruttati nel lavoro nel mondo era di 5 milioni.</dc:title>
  <dc:creator>Matebook d15</dc:creator>
  <cp:lastModifiedBy>Lia</cp:lastModifiedBy>
  <cp:revision>1</cp:revision>
  <dcterms:modified xsi:type="dcterms:W3CDTF">2022-03-15T17:32:25Z</dcterms:modified>
</cp:coreProperties>
</file>