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 id="2147483665" r:id="rId3"/>
    <p:sldMasterId id="2147483666"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2192000" cy="6858000"/>
  <p:notesSz cx="6858000" cy="9144000"/>
  <p:embeddedFontLst>
    <p:embeddedFont>
      <p:font typeface="Gill Sans" panose="020B0604020202020204" charset="0"/>
      <p:regular r:id="rId29"/>
      <p:bold r:id="rId30"/>
    </p:embeddedFont>
    <p:embeddedFont>
      <p:font typeface="Calibri" panose="020F0502020204030204" pitchFamily="34" charset="0"/>
      <p:regular r:id="rId31"/>
      <p:bold r:id="rId32"/>
      <p:italic r:id="rId33"/>
      <p:boldItalic r:id="rId34"/>
    </p:embeddedFont>
    <p:embeddedFont>
      <p:font typeface="Verdana" panose="020B0604030504040204" pitchFamily="34" charset="0"/>
      <p:regular r:id="rId35"/>
      <p:bold r:id="rId36"/>
      <p:italic r:id="rId37"/>
      <p:boldItalic r:id="rId38"/>
    </p:embeddedFont>
    <p:embeddedFont>
      <p:font typeface="Libre Baskerville" panose="020B0604020202020204" charset="0"/>
      <p:regular r:id="rId39"/>
      <p:bold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6"/>
  </p:normalViewPr>
  <p:slideViewPr>
    <p:cSldViewPr snapToGrid="0">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e2dd5c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e2dd5c99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ae2dd5c99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it-IT"/>
              <a:t>Per Filiera AGRO-ALIMENTARE si intende l'insieme di attività principali e non solo: anche le tecnologie, le risorse e le organizzazioni che concorrono alla creazione, trasformazione, distribuzione ecc…….</a:t>
            </a:r>
            <a:endParaRPr/>
          </a:p>
          <a:p>
            <a:pPr marL="0" lvl="0" indent="0" algn="l" rtl="0">
              <a:spcBef>
                <a:spcPts val="0"/>
              </a:spcBef>
              <a:spcAft>
                <a:spcPts val="0"/>
              </a:spcAft>
              <a:buNone/>
            </a:pPr>
            <a:endParaRPr/>
          </a:p>
        </p:txBody>
      </p:sp>
      <p:sp>
        <p:nvSpPr>
          <p:cNvPr id="178" name="Google Shape;17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rPr>
              <a:t>6</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0"/>
        <p:cNvGrpSpPr/>
        <p:nvPr/>
      </p:nvGrpSpPr>
      <p:grpSpPr>
        <a:xfrm>
          <a:off x="0" y="0"/>
          <a:ext cx="0" cy="0"/>
          <a:chOff x="0" y="0"/>
          <a:chExt cx="0" cy="0"/>
        </a:xfrm>
      </p:grpSpPr>
      <p:sp>
        <p:nvSpPr>
          <p:cNvPr id="21" name="Google Shape;21;p2"/>
          <p:cNvSpPr txBox="1">
            <a:spLocks noGrp="1"/>
          </p:cNvSpPr>
          <p:nvPr>
            <p:ph type="title"/>
          </p:nvPr>
        </p:nvSpPr>
        <p:spPr>
          <a:xfrm>
            <a:off x="1914144" y="274638"/>
            <a:ext cx="999744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2392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body" idx="1"/>
          </p:nvPr>
        </p:nvSpPr>
        <p:spPr>
          <a:xfrm>
            <a:off x="1914144" y="1447800"/>
            <a:ext cx="9997440" cy="48006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2"/>
          <p:cNvSpPr txBox="1">
            <a:spLocks noGrp="1"/>
          </p:cNvSpPr>
          <p:nvPr>
            <p:ph type="dt" idx="10"/>
          </p:nvPr>
        </p:nvSpPr>
        <p:spPr>
          <a:xfrm>
            <a:off x="4775200" y="6305550"/>
            <a:ext cx="28448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7620000" y="6305550"/>
            <a:ext cx="38608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11484864" y="6305550"/>
            <a:ext cx="6096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88"/>
        <p:cNvGrpSpPr/>
        <p:nvPr/>
      </p:nvGrpSpPr>
      <p:grpSpPr>
        <a:xfrm>
          <a:off x="0" y="0"/>
          <a:ext cx="0" cy="0"/>
          <a:chOff x="0" y="0"/>
          <a:chExt cx="0" cy="0"/>
        </a:xfrm>
      </p:grpSpPr>
      <p:sp>
        <p:nvSpPr>
          <p:cNvPr id="89" name="Google Shape;89;p11"/>
          <p:cNvSpPr txBox="1">
            <a:spLocks noGrp="1"/>
          </p:cNvSpPr>
          <p:nvPr>
            <p:ph type="title"/>
          </p:nvPr>
        </p:nvSpPr>
        <p:spPr>
          <a:xfrm>
            <a:off x="1914144" y="274638"/>
            <a:ext cx="999744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2392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1"/>
          <p:cNvSpPr txBox="1">
            <a:spLocks noGrp="1"/>
          </p:cNvSpPr>
          <p:nvPr>
            <p:ph type="body" idx="1"/>
          </p:nvPr>
        </p:nvSpPr>
        <p:spPr>
          <a:xfrm rot="5400000">
            <a:off x="4512564" y="-1150620"/>
            <a:ext cx="4800600" cy="999744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1" name="Google Shape;91;p11"/>
          <p:cNvSpPr txBox="1">
            <a:spLocks noGrp="1"/>
          </p:cNvSpPr>
          <p:nvPr>
            <p:ph type="dt" idx="10"/>
          </p:nvPr>
        </p:nvSpPr>
        <p:spPr>
          <a:xfrm>
            <a:off x="4775200" y="6305550"/>
            <a:ext cx="28448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ftr" idx="11"/>
          </p:nvPr>
        </p:nvSpPr>
        <p:spPr>
          <a:xfrm>
            <a:off x="7620000" y="6305550"/>
            <a:ext cx="38608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sldNum" idx="12"/>
          </p:nvPr>
        </p:nvSpPr>
        <p:spPr>
          <a:xfrm>
            <a:off x="11484864" y="6305550"/>
            <a:ext cx="6096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94"/>
        <p:cNvGrpSpPr/>
        <p:nvPr/>
      </p:nvGrpSpPr>
      <p:grpSpPr>
        <a:xfrm>
          <a:off x="0" y="0"/>
          <a:ext cx="0" cy="0"/>
          <a:chOff x="0" y="0"/>
          <a:chExt cx="0" cy="0"/>
        </a:xfrm>
      </p:grpSpPr>
      <p:sp>
        <p:nvSpPr>
          <p:cNvPr id="95" name="Google Shape;95;p12"/>
          <p:cNvSpPr txBox="1">
            <a:spLocks noGrp="1"/>
          </p:cNvSpPr>
          <p:nvPr>
            <p:ph type="title"/>
          </p:nvPr>
        </p:nvSpPr>
        <p:spPr>
          <a:xfrm rot="5400000">
            <a:off x="7437437" y="1981209"/>
            <a:ext cx="5851525" cy="2438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2392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2"/>
          <p:cNvSpPr txBox="1">
            <a:spLocks noGrp="1"/>
          </p:cNvSpPr>
          <p:nvPr>
            <p:ph type="body" idx="1"/>
          </p:nvPr>
        </p:nvSpPr>
        <p:spPr>
          <a:xfrm rot="5400000">
            <a:off x="2306637" y="-507990"/>
            <a:ext cx="5851525" cy="74168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7" name="Google Shape;97;p12"/>
          <p:cNvSpPr txBox="1">
            <a:spLocks noGrp="1"/>
          </p:cNvSpPr>
          <p:nvPr>
            <p:ph type="dt" idx="10"/>
          </p:nvPr>
        </p:nvSpPr>
        <p:spPr>
          <a:xfrm>
            <a:off x="4775200" y="6305550"/>
            <a:ext cx="28448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ftr" idx="11"/>
          </p:nvPr>
        </p:nvSpPr>
        <p:spPr>
          <a:xfrm>
            <a:off x="7620000" y="6305550"/>
            <a:ext cx="38608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2"/>
          <p:cNvSpPr txBox="1">
            <a:spLocks noGrp="1"/>
          </p:cNvSpPr>
          <p:nvPr>
            <p:ph type="sldNum" idx="12"/>
          </p:nvPr>
        </p:nvSpPr>
        <p:spPr>
          <a:xfrm>
            <a:off x="11484864" y="6305550"/>
            <a:ext cx="6096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4"/>
          <p:cNvSpPr txBox="1">
            <a:spLocks noGrp="1"/>
          </p:cNvSpPr>
          <p:nvPr>
            <p:ph type="body" idx="1"/>
          </p:nvPr>
        </p:nvSpPr>
        <p:spPr>
          <a:xfrm>
            <a:off x="609600" y="1600206"/>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14"/>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4"/>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4"/>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16"/>
          <p:cNvSpPr txBox="1">
            <a:spLocks noGrp="1"/>
          </p:cNvSpPr>
          <p:nvPr>
            <p:ph type="body" idx="1"/>
          </p:nvPr>
        </p:nvSpPr>
        <p:spPr>
          <a:xfrm>
            <a:off x="609600" y="1600206"/>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16"/>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6"/>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6"/>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18"/>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3" name="Google Shape;133;p18"/>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8"/>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8"/>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36"/>
        <p:cNvGrpSpPr/>
        <p:nvPr/>
      </p:nvGrpSpPr>
      <p:grpSpPr>
        <a:xfrm>
          <a:off x="0" y="0"/>
          <a:ext cx="0" cy="0"/>
          <a:chOff x="0" y="0"/>
          <a:chExt cx="0" cy="0"/>
        </a:xfrm>
      </p:grpSpPr>
      <p:sp>
        <p:nvSpPr>
          <p:cNvPr id="137" name="Google Shape;137;p19"/>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dk1"/>
              </a:buClr>
              <a:buSzPts val="7200"/>
              <a:buFont typeface="Calibri"/>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19"/>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lvl1pPr lvl="0" algn="l">
              <a:spcBef>
                <a:spcPts val="640"/>
              </a:spcBef>
              <a:spcAft>
                <a:spcPts val="0"/>
              </a:spcAft>
              <a:buClr>
                <a:schemeClr val="accent1"/>
              </a:buClr>
              <a:buSzPts val="3200"/>
              <a:buNone/>
              <a:defRPr cap="none">
                <a:solidFill>
                  <a:schemeClr val="accen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39" name="Google Shape;139;p19"/>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9"/>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9"/>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26"/>
        <p:cNvGrpSpPr/>
        <p:nvPr/>
      </p:nvGrpSpPr>
      <p:grpSpPr>
        <a:xfrm>
          <a:off x="0" y="0"/>
          <a:ext cx="0" cy="0"/>
          <a:chOff x="0" y="0"/>
          <a:chExt cx="0" cy="0"/>
        </a:xfrm>
      </p:grpSpPr>
      <p:sp>
        <p:nvSpPr>
          <p:cNvPr id="27" name="Google Shape;27;p3"/>
          <p:cNvSpPr txBox="1">
            <a:spLocks noGrp="1"/>
          </p:cNvSpPr>
          <p:nvPr>
            <p:ph type="ctrTitle"/>
          </p:nvPr>
        </p:nvSpPr>
        <p:spPr>
          <a:xfrm>
            <a:off x="1910080" y="359898"/>
            <a:ext cx="9875520" cy="147218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52392B"/>
              </a:buClr>
              <a:buSzPts val="43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subTitle" idx="1"/>
          </p:nvPr>
        </p:nvSpPr>
        <p:spPr>
          <a:xfrm>
            <a:off x="1910080" y="1850064"/>
            <a:ext cx="9875520" cy="1752600"/>
          </a:xfrm>
          <a:prstGeom prst="rect">
            <a:avLst/>
          </a:prstGeom>
          <a:noFill/>
          <a:ln>
            <a:noFill/>
          </a:ln>
        </p:spPr>
        <p:txBody>
          <a:bodyPr spcFirstLastPara="1" wrap="square" lIns="91425" tIns="0" rIns="91425" bIns="45700" anchor="t" anchorCtr="0">
            <a:noAutofit/>
          </a:bodyPr>
          <a:lstStyle>
            <a:lvl1pPr lvl="0" algn="l">
              <a:lnSpc>
                <a:spcPct val="100000"/>
              </a:lnSpc>
              <a:spcBef>
                <a:spcPts val="600"/>
              </a:spcBef>
              <a:spcAft>
                <a:spcPts val="0"/>
              </a:spcAft>
              <a:buSzPts val="2080"/>
              <a:buNone/>
              <a:defRPr sz="2600">
                <a:solidFill>
                  <a:srgbClr val="312116"/>
                </a:solidFill>
              </a:defRPr>
            </a:lvl1pPr>
            <a:lvl2pPr lvl="1" algn="ctr">
              <a:lnSpc>
                <a:spcPct val="100000"/>
              </a:lnSpc>
              <a:spcBef>
                <a:spcPts val="550"/>
              </a:spcBef>
              <a:spcAft>
                <a:spcPts val="0"/>
              </a:spcAft>
              <a:buSzPts val="1800"/>
              <a:buNone/>
              <a:defRPr/>
            </a:lvl2pPr>
            <a:lvl3pPr lvl="2" algn="ctr">
              <a:lnSpc>
                <a:spcPct val="100000"/>
              </a:lnSpc>
              <a:spcBef>
                <a:spcPts val="360"/>
              </a:spcBef>
              <a:spcAft>
                <a:spcPts val="0"/>
              </a:spcAft>
              <a:buSzPts val="1800"/>
              <a:buNone/>
              <a:defRPr/>
            </a:lvl3pPr>
            <a:lvl4pPr lvl="3" algn="ctr">
              <a:lnSpc>
                <a:spcPct val="100000"/>
              </a:lnSpc>
              <a:spcBef>
                <a:spcPts val="360"/>
              </a:spcBef>
              <a:spcAft>
                <a:spcPts val="0"/>
              </a:spcAft>
              <a:buSzPts val="1800"/>
              <a:buNone/>
              <a:defRPr/>
            </a:lvl4pPr>
            <a:lvl5pPr lvl="4" algn="ctr">
              <a:lnSpc>
                <a:spcPct val="100000"/>
              </a:lnSpc>
              <a:spcBef>
                <a:spcPts val="360"/>
              </a:spcBef>
              <a:spcAft>
                <a:spcPts val="0"/>
              </a:spcAft>
              <a:buSzPts val="180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29" name="Google Shape;29;p3"/>
          <p:cNvSpPr txBox="1">
            <a:spLocks noGrp="1"/>
          </p:cNvSpPr>
          <p:nvPr>
            <p:ph type="dt" idx="10"/>
          </p:nvPr>
        </p:nvSpPr>
        <p:spPr>
          <a:xfrm>
            <a:off x="4775200" y="6305550"/>
            <a:ext cx="28448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7620000" y="6305550"/>
            <a:ext cx="38608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11484864" y="6305550"/>
            <a:ext cx="6096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
        <p:nvSpPr>
          <p:cNvPr id="32" name="Google Shape;32;p3"/>
          <p:cNvSpPr/>
          <p:nvPr/>
        </p:nvSpPr>
        <p:spPr>
          <a:xfrm>
            <a:off x="1228577" y="1413802"/>
            <a:ext cx="280416" cy="210312"/>
          </a:xfrm>
          <a:prstGeom prst="ellipse">
            <a:avLst/>
          </a:prstGeom>
          <a:gradFill>
            <a:gsLst>
              <a:gs pos="0">
                <a:srgbClr val="FFEAC2">
                  <a:alpha val="94901"/>
                </a:srgbClr>
              </a:gs>
              <a:gs pos="50000">
                <a:srgbClr val="FFDCAF">
                  <a:alpha val="89803"/>
                </a:srgbClr>
              </a:gs>
              <a:gs pos="95000">
                <a:srgbClr val="FFBA3B">
                  <a:alpha val="87843"/>
                </a:srgbClr>
              </a:gs>
              <a:gs pos="100000">
                <a:srgbClr val="FFB600">
                  <a:alpha val="84705"/>
                </a:srgbClr>
              </a:gs>
            </a:gsLst>
            <a:path path="circle">
              <a:fillToRect r="100000" b="100000"/>
            </a:path>
            <a:tileRect l="-100000" t="-100000"/>
          </a:gradFill>
          <a:ln w="9525" cap="rnd" cmpd="sng">
            <a:solidFill>
              <a:srgbClr val="ED9B21">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33" name="Google Shape;33;p3"/>
          <p:cNvSpPr/>
          <p:nvPr/>
        </p:nvSpPr>
        <p:spPr>
          <a:xfrm>
            <a:off x="1542901" y="1345016"/>
            <a:ext cx="85344" cy="64008"/>
          </a:xfrm>
          <a:prstGeom prst="ellipse">
            <a:avLst/>
          </a:prstGeom>
          <a:noFill/>
          <a:ln w="12700" cap="rnd" cmpd="sng">
            <a:solidFill>
              <a:srgbClr val="D28E28">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4"/>
        <p:cNvGrpSpPr/>
        <p:nvPr/>
      </p:nvGrpSpPr>
      <p:grpSpPr>
        <a:xfrm>
          <a:off x="0" y="0"/>
          <a:ext cx="0" cy="0"/>
          <a:chOff x="0" y="0"/>
          <a:chExt cx="0" cy="0"/>
        </a:xfrm>
      </p:grpSpPr>
      <p:sp>
        <p:nvSpPr>
          <p:cNvPr id="35" name="Google Shape;35;p4"/>
          <p:cNvSpPr/>
          <p:nvPr/>
        </p:nvSpPr>
        <p:spPr>
          <a:xfrm>
            <a:off x="3043853" y="-54"/>
            <a:ext cx="9144000" cy="6858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6" name="Google Shape;36;p4"/>
          <p:cNvSpPr txBox="1">
            <a:spLocks noGrp="1"/>
          </p:cNvSpPr>
          <p:nvPr>
            <p:ph type="title"/>
          </p:nvPr>
        </p:nvSpPr>
        <p:spPr>
          <a:xfrm>
            <a:off x="3437856" y="2600325"/>
            <a:ext cx="8534400" cy="2286000"/>
          </a:xfrm>
          <a:prstGeom prst="rect">
            <a:avLst/>
          </a:prstGeom>
          <a:noFill/>
          <a:ln>
            <a:noFill/>
          </a:ln>
        </p:spPr>
        <p:txBody>
          <a:bodyPr spcFirstLastPara="1" wrap="square" lIns="91425" tIns="45700" rIns="91425" bIns="45700" anchor="t" anchorCtr="0">
            <a:noAutofit/>
          </a:bodyPr>
          <a:lstStyle>
            <a:lvl1pPr lvl="0" algn="l">
              <a:lnSpc>
                <a:spcPct val="112500"/>
              </a:lnSpc>
              <a:spcBef>
                <a:spcPts val="0"/>
              </a:spcBef>
              <a:spcAft>
                <a:spcPts val="0"/>
              </a:spcAft>
              <a:buClr>
                <a:srgbClr val="52392B"/>
              </a:buClr>
              <a:buSzPts val="4000"/>
              <a:buFont typeface="Gill Sans"/>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3437856" y="1066800"/>
            <a:ext cx="8534400" cy="1509712"/>
          </a:xfrm>
          <a:prstGeom prst="rect">
            <a:avLst/>
          </a:prstGeom>
          <a:noFill/>
          <a:ln>
            <a:noFill/>
          </a:ln>
        </p:spPr>
        <p:txBody>
          <a:bodyPr spcFirstLastPara="1" wrap="square" lIns="91425" tIns="45700" rIns="91425" bIns="45700" anchor="b" anchorCtr="0">
            <a:noAutofit/>
          </a:bodyPr>
          <a:lstStyle>
            <a:lvl1pPr marL="457200" lvl="0" indent="-228600" algn="l">
              <a:lnSpc>
                <a:spcPct val="115000"/>
              </a:lnSpc>
              <a:spcBef>
                <a:spcPts val="0"/>
              </a:spcBef>
              <a:spcAft>
                <a:spcPts val="0"/>
              </a:spcAft>
              <a:buSzPts val="1600"/>
              <a:buNone/>
              <a:defRPr sz="2000">
                <a:solidFill>
                  <a:srgbClr val="312116"/>
                </a:solidFill>
              </a:defRPr>
            </a:lvl1pPr>
            <a:lvl2pPr marL="914400" lvl="1" indent="-228600" algn="l">
              <a:lnSpc>
                <a:spcPct val="100000"/>
              </a:lnSpc>
              <a:spcBef>
                <a:spcPts val="55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8" name="Google Shape;38;p4"/>
          <p:cNvSpPr txBox="1">
            <a:spLocks noGrp="1"/>
          </p:cNvSpPr>
          <p:nvPr>
            <p:ph type="dt" idx="10"/>
          </p:nvPr>
        </p:nvSpPr>
        <p:spPr>
          <a:xfrm>
            <a:off x="4775200" y="6305550"/>
            <a:ext cx="28448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7620000" y="6305550"/>
            <a:ext cx="38608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11484864" y="6305550"/>
            <a:ext cx="6096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
        <p:nvSpPr>
          <p:cNvPr id="41" name="Google Shape;41;p4"/>
          <p:cNvSpPr/>
          <p:nvPr/>
        </p:nvSpPr>
        <p:spPr>
          <a:xfrm>
            <a:off x="3048000" y="0"/>
            <a:ext cx="101600" cy="6858054"/>
          </a:xfrm>
          <a:prstGeom prst="rect">
            <a:avLst/>
          </a:prstGeom>
          <a:solidFill>
            <a:schemeClr val="lt1"/>
          </a:solidFill>
          <a:ln>
            <a:noFill/>
          </a:ln>
          <a:effectLst>
            <a:outerShdw blurRad="38550" dist="38000" dir="10800000" algn="tl" rotWithShape="0">
              <a:srgbClr val="79725E">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2" name="Google Shape;42;p4"/>
          <p:cNvSpPr/>
          <p:nvPr/>
        </p:nvSpPr>
        <p:spPr>
          <a:xfrm>
            <a:off x="2896428" y="2814656"/>
            <a:ext cx="280416" cy="210312"/>
          </a:xfrm>
          <a:prstGeom prst="ellipse">
            <a:avLst/>
          </a:prstGeom>
          <a:gradFill>
            <a:gsLst>
              <a:gs pos="0">
                <a:srgbClr val="FFEAC2">
                  <a:alpha val="94901"/>
                </a:srgbClr>
              </a:gs>
              <a:gs pos="50000">
                <a:srgbClr val="FFDCAF">
                  <a:alpha val="89803"/>
                </a:srgbClr>
              </a:gs>
              <a:gs pos="95000">
                <a:srgbClr val="FFBA3B">
                  <a:alpha val="87843"/>
                </a:srgbClr>
              </a:gs>
              <a:gs pos="100000">
                <a:srgbClr val="FFB600">
                  <a:alpha val="84705"/>
                </a:srgbClr>
              </a:gs>
            </a:gsLst>
            <a:path path="circle">
              <a:fillToRect r="100000" b="100000"/>
            </a:path>
            <a:tileRect l="-100000" t="-100000"/>
          </a:gradFill>
          <a:ln w="9525" cap="rnd" cmpd="sng">
            <a:solidFill>
              <a:srgbClr val="ED9B21">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43" name="Google Shape;43;p4"/>
          <p:cNvSpPr/>
          <p:nvPr/>
        </p:nvSpPr>
        <p:spPr>
          <a:xfrm>
            <a:off x="3210752" y="2745870"/>
            <a:ext cx="85344" cy="64008"/>
          </a:xfrm>
          <a:prstGeom prst="ellipse">
            <a:avLst/>
          </a:prstGeom>
          <a:noFill/>
          <a:ln w="12700" cap="rnd" cmpd="sng">
            <a:solidFill>
              <a:srgbClr val="D28E28">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44"/>
        <p:cNvGrpSpPr/>
        <p:nvPr/>
      </p:nvGrpSpPr>
      <p:grpSpPr>
        <a:xfrm>
          <a:off x="0" y="0"/>
          <a:ext cx="0" cy="0"/>
          <a:chOff x="0" y="0"/>
          <a:chExt cx="0" cy="0"/>
        </a:xfrm>
      </p:grpSpPr>
      <p:sp>
        <p:nvSpPr>
          <p:cNvPr id="45" name="Google Shape;45;p5"/>
          <p:cNvSpPr txBox="1">
            <a:spLocks noGrp="1"/>
          </p:cNvSpPr>
          <p:nvPr>
            <p:ph type="title"/>
          </p:nvPr>
        </p:nvSpPr>
        <p:spPr>
          <a:xfrm>
            <a:off x="1914144" y="274320"/>
            <a:ext cx="999744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2392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
          <p:cNvSpPr txBox="1">
            <a:spLocks noGrp="1"/>
          </p:cNvSpPr>
          <p:nvPr>
            <p:ph type="body" idx="1"/>
          </p:nvPr>
        </p:nvSpPr>
        <p:spPr>
          <a:xfrm>
            <a:off x="1914144" y="1524000"/>
            <a:ext cx="4876800" cy="4663440"/>
          </a:xfrm>
          <a:prstGeom prst="rect">
            <a:avLst/>
          </a:prstGeom>
          <a:noFill/>
          <a:ln>
            <a:noFill/>
          </a:ln>
        </p:spPr>
        <p:txBody>
          <a:bodyPr spcFirstLastPara="1" wrap="square" lIns="91425" tIns="45700" rIns="91425" bIns="45700" anchor="t" anchorCtr="0">
            <a:noAutofit/>
          </a:bodyPr>
          <a:lstStyle>
            <a:lvl1pPr marL="457200" lvl="0" indent="-370840" algn="l">
              <a:lnSpc>
                <a:spcPct val="100000"/>
              </a:lnSpc>
              <a:spcBef>
                <a:spcPts val="600"/>
              </a:spcBef>
              <a:spcAft>
                <a:spcPts val="0"/>
              </a:spcAft>
              <a:buSzPts val="2240"/>
              <a:buChar char="⚫"/>
              <a:defRPr sz="2800"/>
            </a:lvl1pPr>
            <a:lvl2pPr marL="914400" lvl="1" indent="-381000" algn="l">
              <a:lnSpc>
                <a:spcPct val="100000"/>
              </a:lnSpc>
              <a:spcBef>
                <a:spcPts val="55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7" name="Google Shape;47;p5"/>
          <p:cNvSpPr txBox="1">
            <a:spLocks noGrp="1"/>
          </p:cNvSpPr>
          <p:nvPr>
            <p:ph type="body" idx="2"/>
          </p:nvPr>
        </p:nvSpPr>
        <p:spPr>
          <a:xfrm>
            <a:off x="7034784" y="1524000"/>
            <a:ext cx="4876800" cy="4663440"/>
          </a:xfrm>
          <a:prstGeom prst="rect">
            <a:avLst/>
          </a:prstGeom>
          <a:noFill/>
          <a:ln>
            <a:noFill/>
          </a:ln>
        </p:spPr>
        <p:txBody>
          <a:bodyPr spcFirstLastPara="1" wrap="square" lIns="91425" tIns="45700" rIns="91425" bIns="45700" anchor="t" anchorCtr="0">
            <a:noAutofit/>
          </a:bodyPr>
          <a:lstStyle>
            <a:lvl1pPr marL="457200" lvl="0" indent="-370840" algn="l">
              <a:lnSpc>
                <a:spcPct val="100000"/>
              </a:lnSpc>
              <a:spcBef>
                <a:spcPts val="600"/>
              </a:spcBef>
              <a:spcAft>
                <a:spcPts val="0"/>
              </a:spcAft>
              <a:buSzPts val="2240"/>
              <a:buChar char="⚫"/>
              <a:defRPr sz="2800"/>
            </a:lvl1pPr>
            <a:lvl2pPr marL="914400" lvl="1" indent="-381000" algn="l">
              <a:lnSpc>
                <a:spcPct val="100000"/>
              </a:lnSpc>
              <a:spcBef>
                <a:spcPts val="55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8" name="Google Shape;48;p5"/>
          <p:cNvSpPr txBox="1">
            <a:spLocks noGrp="1"/>
          </p:cNvSpPr>
          <p:nvPr>
            <p:ph type="dt" idx="10"/>
          </p:nvPr>
        </p:nvSpPr>
        <p:spPr>
          <a:xfrm>
            <a:off x="4775200" y="6305550"/>
            <a:ext cx="28448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txBox="1">
            <a:spLocks noGrp="1"/>
          </p:cNvSpPr>
          <p:nvPr>
            <p:ph type="ftr" idx="11"/>
          </p:nvPr>
        </p:nvSpPr>
        <p:spPr>
          <a:xfrm>
            <a:off x="7620000" y="6305550"/>
            <a:ext cx="38608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sldNum" idx="12"/>
          </p:nvPr>
        </p:nvSpPr>
        <p:spPr>
          <a:xfrm>
            <a:off x="11484864" y="6305550"/>
            <a:ext cx="6096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609600" y="5160336"/>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52392B"/>
              </a:buClr>
              <a:buSzPts val="4500"/>
              <a:buFont typeface="Gill Sans"/>
              <a:buNone/>
              <a:defRPr sz="45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6"/>
          <p:cNvSpPr txBox="1">
            <a:spLocks noGrp="1"/>
          </p:cNvSpPr>
          <p:nvPr>
            <p:ph type="body" idx="1"/>
          </p:nvPr>
        </p:nvSpPr>
        <p:spPr>
          <a:xfrm>
            <a:off x="609600" y="328278"/>
            <a:ext cx="536448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lnSpc>
                <a:spcPct val="100000"/>
              </a:lnSpc>
              <a:spcBef>
                <a:spcPts val="55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4" name="Google Shape;54;p6"/>
          <p:cNvSpPr txBox="1">
            <a:spLocks noGrp="1"/>
          </p:cNvSpPr>
          <p:nvPr>
            <p:ph type="body" idx="2"/>
          </p:nvPr>
        </p:nvSpPr>
        <p:spPr>
          <a:xfrm>
            <a:off x="6217920" y="328278"/>
            <a:ext cx="536448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lnSpc>
                <a:spcPct val="100000"/>
              </a:lnSpc>
              <a:spcBef>
                <a:spcPts val="55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5" name="Google Shape;55;p6"/>
          <p:cNvSpPr txBox="1">
            <a:spLocks noGrp="1"/>
          </p:cNvSpPr>
          <p:nvPr>
            <p:ph type="body" idx="3"/>
          </p:nvPr>
        </p:nvSpPr>
        <p:spPr>
          <a:xfrm>
            <a:off x="609600" y="969336"/>
            <a:ext cx="536448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6" name="Google Shape;56;p6"/>
          <p:cNvSpPr txBox="1">
            <a:spLocks noGrp="1"/>
          </p:cNvSpPr>
          <p:nvPr>
            <p:ph type="body" idx="4"/>
          </p:nvPr>
        </p:nvSpPr>
        <p:spPr>
          <a:xfrm>
            <a:off x="6217920" y="969336"/>
            <a:ext cx="536448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6"/>
          <p:cNvSpPr txBox="1">
            <a:spLocks noGrp="1"/>
          </p:cNvSpPr>
          <p:nvPr>
            <p:ph type="dt" idx="10"/>
          </p:nvPr>
        </p:nvSpPr>
        <p:spPr>
          <a:xfrm>
            <a:off x="4775200" y="6305550"/>
            <a:ext cx="28448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
          <p:cNvSpPr txBox="1">
            <a:spLocks noGrp="1"/>
          </p:cNvSpPr>
          <p:nvPr>
            <p:ph type="ftr" idx="11"/>
          </p:nvPr>
        </p:nvSpPr>
        <p:spPr>
          <a:xfrm>
            <a:off x="7620000" y="6305550"/>
            <a:ext cx="38608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
          <p:cNvSpPr txBox="1">
            <a:spLocks noGrp="1"/>
          </p:cNvSpPr>
          <p:nvPr>
            <p:ph type="sldNum" idx="12"/>
          </p:nvPr>
        </p:nvSpPr>
        <p:spPr>
          <a:xfrm>
            <a:off x="11484864" y="6305550"/>
            <a:ext cx="6096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1914144" y="274320"/>
            <a:ext cx="999744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2392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7"/>
          <p:cNvSpPr txBox="1">
            <a:spLocks noGrp="1"/>
          </p:cNvSpPr>
          <p:nvPr>
            <p:ph type="dt" idx="10"/>
          </p:nvPr>
        </p:nvSpPr>
        <p:spPr>
          <a:xfrm>
            <a:off x="4775200" y="6305550"/>
            <a:ext cx="28448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7620000" y="6305550"/>
            <a:ext cx="38608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11484864" y="6305550"/>
            <a:ext cx="6096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65"/>
        <p:cNvGrpSpPr/>
        <p:nvPr/>
      </p:nvGrpSpPr>
      <p:grpSpPr>
        <a:xfrm>
          <a:off x="0" y="0"/>
          <a:ext cx="0" cy="0"/>
          <a:chOff x="0" y="0"/>
          <a:chExt cx="0" cy="0"/>
        </a:xfrm>
      </p:grpSpPr>
      <p:sp>
        <p:nvSpPr>
          <p:cNvPr id="66" name="Google Shape;66;p8"/>
          <p:cNvSpPr/>
          <p:nvPr/>
        </p:nvSpPr>
        <p:spPr>
          <a:xfrm>
            <a:off x="1353312" y="0"/>
            <a:ext cx="10838688"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7" name="Google Shape;67;p8"/>
          <p:cNvSpPr txBox="1">
            <a:spLocks noGrp="1"/>
          </p:cNvSpPr>
          <p:nvPr>
            <p:ph type="dt" idx="10"/>
          </p:nvPr>
        </p:nvSpPr>
        <p:spPr>
          <a:xfrm>
            <a:off x="4775200" y="6305550"/>
            <a:ext cx="28448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ftr" idx="11"/>
          </p:nvPr>
        </p:nvSpPr>
        <p:spPr>
          <a:xfrm>
            <a:off x="7620000" y="6305550"/>
            <a:ext cx="38608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txBox="1">
            <a:spLocks noGrp="1"/>
          </p:cNvSpPr>
          <p:nvPr>
            <p:ph type="sldNum" idx="12"/>
          </p:nvPr>
        </p:nvSpPr>
        <p:spPr>
          <a:xfrm>
            <a:off x="11484864" y="6305550"/>
            <a:ext cx="6096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
        <p:nvSpPr>
          <p:cNvPr id="70" name="Google Shape;70;p8"/>
          <p:cNvSpPr/>
          <p:nvPr/>
        </p:nvSpPr>
        <p:spPr>
          <a:xfrm>
            <a:off x="1353312" y="-54"/>
            <a:ext cx="97536" cy="6858054"/>
          </a:xfrm>
          <a:prstGeom prst="rect">
            <a:avLst/>
          </a:prstGeom>
          <a:solidFill>
            <a:schemeClr val="lt1"/>
          </a:solidFill>
          <a:ln>
            <a:noFill/>
          </a:ln>
          <a:effectLst>
            <a:outerShdw blurRad="38550" dist="38000" dir="10800000" algn="tl" rotWithShape="0">
              <a:srgbClr val="79725E">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609600" y="216778"/>
            <a:ext cx="5080000" cy="1162050"/>
          </a:xfrm>
          <a:prstGeom prst="rect">
            <a:avLst/>
          </a:prstGeom>
          <a:noFill/>
          <a:ln>
            <a:noFill/>
          </a:ln>
        </p:spPr>
        <p:txBody>
          <a:bodyPr spcFirstLastPara="1" wrap="square" lIns="91425" tIns="45700" rIns="91425" bIns="45700" anchor="b" anchorCtr="0">
            <a:noAutofit/>
          </a:bodyPr>
          <a:lstStyle>
            <a:lvl1pPr lvl="0" algn="l">
              <a:lnSpc>
                <a:spcPct val="90909"/>
              </a:lnSpc>
              <a:spcBef>
                <a:spcPts val="0"/>
              </a:spcBef>
              <a:spcAft>
                <a:spcPts val="0"/>
              </a:spcAft>
              <a:buClr>
                <a:srgbClr val="52392B"/>
              </a:buClr>
              <a:buSzPts val="2200"/>
              <a:buFont typeface="Gill Sans"/>
              <a:buNone/>
              <a:defRPr sz="2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9"/>
          <p:cNvSpPr txBox="1">
            <a:spLocks noGrp="1"/>
          </p:cNvSpPr>
          <p:nvPr>
            <p:ph type="body" idx="1"/>
          </p:nvPr>
        </p:nvSpPr>
        <p:spPr>
          <a:xfrm>
            <a:off x="609600" y="1406964"/>
            <a:ext cx="5080000" cy="698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120"/>
              <a:buNone/>
              <a:defRPr sz="1400"/>
            </a:lvl1pPr>
            <a:lvl2pPr marL="914400" lvl="1" indent="-228600" algn="l">
              <a:lnSpc>
                <a:spcPct val="100000"/>
              </a:lnSpc>
              <a:spcBef>
                <a:spcPts val="55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4" name="Google Shape;74;p9"/>
          <p:cNvSpPr txBox="1">
            <a:spLocks noGrp="1"/>
          </p:cNvSpPr>
          <p:nvPr>
            <p:ph type="body" idx="2"/>
          </p:nvPr>
        </p:nvSpPr>
        <p:spPr>
          <a:xfrm>
            <a:off x="609600" y="2133603"/>
            <a:ext cx="10871200" cy="3992563"/>
          </a:xfrm>
          <a:prstGeom prst="rect">
            <a:avLst/>
          </a:prstGeom>
          <a:noFill/>
          <a:ln>
            <a:noFill/>
          </a:ln>
        </p:spPr>
        <p:txBody>
          <a:bodyPr spcFirstLastPara="1" wrap="square" lIns="91425" tIns="45700" rIns="91425" bIns="45700" anchor="t" anchorCtr="0">
            <a:noAutofit/>
          </a:bodyPr>
          <a:lstStyle>
            <a:lvl1pPr marL="457200" lvl="0" indent="-391160" algn="l">
              <a:lnSpc>
                <a:spcPct val="100000"/>
              </a:lnSpc>
              <a:spcBef>
                <a:spcPts val="600"/>
              </a:spcBef>
              <a:spcAft>
                <a:spcPts val="0"/>
              </a:spcAft>
              <a:buSzPts val="2560"/>
              <a:buChar char="⚫"/>
              <a:defRPr sz="3200"/>
            </a:lvl1pPr>
            <a:lvl2pPr marL="914400" lvl="1" indent="-406400" algn="l">
              <a:lnSpc>
                <a:spcPct val="100000"/>
              </a:lnSpc>
              <a:spcBef>
                <a:spcPts val="550"/>
              </a:spcBef>
              <a:spcAft>
                <a:spcPts val="0"/>
              </a:spcAft>
              <a:buSzPts val="2800"/>
              <a:buChar char="◦"/>
              <a:defRPr sz="2800"/>
            </a:lvl2pPr>
            <a:lvl3pPr marL="1371600" lvl="2" indent="-381000" algn="l">
              <a:lnSpc>
                <a:spcPct val="100000"/>
              </a:lnSpc>
              <a:spcBef>
                <a:spcPts val="480"/>
              </a:spcBef>
              <a:spcAft>
                <a:spcPts val="0"/>
              </a:spcAft>
              <a:buSzPts val="240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5" name="Google Shape;75;p9"/>
          <p:cNvSpPr txBox="1">
            <a:spLocks noGrp="1"/>
          </p:cNvSpPr>
          <p:nvPr>
            <p:ph type="dt" idx="10"/>
          </p:nvPr>
        </p:nvSpPr>
        <p:spPr>
          <a:xfrm>
            <a:off x="4775200" y="6305550"/>
            <a:ext cx="28448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ftr" idx="11"/>
          </p:nvPr>
        </p:nvSpPr>
        <p:spPr>
          <a:xfrm>
            <a:off x="7620000" y="6305550"/>
            <a:ext cx="38608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sldNum" idx="12"/>
          </p:nvPr>
        </p:nvSpPr>
        <p:spPr>
          <a:xfrm>
            <a:off x="11484864" y="6305550"/>
            <a:ext cx="6096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7849195" y="1066800"/>
            <a:ext cx="3657600" cy="1981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52392B"/>
              </a:buClr>
              <a:buSzPts val="2100"/>
              <a:buFont typeface="Gill Sans"/>
              <a:buNone/>
              <a:defRPr sz="21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txBox="1">
            <a:spLocks noGrp="1"/>
          </p:cNvSpPr>
          <p:nvPr>
            <p:ph type="dt" idx="10"/>
          </p:nvPr>
        </p:nvSpPr>
        <p:spPr>
          <a:xfrm>
            <a:off x="4775200" y="6305550"/>
            <a:ext cx="28448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7620000" y="6305550"/>
            <a:ext cx="38608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11484864" y="6305550"/>
            <a:ext cx="6096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
        <p:nvSpPr>
          <p:cNvPr id="83" name="Google Shape;83;p10"/>
          <p:cNvSpPr/>
          <p:nvPr/>
        </p:nvSpPr>
        <p:spPr>
          <a:xfrm>
            <a:off x="1016000" y="1066800"/>
            <a:ext cx="6096000" cy="4572000"/>
          </a:xfrm>
          <a:prstGeom prst="rect">
            <a:avLst/>
          </a:prstGeom>
          <a:solidFill>
            <a:srgbClr val="FFFFFF"/>
          </a:solidFill>
          <a:ln w="88900" cap="sq" cmpd="sng">
            <a:solidFill>
              <a:srgbClr val="FFFFFF"/>
            </a:solidFill>
            <a:prstDash val="solid"/>
            <a:miter lim="800000"/>
            <a:headEnd type="none" w="sm" len="sm"/>
            <a:tailEnd type="none" w="sm" len="sm"/>
          </a:ln>
          <a:effectLst>
            <a:outerShdw blurRad="55500" dist="18500" dir="5400000" algn="tl" rotWithShape="0">
              <a:srgbClr val="000000">
                <a:alpha val="34901"/>
              </a:srgbClr>
            </a:outerShdw>
          </a:effectLst>
        </p:spPr>
        <p:txBody>
          <a:bodyPr spcFirstLastPara="1" wrap="square" lIns="91425" tIns="274300" rIns="91425" bIns="45700" anchor="t" anchorCtr="0">
            <a:noAutofit/>
          </a:bodyPr>
          <a:lstStyle/>
          <a:p>
            <a:pPr marL="0" marR="0" lvl="0" indent="0" algn="l" rtl="0">
              <a:lnSpc>
                <a:spcPct val="93750"/>
              </a:lnSpc>
              <a:spcBef>
                <a:spcPts val="0"/>
              </a:spcBef>
              <a:spcAft>
                <a:spcPts val="0"/>
              </a:spcAft>
              <a:buClr>
                <a:schemeClr val="accent1"/>
              </a:buClr>
              <a:buSzPts val="2560"/>
              <a:buFont typeface="Noto Sans Symbols"/>
              <a:buNone/>
            </a:pPr>
            <a:endParaRPr sz="3200">
              <a:solidFill>
                <a:schemeClr val="dk1"/>
              </a:solidFill>
              <a:latin typeface="Gill Sans"/>
              <a:ea typeface="Gill Sans"/>
              <a:cs typeface="Gill Sans"/>
              <a:sym typeface="Gill Sans"/>
            </a:endParaRPr>
          </a:p>
        </p:txBody>
      </p:sp>
      <p:sp>
        <p:nvSpPr>
          <p:cNvPr id="84" name="Google Shape;84;p10"/>
          <p:cNvSpPr>
            <a:spLocks noGrp="1"/>
          </p:cNvSpPr>
          <p:nvPr>
            <p:ph type="pic" idx="2"/>
          </p:nvPr>
        </p:nvSpPr>
        <p:spPr>
          <a:xfrm>
            <a:off x="1117600" y="1143010"/>
            <a:ext cx="5892800" cy="3514531"/>
          </a:xfrm>
          <a:prstGeom prst="roundRect">
            <a:avLst>
              <a:gd name="adj" fmla="val 783"/>
            </a:avLst>
          </a:prstGeom>
          <a:solidFill>
            <a:schemeClr val="lt2"/>
          </a:solidFill>
          <a:ln>
            <a:noFill/>
          </a:ln>
        </p:spPr>
        <p:txBody>
          <a:bodyPr spcFirstLastPara="1" wrap="square" lIns="91425" tIns="274300" rIns="91425" bIns="45700" anchor="t" anchorCtr="0">
            <a:noAutofit/>
          </a:bodyPr>
          <a:lstStyle>
            <a:lvl1pPr marR="0" lvl="0" algn="l" rtl="0">
              <a:lnSpc>
                <a:spcPct val="100000"/>
              </a:lnSpc>
              <a:spcBef>
                <a:spcPts val="600"/>
              </a:spcBef>
              <a:spcAft>
                <a:spcPts val="0"/>
              </a:spcAft>
              <a:buClr>
                <a:schemeClr val="accent1"/>
              </a:buClr>
              <a:buSzPts val="2560"/>
              <a:buFont typeface="Noto Sans Symbols"/>
              <a:buNone/>
              <a:defRPr sz="3200" b="0" i="0" u="none" strike="noStrike" cap="none">
                <a:solidFill>
                  <a:schemeClr val="dk1"/>
                </a:solidFill>
                <a:latin typeface="Gill Sans"/>
                <a:ea typeface="Gill Sans"/>
                <a:cs typeface="Gill Sans"/>
                <a:sym typeface="Gill Sans"/>
              </a:defRPr>
            </a:lvl1pPr>
            <a:lvl2pPr marR="0" lvl="1"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R="0" lvl="2"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R="0" lvl="3"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R="0" lvl="4"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R="0" lvl="5"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R="0" lvl="6"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R="0" lvl="7"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R="0" lvl="8"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85" name="Google Shape;85;p10"/>
          <p:cNvSpPr/>
          <p:nvPr/>
        </p:nvSpPr>
        <p:spPr>
          <a:xfrm rot="-2131329">
            <a:off x="528967" y="954341"/>
            <a:ext cx="914400" cy="204310"/>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rgbClr val="FFEDA7">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6" name="Google Shape;86;p10"/>
          <p:cNvSpPr/>
          <p:nvPr/>
        </p:nvSpPr>
        <p:spPr>
          <a:xfrm rot="2103354" flipH="1">
            <a:off x="6671556" y="936786"/>
            <a:ext cx="865632" cy="204310"/>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chemeClr val="lt2">
                <a:alpha val="20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7" name="Google Shape;87;p10"/>
          <p:cNvSpPr txBox="1">
            <a:spLocks noGrp="1"/>
          </p:cNvSpPr>
          <p:nvPr>
            <p:ph type="body" idx="1"/>
          </p:nvPr>
        </p:nvSpPr>
        <p:spPr>
          <a:xfrm>
            <a:off x="1117600" y="4800600"/>
            <a:ext cx="5892800" cy="762000"/>
          </a:xfrm>
          <a:prstGeom prst="rect">
            <a:avLst/>
          </a:prstGeom>
          <a:noFill/>
          <a:ln>
            <a:noFill/>
          </a:ln>
        </p:spPr>
        <p:txBody>
          <a:bodyPr spcFirstLastPara="1" wrap="square" lIns="91425" tIns="45700" rIns="91425" bIns="45700" anchor="ctr" anchorCtr="0">
            <a:noAutofit/>
          </a:bodyPr>
          <a:lstStyle>
            <a:lvl1pPr marL="457200" lvl="0" indent="-228600" algn="l">
              <a:lnSpc>
                <a:spcPct val="114285"/>
              </a:lnSpc>
              <a:spcBef>
                <a:spcPts val="0"/>
              </a:spcBef>
              <a:spcAft>
                <a:spcPts val="0"/>
              </a:spcAft>
              <a:buSzPts val="1120"/>
              <a:buNone/>
              <a:defRPr sz="1400">
                <a:solidFill>
                  <a:srgbClr val="777777"/>
                </a:solidFill>
              </a:defRPr>
            </a:lvl1pPr>
            <a:lvl2pPr marL="914400" lvl="1" indent="-304800" algn="l">
              <a:lnSpc>
                <a:spcPct val="100000"/>
              </a:lnSpc>
              <a:spcBef>
                <a:spcPts val="550"/>
              </a:spcBef>
              <a:spcAft>
                <a:spcPts val="0"/>
              </a:spcAft>
              <a:buSzPts val="1200"/>
              <a:buChar char="◦"/>
              <a:defRPr sz="1200"/>
            </a:lvl2pPr>
            <a:lvl3pPr marL="1371600" lvl="2" indent="-292100" algn="l">
              <a:lnSpc>
                <a:spcPct val="100000"/>
              </a:lnSpc>
              <a:spcBef>
                <a:spcPts val="200"/>
              </a:spcBef>
              <a:spcAft>
                <a:spcPts val="0"/>
              </a:spcAft>
              <a:buSzPts val="1000"/>
              <a:buChar char="●"/>
              <a:defRPr sz="1000"/>
            </a:lvl3pPr>
            <a:lvl4pPr marL="1828800" lvl="3" indent="-285750" algn="l">
              <a:lnSpc>
                <a:spcPct val="100000"/>
              </a:lnSpc>
              <a:spcBef>
                <a:spcPts val="180"/>
              </a:spcBef>
              <a:spcAft>
                <a:spcPts val="0"/>
              </a:spcAft>
              <a:buSzPts val="900"/>
              <a:buChar char="●"/>
              <a:defRPr sz="900"/>
            </a:lvl4pPr>
            <a:lvl5pPr marL="2286000" lvl="4" indent="-285750" algn="l">
              <a:lnSpc>
                <a:spcPct val="100000"/>
              </a:lnSpc>
              <a:spcBef>
                <a:spcPts val="180"/>
              </a:spcBef>
              <a:spcAft>
                <a:spcPts val="0"/>
              </a:spcAft>
              <a:buSzPts val="900"/>
              <a:buChar char="●"/>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C6A3"/>
        </a:solidFill>
        <a:effectLst/>
      </p:bgPr>
    </p:bg>
    <p:spTree>
      <p:nvGrpSpPr>
        <p:cNvPr id="1" name="Shape 9"/>
        <p:cNvGrpSpPr/>
        <p:nvPr/>
      </p:nvGrpSpPr>
      <p:grpSpPr>
        <a:xfrm>
          <a:off x="0" y="0"/>
          <a:ext cx="0" cy="0"/>
          <a:chOff x="0" y="0"/>
          <a:chExt cx="0" cy="0"/>
        </a:xfrm>
      </p:grpSpPr>
      <p:sp>
        <p:nvSpPr>
          <p:cNvPr id="10" name="Google Shape;10;p1"/>
          <p:cNvSpPr/>
          <p:nvPr/>
        </p:nvSpPr>
        <p:spPr>
          <a:xfrm>
            <a:off x="-1087900" y="-815922"/>
            <a:ext cx="2185183" cy="1638887"/>
          </a:xfrm>
          <a:prstGeom prst="pie">
            <a:avLst>
              <a:gd name="adj1" fmla="val 0"/>
              <a:gd name="adj2" fmla="val 5402120"/>
            </a:avLst>
          </a:prstGeom>
          <a:solidFill>
            <a:srgbClr val="FFFEF1">
              <a:alpha val="32941"/>
            </a:srgbClr>
          </a:solidFill>
          <a:ln w="9525" cap="rnd" cmpd="sng">
            <a:solidFill>
              <a:srgbClr val="EAD4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1" name="Google Shape;11;p1"/>
          <p:cNvSpPr/>
          <p:nvPr/>
        </p:nvSpPr>
        <p:spPr>
          <a:xfrm>
            <a:off x="225091" y="21106"/>
            <a:ext cx="2269588" cy="1702191"/>
          </a:xfrm>
          <a:prstGeom prst="ellipse">
            <a:avLst/>
          </a:prstGeom>
          <a:noFill/>
          <a:ln w="27300" cap="rnd" cmpd="sng">
            <a:solidFill>
              <a:srgbClr val="FFFFD2"/>
            </a:solidFill>
            <a:prstDash val="solid"/>
            <a:round/>
            <a:headEnd type="none" w="sm" len="sm"/>
            <a:tailEnd type="none" w="sm" len="sm"/>
          </a:ln>
          <a:effectLst>
            <a:outerShdw blurRad="25400" dist="25400" dir="5400000" algn="tl" rotWithShape="0">
              <a:srgbClr val="C0B188">
                <a:alpha val="8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2" name="Google Shape;12;p1"/>
          <p:cNvSpPr/>
          <p:nvPr/>
        </p:nvSpPr>
        <p:spPr>
          <a:xfrm rot="2315675">
            <a:off x="243843" y="1055077"/>
            <a:ext cx="1500956" cy="1102624"/>
          </a:xfrm>
          <a:prstGeom prst="donut">
            <a:avLst>
              <a:gd name="adj" fmla="val 11833"/>
            </a:avLst>
          </a:prstGeom>
          <a:gradFill>
            <a:gsLst>
              <a:gs pos="0">
                <a:srgbClr val="FFFCF1">
                  <a:alpha val="69803"/>
                </a:srgbClr>
              </a:gs>
              <a:gs pos="70000">
                <a:srgbClr val="FFFFF7">
                  <a:alpha val="54901"/>
                </a:srgbClr>
              </a:gs>
              <a:gs pos="100000">
                <a:srgbClr val="FFEB74">
                  <a:alpha val="60000"/>
                </a:srgbClr>
              </a:gs>
            </a:gsLst>
            <a:path path="circle">
              <a:fillToRect r="100000" b="100000"/>
            </a:path>
            <a:tileRect l="-100000" t="-100000"/>
          </a:gradFill>
          <a:ln w="9525" cap="rnd" cmpd="sng">
            <a:solidFill>
              <a:srgbClr val="DDC787"/>
            </a:solidFill>
            <a:prstDash val="solid"/>
            <a:round/>
            <a:headEnd type="none" w="sm" len="sm"/>
            <a:tailEnd type="none" w="sm" len="sm"/>
          </a:ln>
          <a:effectLst>
            <a:outerShdw blurRad="12700" dist="15000" dir="4500000" algn="tl" rotWithShape="0">
              <a:srgbClr val="61573D">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3" name="Google Shape;13;p1"/>
          <p:cNvSpPr/>
          <p:nvPr/>
        </p:nvSpPr>
        <p:spPr>
          <a:xfrm>
            <a:off x="1350502" y="-54"/>
            <a:ext cx="10841503" cy="6858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4" name="Google Shape;14;p1"/>
          <p:cNvSpPr txBox="1">
            <a:spLocks noGrp="1"/>
          </p:cNvSpPr>
          <p:nvPr>
            <p:ph type="title"/>
          </p:nvPr>
        </p:nvSpPr>
        <p:spPr>
          <a:xfrm>
            <a:off x="1914144" y="274638"/>
            <a:ext cx="999744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52392B"/>
              </a:buClr>
              <a:buSzPts val="4300"/>
              <a:buFont typeface="Gill Sans"/>
              <a:buNone/>
              <a:defRPr sz="4300" b="0" i="0" u="none" strike="noStrike" cap="none">
                <a:solidFill>
                  <a:srgbClr val="52392B"/>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1"/>
          <p:cNvSpPr txBox="1">
            <a:spLocks noGrp="1"/>
          </p:cNvSpPr>
          <p:nvPr>
            <p:ph type="body" idx="1"/>
          </p:nvPr>
        </p:nvSpPr>
        <p:spPr>
          <a:xfrm>
            <a:off x="1914144" y="1447800"/>
            <a:ext cx="9997440" cy="48006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16" name="Google Shape;16;p1"/>
          <p:cNvSpPr txBox="1">
            <a:spLocks noGrp="1"/>
          </p:cNvSpPr>
          <p:nvPr>
            <p:ph type="dt" idx="10"/>
          </p:nvPr>
        </p:nvSpPr>
        <p:spPr>
          <a:xfrm>
            <a:off x="4775200" y="6305550"/>
            <a:ext cx="2844800" cy="47625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200" b="0" i="0" u="none" strike="noStrike" cap="none">
                <a:solidFill>
                  <a:srgbClr val="C9B57F"/>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1"/>
          <p:cNvSpPr txBox="1">
            <a:spLocks noGrp="1"/>
          </p:cNvSpPr>
          <p:nvPr>
            <p:ph type="ftr" idx="11"/>
          </p:nvPr>
        </p:nvSpPr>
        <p:spPr>
          <a:xfrm>
            <a:off x="7620000" y="6305550"/>
            <a:ext cx="3860800" cy="4762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rgbClr val="C9B57F"/>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8" name="Google Shape;18;p1"/>
          <p:cNvSpPr txBox="1">
            <a:spLocks noGrp="1"/>
          </p:cNvSpPr>
          <p:nvPr>
            <p:ph type="sldNum" idx="12"/>
          </p:nvPr>
        </p:nvSpPr>
        <p:spPr>
          <a:xfrm>
            <a:off x="11484864" y="6305550"/>
            <a:ext cx="609600" cy="47625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1200" b="0" i="0" u="none" strike="noStrike" cap="none">
                <a:solidFill>
                  <a:srgbClr val="C9B57F"/>
                </a:solidFill>
                <a:latin typeface="Gill Sans"/>
                <a:ea typeface="Gill Sans"/>
                <a:cs typeface="Gill Sans"/>
                <a:sym typeface="Gill Sans"/>
              </a:defRPr>
            </a:lvl1pPr>
            <a:lvl2pPr marL="0" marR="0" lvl="1" indent="0" algn="ctr" rtl="0">
              <a:spcBef>
                <a:spcPts val="0"/>
              </a:spcBef>
              <a:buNone/>
              <a:defRPr sz="1200" b="0" i="0" u="none" strike="noStrike" cap="none">
                <a:solidFill>
                  <a:srgbClr val="C9B57F"/>
                </a:solidFill>
                <a:latin typeface="Gill Sans"/>
                <a:ea typeface="Gill Sans"/>
                <a:cs typeface="Gill Sans"/>
                <a:sym typeface="Gill Sans"/>
              </a:defRPr>
            </a:lvl2pPr>
            <a:lvl3pPr marL="0" marR="0" lvl="2" indent="0" algn="ctr" rtl="0">
              <a:spcBef>
                <a:spcPts val="0"/>
              </a:spcBef>
              <a:buNone/>
              <a:defRPr sz="1200" b="0" i="0" u="none" strike="noStrike" cap="none">
                <a:solidFill>
                  <a:srgbClr val="C9B57F"/>
                </a:solidFill>
                <a:latin typeface="Gill Sans"/>
                <a:ea typeface="Gill Sans"/>
                <a:cs typeface="Gill Sans"/>
                <a:sym typeface="Gill Sans"/>
              </a:defRPr>
            </a:lvl3pPr>
            <a:lvl4pPr marL="0" marR="0" lvl="3" indent="0" algn="ctr" rtl="0">
              <a:spcBef>
                <a:spcPts val="0"/>
              </a:spcBef>
              <a:buNone/>
              <a:defRPr sz="1200" b="0" i="0" u="none" strike="noStrike" cap="none">
                <a:solidFill>
                  <a:srgbClr val="C9B57F"/>
                </a:solidFill>
                <a:latin typeface="Gill Sans"/>
                <a:ea typeface="Gill Sans"/>
                <a:cs typeface="Gill Sans"/>
                <a:sym typeface="Gill Sans"/>
              </a:defRPr>
            </a:lvl4pPr>
            <a:lvl5pPr marL="0" marR="0" lvl="4" indent="0" algn="ctr" rtl="0">
              <a:spcBef>
                <a:spcPts val="0"/>
              </a:spcBef>
              <a:buNone/>
              <a:defRPr sz="1200" b="0" i="0" u="none" strike="noStrike" cap="none">
                <a:solidFill>
                  <a:srgbClr val="C9B57F"/>
                </a:solidFill>
                <a:latin typeface="Gill Sans"/>
                <a:ea typeface="Gill Sans"/>
                <a:cs typeface="Gill Sans"/>
                <a:sym typeface="Gill Sans"/>
              </a:defRPr>
            </a:lvl5pPr>
            <a:lvl6pPr marL="0" marR="0" lvl="5" indent="0" algn="ctr" rtl="0">
              <a:spcBef>
                <a:spcPts val="0"/>
              </a:spcBef>
              <a:buNone/>
              <a:defRPr sz="1200" b="0" i="0" u="none" strike="noStrike" cap="none">
                <a:solidFill>
                  <a:srgbClr val="C9B57F"/>
                </a:solidFill>
                <a:latin typeface="Gill Sans"/>
                <a:ea typeface="Gill Sans"/>
                <a:cs typeface="Gill Sans"/>
                <a:sym typeface="Gill Sans"/>
              </a:defRPr>
            </a:lvl6pPr>
            <a:lvl7pPr marL="0" marR="0" lvl="6" indent="0" algn="ctr" rtl="0">
              <a:spcBef>
                <a:spcPts val="0"/>
              </a:spcBef>
              <a:buNone/>
              <a:defRPr sz="1200" b="0" i="0" u="none" strike="noStrike" cap="none">
                <a:solidFill>
                  <a:srgbClr val="C9B57F"/>
                </a:solidFill>
                <a:latin typeface="Gill Sans"/>
                <a:ea typeface="Gill Sans"/>
                <a:cs typeface="Gill Sans"/>
                <a:sym typeface="Gill Sans"/>
              </a:defRPr>
            </a:lvl7pPr>
            <a:lvl8pPr marL="0" marR="0" lvl="7" indent="0" algn="ctr" rtl="0">
              <a:spcBef>
                <a:spcPts val="0"/>
              </a:spcBef>
              <a:buNone/>
              <a:defRPr sz="1200" b="0" i="0" u="none" strike="noStrike" cap="none">
                <a:solidFill>
                  <a:srgbClr val="C9B57F"/>
                </a:solidFill>
                <a:latin typeface="Gill Sans"/>
                <a:ea typeface="Gill Sans"/>
                <a:cs typeface="Gill Sans"/>
                <a:sym typeface="Gill Sans"/>
              </a:defRPr>
            </a:lvl8pPr>
            <a:lvl9pPr marL="0" marR="0" lvl="8" indent="0" algn="ctr" rtl="0">
              <a:spcBef>
                <a:spcPts val="0"/>
              </a:spcBef>
              <a:buNone/>
              <a:defRPr sz="1200" b="0" i="0" u="none" strike="noStrike" cap="none">
                <a:solidFill>
                  <a:srgbClr val="C9B57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it-IT"/>
              <a:t>‹N›</a:t>
            </a:fld>
            <a:endParaRPr/>
          </a:p>
        </p:txBody>
      </p:sp>
      <p:sp>
        <p:nvSpPr>
          <p:cNvPr id="19" name="Google Shape;19;p1"/>
          <p:cNvSpPr/>
          <p:nvPr/>
        </p:nvSpPr>
        <p:spPr>
          <a:xfrm>
            <a:off x="1353312" y="-54"/>
            <a:ext cx="97536" cy="6858054"/>
          </a:xfrm>
          <a:prstGeom prst="rect">
            <a:avLst/>
          </a:prstGeom>
          <a:solidFill>
            <a:schemeClr val="lt1"/>
          </a:solidFill>
          <a:ln>
            <a:noFill/>
          </a:ln>
          <a:effectLst>
            <a:outerShdw blurRad="38550" dist="38000" dir="10800000" algn="tl" rotWithShape="0">
              <a:srgbClr val="79725E">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BD4B4"/>
        </a:solidFill>
        <a:effectLst/>
      </p:bgPr>
    </p:bg>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13"/>
          <p:cNvSpPr txBox="1">
            <a:spLocks noGrp="1"/>
          </p:cNvSpPr>
          <p:nvPr>
            <p:ph type="body" idx="1"/>
          </p:nvPr>
        </p:nvSpPr>
        <p:spPr>
          <a:xfrm>
            <a:off x="609600" y="1600206"/>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13"/>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3"/>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13"/>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BD4B4"/>
        </a:solidFill>
        <a:effectLst/>
      </p:bgPr>
    </p:bg>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4" name="Google Shape;114;p15"/>
          <p:cNvSpPr txBox="1">
            <a:spLocks noGrp="1"/>
          </p:cNvSpPr>
          <p:nvPr>
            <p:ph type="body" idx="1"/>
          </p:nvPr>
        </p:nvSpPr>
        <p:spPr>
          <a:xfrm>
            <a:off x="609600" y="1600206"/>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5" name="Google Shape;115;p15"/>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15"/>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15"/>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BD4B4"/>
        </a:solidFill>
        <a:effectLst/>
      </p:bgPr>
    </p:bg>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6" name="Google Shape;126;p17"/>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7" name="Google Shape;127;p17"/>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17"/>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p17"/>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1914144" y="3559463"/>
            <a:ext cx="99975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it-IT" sz="5900">
                <a:solidFill>
                  <a:srgbClr val="000000"/>
                </a:solidFill>
              </a:rPr>
              <a:t>Educazione Civica</a:t>
            </a:r>
            <a:endParaRPr sz="5900">
              <a:solidFill>
                <a:srgbClr val="000000"/>
              </a:solidFill>
            </a:endParaRPr>
          </a:p>
        </p:txBody>
      </p:sp>
      <p:sp>
        <p:nvSpPr>
          <p:cNvPr id="148" name="Google Shape;148;p20"/>
          <p:cNvSpPr txBox="1">
            <a:spLocks noGrp="1"/>
          </p:cNvSpPr>
          <p:nvPr>
            <p:ph type="body" idx="1"/>
          </p:nvPr>
        </p:nvSpPr>
        <p:spPr>
          <a:xfrm>
            <a:off x="1914150" y="4826925"/>
            <a:ext cx="9997500" cy="14592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None/>
            </a:pPr>
            <a:r>
              <a:rPr lang="it-IT" sz="3500">
                <a:solidFill>
                  <a:srgbClr val="FF9900"/>
                </a:solidFill>
              </a:rPr>
              <a:t>Economia Politica</a:t>
            </a:r>
            <a:endParaRPr sz="3500">
              <a:solidFill>
                <a:srgbClr val="FF99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36C09"/>
              </a:buClr>
              <a:buSzPts val="4400"/>
              <a:buFont typeface="Calibri"/>
              <a:buNone/>
            </a:pPr>
            <a:r>
              <a:rPr lang="it-IT" b="1" i="1">
                <a:solidFill>
                  <a:srgbClr val="980000"/>
                </a:solidFill>
              </a:rPr>
              <a:t>Come avviare un attività</a:t>
            </a:r>
            <a:endParaRPr>
              <a:solidFill>
                <a:srgbClr val="980000"/>
              </a:solidFill>
            </a:endParaRPr>
          </a:p>
        </p:txBody>
      </p:sp>
      <p:sp>
        <p:nvSpPr>
          <p:cNvPr id="205" name="Google Shape;205;p29"/>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Autofit/>
          </a:bodyPr>
          <a:lstStyle/>
          <a:p>
            <a:pPr marL="457200" lvl="0" indent="-457200" algn="l" rtl="0">
              <a:lnSpc>
                <a:spcPct val="80000"/>
              </a:lnSpc>
              <a:spcBef>
                <a:spcPts val="0"/>
              </a:spcBef>
              <a:spcAft>
                <a:spcPts val="0"/>
              </a:spcAft>
              <a:buClr>
                <a:schemeClr val="dk1"/>
              </a:buClr>
              <a:buSzPts val="2720"/>
              <a:buFont typeface="Calibri"/>
              <a:buAutoNum type="arabicPeriod"/>
            </a:pPr>
            <a:r>
              <a:rPr lang="it-IT" sz="2720" i="1"/>
              <a:t>Aprire una partita IVA per qualsiasi tipo di azienda (industriale, artigianale o anche agricole).</a:t>
            </a:r>
            <a:endParaRPr/>
          </a:p>
          <a:p>
            <a:pPr marL="457200" lvl="0" indent="-457200" algn="l" rtl="0">
              <a:lnSpc>
                <a:spcPct val="80000"/>
              </a:lnSpc>
              <a:spcBef>
                <a:spcPts val="544"/>
              </a:spcBef>
              <a:spcAft>
                <a:spcPts val="0"/>
              </a:spcAft>
              <a:buClr>
                <a:schemeClr val="dk1"/>
              </a:buClr>
              <a:buSzPts val="2720"/>
              <a:buFont typeface="Calibri"/>
              <a:buAutoNum type="arabicPeriod"/>
            </a:pPr>
            <a:r>
              <a:rPr lang="it-IT" sz="2720" i="1"/>
              <a:t>Dichiarare che tipo di azienda si vuole aprire, se si vuole aprire un azienda individuale bisogna completare un modello dove si devono indicare tutti i dati del soggetto con codice fiscale, codice ateco (serve per individuare l’attività che si vuole svolgere).</a:t>
            </a:r>
            <a:endParaRPr/>
          </a:p>
          <a:p>
            <a:pPr marL="457200" lvl="0" indent="-457200" algn="l" rtl="0">
              <a:lnSpc>
                <a:spcPct val="80000"/>
              </a:lnSpc>
              <a:spcBef>
                <a:spcPts val="544"/>
              </a:spcBef>
              <a:spcAft>
                <a:spcPts val="0"/>
              </a:spcAft>
              <a:buClr>
                <a:schemeClr val="dk1"/>
              </a:buClr>
              <a:buSzPts val="2720"/>
              <a:buFont typeface="Calibri"/>
              <a:buAutoNum type="arabicPeriod"/>
            </a:pPr>
            <a:r>
              <a:rPr lang="it-IT" sz="2720" i="1"/>
              <a:t>Indicare il comune con il CAP, l’indirizzo del locale e dati del titolare, vi è presente anche un quadro per inserire i dati di eventuali rappresentanti. Sono presenti anche i dati di conferimenti, di cessione dell’azienda con la possibilità di mantenere la partita IVA.</a:t>
            </a:r>
            <a:endParaRPr/>
          </a:p>
          <a:p>
            <a:pPr marL="457200" lvl="0" indent="-457200" algn="l" rtl="0">
              <a:lnSpc>
                <a:spcPct val="80000"/>
              </a:lnSpc>
              <a:spcBef>
                <a:spcPts val="544"/>
              </a:spcBef>
              <a:spcAft>
                <a:spcPts val="0"/>
              </a:spcAft>
              <a:buClr>
                <a:schemeClr val="dk1"/>
              </a:buClr>
              <a:buSzPts val="2720"/>
              <a:buFont typeface="Calibri"/>
              <a:buAutoNum type="arabicPeriod"/>
            </a:pPr>
            <a:r>
              <a:rPr lang="it-IT" sz="2720" i="1"/>
              <a:t>Si possono indicare altre informazioni e per completare il modulo c’è bisogno della firma.</a:t>
            </a:r>
            <a:endParaRPr/>
          </a:p>
          <a:p>
            <a:pPr marL="342900" lvl="0" indent="-170180" algn="l" rtl="0">
              <a:lnSpc>
                <a:spcPct val="80000"/>
              </a:lnSpc>
              <a:spcBef>
                <a:spcPts val="544"/>
              </a:spcBef>
              <a:spcAft>
                <a:spcPts val="0"/>
              </a:spcAft>
              <a:buClr>
                <a:schemeClr val="dk1"/>
              </a:buClr>
              <a:buSzPts val="2720"/>
              <a:buFont typeface="Arial"/>
              <a:buNone/>
            </a:pPr>
            <a:endParaRPr sz="2720" i="1">
              <a:solidFill>
                <a:srgbClr val="FFC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txBox="1">
            <a:spLocks noGrp="1"/>
          </p:cNvSpPr>
          <p:nvPr>
            <p:ph type="title"/>
          </p:nvPr>
        </p:nvSpPr>
        <p:spPr>
          <a:xfrm>
            <a:off x="496775"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36C09"/>
              </a:buClr>
              <a:buSzPts val="4400"/>
              <a:buFont typeface="Calibri"/>
              <a:buNone/>
            </a:pPr>
            <a:r>
              <a:rPr lang="it-IT">
                <a:solidFill>
                  <a:srgbClr val="980000"/>
                </a:solidFill>
              </a:rPr>
              <a:t>Come avviare un attività</a:t>
            </a:r>
            <a:endParaRPr>
              <a:solidFill>
                <a:srgbClr val="980000"/>
              </a:solidFill>
            </a:endParaRPr>
          </a:p>
        </p:txBody>
      </p:sp>
      <p:sp>
        <p:nvSpPr>
          <p:cNvPr id="211" name="Google Shape;211;p30"/>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dk1"/>
              </a:buClr>
              <a:buSzPts val="3200"/>
              <a:buFont typeface="Calibri"/>
              <a:buAutoNum type="arabicPeriod" startAt="5"/>
            </a:pPr>
            <a:r>
              <a:rPr lang="it-IT" i="1" dirty="0"/>
              <a:t>Consegnare il modulo, inserendo la PEC </a:t>
            </a:r>
            <a:r>
              <a:rPr lang="it-IT" i="1" dirty="0" smtClean="0"/>
              <a:t>che </a:t>
            </a:r>
            <a:r>
              <a:rPr lang="it-IT" i="1" dirty="0"/>
              <a:t>serve per l’indirizzo dell’attività dove si allegano i </a:t>
            </a:r>
            <a:r>
              <a:rPr lang="it-IT" i="1" dirty="0" smtClean="0"/>
              <a:t>documenti e la SCIA.</a:t>
            </a:r>
            <a:endParaRPr dirty="0"/>
          </a:p>
          <a:p>
            <a:pPr marL="457200" lvl="0" indent="-457200" algn="l" rtl="0">
              <a:spcBef>
                <a:spcPts val="640"/>
              </a:spcBef>
              <a:spcAft>
                <a:spcPts val="0"/>
              </a:spcAft>
              <a:buClr>
                <a:schemeClr val="dk1"/>
              </a:buClr>
              <a:buSzPts val="3200"/>
              <a:buFont typeface="Calibri"/>
              <a:buAutoNum type="arabicPeriod" startAt="5"/>
            </a:pPr>
            <a:r>
              <a:rPr lang="it-IT" i="1" dirty="0"/>
              <a:t>Come ultima cosa da fare per avviare un attività, </a:t>
            </a:r>
            <a:r>
              <a:rPr lang="it-IT" i="1" dirty="0" smtClean="0"/>
              <a:t>c’è da iscriversi </a:t>
            </a:r>
            <a:r>
              <a:rPr lang="it-IT" i="1" dirty="0"/>
              <a:t>al REGISTRO DELLE IMPRESE.</a:t>
            </a:r>
            <a:endParaRPr dirty="0"/>
          </a:p>
          <a:p>
            <a:pPr marL="457200" lvl="0" indent="-254000" algn="l" rtl="0">
              <a:spcBef>
                <a:spcPts val="640"/>
              </a:spcBef>
              <a:spcAft>
                <a:spcPts val="0"/>
              </a:spcAft>
              <a:buClr>
                <a:schemeClr val="dk1"/>
              </a:buClr>
              <a:buSzPts val="3200"/>
              <a:buFont typeface="Calibri"/>
              <a:buNone/>
            </a:pPr>
            <a:endParaRPr dirty="0">
              <a:solidFill>
                <a:srgbClr val="FFC000"/>
              </a:solidFill>
            </a:endParaRPr>
          </a:p>
          <a:p>
            <a:pPr marL="0" lvl="0" indent="0" algn="l" rtl="0">
              <a:spcBef>
                <a:spcPts val="640"/>
              </a:spcBef>
              <a:spcAft>
                <a:spcPts val="0"/>
              </a:spcAft>
              <a:buClr>
                <a:schemeClr val="dk1"/>
              </a:buClr>
              <a:buSzPts val="3200"/>
              <a:buNone/>
            </a:pPr>
            <a:endParaRPr dirty="0">
              <a:solidFill>
                <a:srgbClr val="FFC000"/>
              </a:solidFill>
            </a:endParaRPr>
          </a:p>
        </p:txBody>
      </p:sp>
      <p:pic>
        <p:nvPicPr>
          <p:cNvPr id="212" name="Google Shape;212;p30" descr="Come aprire partita Iva"/>
          <p:cNvPicPr preferRelativeResize="0"/>
          <p:nvPr/>
        </p:nvPicPr>
        <p:blipFill rotWithShape="1">
          <a:blip r:embed="rId3">
            <a:alphaModFix/>
          </a:blip>
          <a:srcRect/>
          <a:stretch/>
        </p:blipFill>
        <p:spPr>
          <a:xfrm>
            <a:off x="6165625" y="3561906"/>
            <a:ext cx="5115520" cy="31153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36C09"/>
              </a:buClr>
              <a:buSzPts val="5400"/>
              <a:buNone/>
            </a:pPr>
            <a:r>
              <a:rPr lang="it-IT" sz="5400">
                <a:solidFill>
                  <a:srgbClr val="E36C09"/>
                </a:solidFill>
              </a:rPr>
              <a:t>INGLESE</a:t>
            </a:r>
            <a:endParaRPr/>
          </a:p>
        </p:txBody>
      </p:sp>
      <p:sp>
        <p:nvSpPr>
          <p:cNvPr id="218" name="Google Shape;218;p31"/>
          <p:cNvSpPr/>
          <p:nvPr/>
        </p:nvSpPr>
        <p:spPr>
          <a:xfrm>
            <a:off x="2466727" y="3714437"/>
            <a:ext cx="68553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5400" b="1" cap="none">
                <a:solidFill>
                  <a:srgbClr val="A04400"/>
                </a:solidFill>
                <a:latin typeface="Calibri"/>
                <a:ea typeface="Calibri"/>
                <a:cs typeface="Calibri"/>
                <a:sym typeface="Calibri"/>
              </a:rPr>
              <a:t>Educazione Civica</a:t>
            </a:r>
            <a:endParaRPr sz="5400" b="1" cap="none">
              <a:solidFill>
                <a:srgbClr val="A044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36C09"/>
              </a:buClr>
              <a:buSzPts val="4400"/>
              <a:buFont typeface="Calibri"/>
              <a:buNone/>
            </a:pPr>
            <a:r>
              <a:rPr lang="it-IT" b="1" i="1">
                <a:solidFill>
                  <a:srgbClr val="980000"/>
                </a:solidFill>
              </a:rPr>
              <a:t>Apulian Wins</a:t>
            </a:r>
            <a:endParaRPr b="1" i="1">
              <a:solidFill>
                <a:srgbClr val="980000"/>
              </a:solidFill>
            </a:endParaRPr>
          </a:p>
        </p:txBody>
      </p:sp>
      <p:sp>
        <p:nvSpPr>
          <p:cNvPr id="224" name="Google Shape;224;p32"/>
          <p:cNvSpPr txBox="1">
            <a:spLocks noGrp="1"/>
          </p:cNvSpPr>
          <p:nvPr>
            <p:ph type="body" idx="1"/>
          </p:nvPr>
        </p:nvSpPr>
        <p:spPr>
          <a:xfrm>
            <a:off x="609600" y="1417650"/>
            <a:ext cx="7864800" cy="48762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720"/>
              <a:buNone/>
            </a:pPr>
            <a:r>
              <a:rPr lang="it-IT" sz="2820" i="1"/>
              <a:t>Apulian wines are among the most popular Italian food and wine specialties also abroad, thanks above all to their unmistakable characteristics. The most famous typologies of the region show a generous, intense, soft and material character, the result of soils suited to viticulture, rich and productive vines, the beneficial influence of the sea and the considerable sun exposure. Alongside Salento, home of national glories such as Negroamaro and Primitivo, vinified in red or rosé, production areas such as Murgie are becoming increasingly important, where white grapes such as Verdeca also coexist alongside red vines. </a:t>
            </a:r>
            <a:endParaRPr sz="3300"/>
          </a:p>
          <a:p>
            <a:pPr marL="0" lvl="0" indent="0" algn="l" rtl="0">
              <a:lnSpc>
                <a:spcPct val="80000"/>
              </a:lnSpc>
              <a:spcBef>
                <a:spcPts val="544"/>
              </a:spcBef>
              <a:spcAft>
                <a:spcPts val="0"/>
              </a:spcAft>
              <a:buClr>
                <a:schemeClr val="dk1"/>
              </a:buClr>
              <a:buSzPts val="2720"/>
              <a:buNone/>
            </a:pPr>
            <a:endParaRPr sz="2720"/>
          </a:p>
        </p:txBody>
      </p:sp>
      <p:pic>
        <p:nvPicPr>
          <p:cNvPr id="225" name="Google Shape;225;p32" descr="Selezione di 6 Vini Pugliesi Mediterranea. Negoziodelvino"/>
          <p:cNvPicPr preferRelativeResize="0"/>
          <p:nvPr/>
        </p:nvPicPr>
        <p:blipFill rotWithShape="1">
          <a:blip r:embed="rId3">
            <a:alphaModFix/>
          </a:blip>
          <a:srcRect/>
          <a:stretch/>
        </p:blipFill>
        <p:spPr>
          <a:xfrm>
            <a:off x="9364304" y="1628026"/>
            <a:ext cx="2044700" cy="3975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36C09"/>
              </a:buClr>
              <a:buSzPts val="4400"/>
              <a:buFont typeface="Calibri"/>
              <a:buNone/>
            </a:pPr>
            <a:r>
              <a:rPr lang="it-IT" b="1" i="1">
                <a:solidFill>
                  <a:srgbClr val="980000"/>
                </a:solidFill>
              </a:rPr>
              <a:t>Apulian Wins</a:t>
            </a:r>
            <a:endParaRPr b="1" i="1">
              <a:solidFill>
                <a:srgbClr val="980000"/>
              </a:solidFill>
            </a:endParaRPr>
          </a:p>
        </p:txBody>
      </p:sp>
      <p:sp>
        <p:nvSpPr>
          <p:cNvPr id="231" name="Google Shape;231;p33"/>
          <p:cNvSpPr txBox="1">
            <a:spLocks noGrp="1"/>
          </p:cNvSpPr>
          <p:nvPr>
            <p:ph type="body" idx="1"/>
          </p:nvPr>
        </p:nvSpPr>
        <p:spPr>
          <a:xfrm>
            <a:off x="712222" y="1772673"/>
            <a:ext cx="6697500" cy="35994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720"/>
              <a:buNone/>
            </a:pPr>
            <a:r>
              <a:rPr lang="it-IT" sz="2820" i="1"/>
              <a:t>Variety of wines</a:t>
            </a:r>
            <a:endParaRPr sz="2820" i="1"/>
          </a:p>
          <a:p>
            <a:pPr marL="342900" lvl="0" indent="-349250" algn="l" rtl="0">
              <a:lnSpc>
                <a:spcPct val="80000"/>
              </a:lnSpc>
              <a:spcBef>
                <a:spcPts val="544"/>
              </a:spcBef>
              <a:spcAft>
                <a:spcPts val="0"/>
              </a:spcAft>
              <a:buClr>
                <a:schemeClr val="dk1"/>
              </a:buClr>
              <a:buSzPts val="2820"/>
              <a:buChar char="•"/>
            </a:pPr>
            <a:r>
              <a:rPr lang="it-IT" sz="2820" i="1"/>
              <a:t>Minutolo and Moscato, or Foggiano and Daunia, in the Tavoliere, where Bombino Bianco is grown alongside Nero di Troia. Today, quality labels are produced throughout the region and the whole territory, from the Gargano to the heel, offers a great variety of native vines and local specialties to be discovered and appreciated. </a:t>
            </a:r>
            <a:endParaRPr sz="3300"/>
          </a:p>
          <a:p>
            <a:pPr marL="342900" lvl="0" indent="-170180" algn="l" rtl="0">
              <a:lnSpc>
                <a:spcPct val="80000"/>
              </a:lnSpc>
              <a:spcBef>
                <a:spcPts val="544"/>
              </a:spcBef>
              <a:spcAft>
                <a:spcPts val="0"/>
              </a:spcAft>
              <a:buClr>
                <a:schemeClr val="dk1"/>
              </a:buClr>
              <a:buSzPts val="2720"/>
              <a:buNone/>
            </a:pPr>
            <a:endParaRPr sz="2720"/>
          </a:p>
        </p:txBody>
      </p:sp>
      <p:pic>
        <p:nvPicPr>
          <p:cNvPr id="232" name="Google Shape;232;p33" descr="Città del Vino Puglia: Strade del vino pugliesi. Agendaonline.it."/>
          <p:cNvPicPr preferRelativeResize="0"/>
          <p:nvPr/>
        </p:nvPicPr>
        <p:blipFill rotWithShape="1">
          <a:blip r:embed="rId3">
            <a:alphaModFix/>
          </a:blip>
          <a:srcRect/>
          <a:stretch/>
        </p:blipFill>
        <p:spPr>
          <a:xfrm>
            <a:off x="7409716" y="2312649"/>
            <a:ext cx="4471408" cy="29008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4"/>
          <p:cNvSpPr txBox="1">
            <a:spLocks noGrp="1"/>
          </p:cNvSpPr>
          <p:nvPr>
            <p:ph type="subTitle" idx="1"/>
          </p:nvPr>
        </p:nvSpPr>
        <p:spPr>
          <a:xfrm>
            <a:off x="963569" y="4724217"/>
            <a:ext cx="8825658" cy="8614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36C09"/>
              </a:buClr>
              <a:buSzPts val="4400"/>
              <a:buNone/>
            </a:pPr>
            <a:r>
              <a:rPr lang="it-IT" sz="4400" b="1" i="1">
                <a:solidFill>
                  <a:srgbClr val="E36C09"/>
                </a:solidFill>
              </a:rPr>
              <a:t>FRANCESE</a:t>
            </a:r>
            <a:endParaRPr/>
          </a:p>
        </p:txBody>
      </p:sp>
      <p:sp>
        <p:nvSpPr>
          <p:cNvPr id="238" name="Google Shape;238;p34"/>
          <p:cNvSpPr/>
          <p:nvPr/>
        </p:nvSpPr>
        <p:spPr>
          <a:xfrm>
            <a:off x="1941920" y="3800833"/>
            <a:ext cx="85605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5700" b="1" cap="none">
                <a:solidFill>
                  <a:srgbClr val="A04400"/>
                </a:solidFill>
                <a:latin typeface="Calibri"/>
                <a:ea typeface="Calibri"/>
                <a:cs typeface="Calibri"/>
                <a:sym typeface="Calibri"/>
              </a:rPr>
              <a:t>Educazione Civica</a:t>
            </a:r>
            <a:r>
              <a:rPr lang="it-IT" sz="5400" b="1" cap="none">
                <a:solidFill>
                  <a:srgbClr val="A04400"/>
                </a:solidFill>
                <a:latin typeface="Calibri"/>
                <a:ea typeface="Calibri"/>
                <a:cs typeface="Calibri"/>
                <a:sym typeface="Calibri"/>
              </a:rPr>
              <a:t> </a:t>
            </a:r>
            <a:endParaRPr sz="5400" b="1" cap="none">
              <a:solidFill>
                <a:srgbClr val="A044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36C09"/>
              </a:buClr>
              <a:buSzPts val="3959"/>
              <a:buFont typeface="Calibri"/>
              <a:buNone/>
            </a:pPr>
            <a:r>
              <a:rPr lang="it-IT" sz="3959" b="1" i="1">
                <a:solidFill>
                  <a:srgbClr val="980000"/>
                </a:solidFill>
              </a:rPr>
              <a:t>L’e-commerce dans la promotion des produits de notre terroir</a:t>
            </a:r>
            <a:r>
              <a:rPr lang="it-IT" sz="3959" b="1" i="1">
                <a:solidFill>
                  <a:srgbClr val="E36C09"/>
                </a:solidFill>
              </a:rPr>
              <a:t> </a:t>
            </a:r>
            <a:endParaRPr/>
          </a:p>
        </p:txBody>
      </p:sp>
      <p:sp>
        <p:nvSpPr>
          <p:cNvPr id="244" name="Google Shape;244;p35"/>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960"/>
              <a:buNone/>
            </a:pPr>
            <a:r>
              <a:rPr lang="it-IT" sz="2960" i="1"/>
              <a:t>Les produits de terroir sont le résultat d’une convergence entre les facteurs naturels et le facteur humain caractérisé par un savoir-faire unique, propre à chaque terroir et qui se transfère d’une génération à une autre. Ces produits venant des petits terroirs sont qualifiés de produits de qualités qui se distinguent par leur originalité et leur typicité, mais qui sont souvent timides, méconnus auprès des clients, ce qui nécessite des efforts en termes de marketing. </a:t>
            </a:r>
            <a:endParaRPr/>
          </a:p>
          <a:p>
            <a:pPr marL="0" lvl="0" indent="0" algn="l" rtl="0">
              <a:spcBef>
                <a:spcPts val="592"/>
              </a:spcBef>
              <a:spcAft>
                <a:spcPts val="0"/>
              </a:spcAft>
              <a:buClr>
                <a:schemeClr val="dk1"/>
              </a:buClr>
              <a:buSzPts val="2960"/>
              <a:buNone/>
            </a:pPr>
            <a:r>
              <a:rPr lang="it-IT" sz="2960" i="1"/>
              <a:t>L’e-commerce est une opportunité pour promouvoir les produits de notre territoire.</a:t>
            </a:r>
            <a:endParaRPr/>
          </a:p>
          <a:p>
            <a:pPr marL="0" lvl="0" indent="0" algn="l" rtl="0">
              <a:spcBef>
                <a:spcPts val="592"/>
              </a:spcBef>
              <a:spcAft>
                <a:spcPts val="0"/>
              </a:spcAft>
              <a:buClr>
                <a:schemeClr val="dk1"/>
              </a:buClr>
              <a:buSzPts val="2960"/>
              <a:buNone/>
            </a:pPr>
            <a:endParaRPr sz="2960" i="1"/>
          </a:p>
          <a:p>
            <a:pPr marL="0" lvl="0" indent="0" algn="l" rtl="0">
              <a:spcBef>
                <a:spcPts val="592"/>
              </a:spcBef>
              <a:spcAft>
                <a:spcPts val="0"/>
              </a:spcAft>
              <a:buClr>
                <a:schemeClr val="dk1"/>
              </a:buClr>
              <a:buSzPts val="2960"/>
              <a:buNone/>
            </a:pPr>
            <a:endParaRPr sz="296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36C09"/>
              </a:buClr>
              <a:buSzPts val="3959"/>
              <a:buFont typeface="Calibri"/>
              <a:buNone/>
            </a:pPr>
            <a:r>
              <a:rPr lang="it-IT" sz="3959" b="1" i="1">
                <a:solidFill>
                  <a:srgbClr val="980000"/>
                </a:solidFill>
              </a:rPr>
              <a:t>L’e-commerce dans la promotion des produits de notre terroir </a:t>
            </a:r>
            <a:endParaRPr>
              <a:solidFill>
                <a:srgbClr val="980000"/>
              </a:solidFill>
            </a:endParaRPr>
          </a:p>
        </p:txBody>
      </p:sp>
      <p:sp>
        <p:nvSpPr>
          <p:cNvPr id="250" name="Google Shape;250;p36"/>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960"/>
              <a:buNone/>
            </a:pPr>
            <a:r>
              <a:rPr lang="it-IT" sz="2960" i="1"/>
              <a:t>Elle a pour but de repenser les méthodes de promotion et de commercialisation des produits et services déjà existantes afin de favoriser la présence numérique d’une entreprise. Pour ce faire, différents outils sont mis en place tels que le site internet et les réseaux sociaux. Un site internet est généralement le premier contact que les clients auront avec les produits de notre terroir. </a:t>
            </a:r>
            <a:endParaRPr sz="2960" i="1"/>
          </a:p>
          <a:p>
            <a:pPr marL="0" lvl="0" indent="0" algn="l" rtl="0">
              <a:lnSpc>
                <a:spcPct val="90000"/>
              </a:lnSpc>
              <a:spcBef>
                <a:spcPts val="592"/>
              </a:spcBef>
              <a:spcAft>
                <a:spcPts val="0"/>
              </a:spcAft>
              <a:buClr>
                <a:schemeClr val="dk1"/>
              </a:buClr>
              <a:buSzPts val="2960"/>
              <a:buNone/>
            </a:pPr>
            <a:r>
              <a:rPr lang="it-IT" sz="2960" i="1"/>
              <a:t>À travers internet, on pourrait donc publiciser nos produits sur un site ou bien inviter d’autres entreprises ou d’autres consommateurs à participer par exemple à </a:t>
            </a:r>
            <a:r>
              <a:rPr lang="it-IT" sz="2960" b="1" i="1"/>
              <a:t>la Fête du raisin et du vin de San Severo, étape obligée des amateurs et des connaisseurs du vin de qualit</a:t>
            </a:r>
            <a:r>
              <a:rPr lang="it-IT" sz="2960" b="1"/>
              <a:t>é.</a:t>
            </a:r>
            <a:endParaRPr sz="2960"/>
          </a:p>
          <a:p>
            <a:pPr marL="0" lvl="0" indent="0" algn="l" rtl="0">
              <a:lnSpc>
                <a:spcPct val="90000"/>
              </a:lnSpc>
              <a:spcBef>
                <a:spcPts val="592"/>
              </a:spcBef>
              <a:spcAft>
                <a:spcPts val="0"/>
              </a:spcAft>
              <a:buClr>
                <a:schemeClr val="dk1"/>
              </a:buClr>
              <a:buSzPts val="2960"/>
              <a:buNone/>
            </a:pPr>
            <a:endParaRPr sz="296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7"/>
          <p:cNvSpPr txBox="1"/>
          <p:nvPr/>
        </p:nvSpPr>
        <p:spPr>
          <a:xfrm>
            <a:off x="288350" y="1015525"/>
            <a:ext cx="6156000" cy="4187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200" i="1">
                <a:solidFill>
                  <a:schemeClr val="dk1"/>
                </a:solidFill>
                <a:latin typeface="Calibri"/>
                <a:ea typeface="Calibri"/>
                <a:cs typeface="Calibri"/>
                <a:sym typeface="Calibri"/>
              </a:rPr>
              <a:t>La Capitanata è il territorio posto al settentrione della Puglia Il suo nome risale probabilmente all’origine dell'epoca della denominazione bizantina, che deriva dal territorio amministrato dai funzionari del governo bizantino che ebbero il nome di Catapani.</a:t>
            </a:r>
            <a:endParaRPr sz="1200"/>
          </a:p>
          <a:p>
            <a:pPr marL="0" marR="0" lvl="0" indent="0" algn="l" rtl="0">
              <a:spcBef>
                <a:spcPts val="0"/>
              </a:spcBef>
              <a:spcAft>
                <a:spcPts val="0"/>
              </a:spcAft>
              <a:buNone/>
            </a:pPr>
            <a:r>
              <a:rPr lang="it-IT" sz="2200" i="1">
                <a:solidFill>
                  <a:schemeClr val="dk1"/>
                </a:solidFill>
                <a:latin typeface="Calibri"/>
                <a:ea typeface="Calibri"/>
                <a:cs typeface="Calibri"/>
                <a:sym typeface="Calibri"/>
              </a:rPr>
              <a:t> La Capitanata è divisa in tre parti : Gargano , Alto tavoliere e Appennino. E’ situata vicino al mare dove vi è una protezione per rifugiarsi dai venti provenienti dall'est ed ovest . L'agricoltura e l'allevamento sono sempre state le attività prevalenti in questo posto ad esempio a San Severo c'erano le stalle in periferia e si vendevano tacchini questo grazie al clima e al suo territorio pianeggiante .</a:t>
            </a:r>
            <a:endParaRPr sz="1200"/>
          </a:p>
        </p:txBody>
      </p:sp>
      <p:pic>
        <p:nvPicPr>
          <p:cNvPr id="256" name="Google Shape;256;p37" descr="C:\Users\Edwige\Desktop\Nero-di-troia.jpg"/>
          <p:cNvPicPr preferRelativeResize="0"/>
          <p:nvPr/>
        </p:nvPicPr>
        <p:blipFill rotWithShape="1">
          <a:blip r:embed="rId3">
            <a:alphaModFix/>
          </a:blip>
          <a:srcRect/>
          <a:stretch/>
        </p:blipFill>
        <p:spPr>
          <a:xfrm>
            <a:off x="6619800" y="1266300"/>
            <a:ext cx="5223975" cy="2777050"/>
          </a:xfrm>
          <a:prstGeom prst="rect">
            <a:avLst/>
          </a:prstGeom>
          <a:noFill/>
          <a:ln>
            <a:noFill/>
          </a:ln>
        </p:spPr>
      </p:pic>
      <p:sp>
        <p:nvSpPr>
          <p:cNvPr id="257" name="Google Shape;257;p37"/>
          <p:cNvSpPr/>
          <p:nvPr/>
        </p:nvSpPr>
        <p:spPr>
          <a:xfrm>
            <a:off x="4371312" y="271989"/>
            <a:ext cx="34494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5400" b="1" cap="none">
                <a:solidFill>
                  <a:srgbClr val="980000"/>
                </a:solidFill>
                <a:latin typeface="Calibri"/>
                <a:ea typeface="Calibri"/>
                <a:cs typeface="Calibri"/>
                <a:sym typeface="Calibri"/>
              </a:rPr>
              <a:t>STORIA</a:t>
            </a:r>
            <a:endParaRPr>
              <a:solidFill>
                <a:srgbClr val="98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8"/>
          <p:cNvSpPr txBox="1">
            <a:spLocks noGrp="1"/>
          </p:cNvSpPr>
          <p:nvPr>
            <p:ph type="body" idx="1"/>
          </p:nvPr>
        </p:nvSpPr>
        <p:spPr>
          <a:xfrm>
            <a:off x="383925" y="2269275"/>
            <a:ext cx="5270400" cy="4471200"/>
          </a:xfrm>
          <a:prstGeom prst="rect">
            <a:avLst/>
          </a:prstGeom>
          <a:noFill/>
          <a:ln>
            <a:noFill/>
          </a:ln>
        </p:spPr>
        <p:txBody>
          <a:bodyPr spcFirstLastPara="1" wrap="square" lIns="91425" tIns="45700" rIns="91425" bIns="45700" anchor="t" anchorCtr="0">
            <a:noAutofit/>
          </a:bodyPr>
          <a:lstStyle/>
          <a:p>
            <a:pPr marL="522899" lvl="0" indent="-167299" algn="just" rtl="0">
              <a:lnSpc>
                <a:spcPct val="150000"/>
              </a:lnSpc>
              <a:spcBef>
                <a:spcPts val="0"/>
              </a:spcBef>
              <a:spcAft>
                <a:spcPts val="0"/>
              </a:spcAft>
              <a:buSzPts val="1600"/>
              <a:buChar char="•"/>
            </a:pPr>
            <a:r>
              <a:rPr lang="it-IT" sz="1600" b="1" i="1">
                <a:latin typeface="Calibri"/>
                <a:ea typeface="Calibri"/>
                <a:cs typeface="Calibri"/>
                <a:sym typeface="Calibri"/>
              </a:rPr>
              <a:t>Il territorio Pugliese è Autoctono infatti è fertile e ci permette di produrre prodotti agricoli . La Puglia ha grandi tradizioni vinicole proprio per la sua produzione di VINO DOC . San Severo è stata riconosciuta dal 1968 DOC ( denominazione origine controllato ) per i suoi vini ed è seconda alla Toscana . Della DOC fanno parte : il vino Bianco , il Bombino , il Trebbiano bianco , la Falanghina , il Rosso e il Rosato . Il Rosso può essere anche Rosso di Troia e l'uva utilizzata è originaria della città di Troia, mentre la Falanghina è di originaria di Benevento trovando un nido a San Severo dove è Frizzantino.</a:t>
            </a:r>
            <a:endParaRPr sz="1600">
              <a:solidFill>
                <a:srgbClr val="E36C09"/>
              </a:solidFill>
            </a:endParaRPr>
          </a:p>
        </p:txBody>
      </p:sp>
      <p:pic>
        <p:nvPicPr>
          <p:cNvPr id="263" name="Google Shape;263;p38" descr="C:\Users\Edwige\Desktop\unnamed.jpg"/>
          <p:cNvPicPr preferRelativeResize="0"/>
          <p:nvPr/>
        </p:nvPicPr>
        <p:blipFill rotWithShape="1">
          <a:blip r:embed="rId3">
            <a:alphaModFix/>
          </a:blip>
          <a:srcRect/>
          <a:stretch/>
        </p:blipFill>
        <p:spPr>
          <a:xfrm>
            <a:off x="5980350" y="2064100"/>
            <a:ext cx="5692026" cy="4152850"/>
          </a:xfrm>
          <a:prstGeom prst="rect">
            <a:avLst/>
          </a:prstGeom>
          <a:noFill/>
          <a:ln>
            <a:noFill/>
          </a:ln>
        </p:spPr>
      </p:pic>
      <p:sp>
        <p:nvSpPr>
          <p:cNvPr id="264" name="Google Shape;264;p38"/>
          <p:cNvSpPr txBox="1"/>
          <p:nvPr/>
        </p:nvSpPr>
        <p:spPr>
          <a:xfrm>
            <a:off x="383925" y="87750"/>
            <a:ext cx="9628800" cy="2277900"/>
          </a:xfrm>
          <a:prstGeom prst="rect">
            <a:avLst/>
          </a:prstGeom>
          <a:noFill/>
          <a:ln>
            <a:noFill/>
          </a:ln>
        </p:spPr>
        <p:txBody>
          <a:bodyPr spcFirstLastPara="1" wrap="square" lIns="91425" tIns="91425" rIns="91425" bIns="91425" anchor="t" anchorCtr="0">
            <a:spAutoFit/>
          </a:bodyPr>
          <a:lstStyle/>
          <a:p>
            <a:pPr marL="522899" lvl="0" indent="-167299" algn="just" rtl="0">
              <a:lnSpc>
                <a:spcPct val="150000"/>
              </a:lnSpc>
              <a:spcBef>
                <a:spcPts val="0"/>
              </a:spcBef>
              <a:spcAft>
                <a:spcPts val="0"/>
              </a:spcAft>
              <a:buClr>
                <a:schemeClr val="dk1"/>
              </a:buClr>
              <a:buSzPts val="1600"/>
              <a:buChar char="•"/>
            </a:pPr>
            <a:r>
              <a:rPr lang="it-IT" sz="1600" b="1" i="1">
                <a:solidFill>
                  <a:schemeClr val="dk1"/>
                </a:solidFill>
                <a:latin typeface="Calibri"/>
                <a:ea typeface="Calibri"/>
                <a:cs typeface="Calibri"/>
                <a:sym typeface="Calibri"/>
              </a:rPr>
              <a:t>II Tavoliere della Puglia è secondo alla Pianura Padana. Oggi vi sono coltivazioni di cereali , piante ed altro , infatti questa zona è considerata il  gancio d'Italia . Nel Gargano troviamo le falde acquifere rocce permeabili che permettono di idratare i terreni permettendoci l'affermazione della coltura di agrumi. L'olivo cresce sugli alberi ma viene rovinato dalle mosche che depongono le loro uova sull'oliva e la rendono malata , ha bisogno di essere curato e potato. In antichità veniva chiamato liquido d'oro perché nei commerci veniva utilizzato come monete .</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p:cNvSpPr txBox="1">
            <a:spLocks noGrp="1"/>
          </p:cNvSpPr>
          <p:nvPr>
            <p:ph type="body" idx="1"/>
          </p:nvPr>
        </p:nvSpPr>
        <p:spPr>
          <a:xfrm>
            <a:off x="1914144" y="983789"/>
            <a:ext cx="9997500" cy="2782200"/>
          </a:xfrm>
          <a:prstGeom prst="rect">
            <a:avLst/>
          </a:prstGeom>
          <a:noFill/>
          <a:ln>
            <a:noFill/>
          </a:ln>
        </p:spPr>
        <p:txBody>
          <a:bodyPr spcFirstLastPara="1" wrap="square" lIns="91425" tIns="45700" rIns="91425" bIns="45700" anchor="t" anchorCtr="0">
            <a:noAutofit/>
          </a:bodyPr>
          <a:lstStyle/>
          <a:p>
            <a:pPr marL="365760" lvl="0" indent="-283464" algn="l" rtl="0">
              <a:lnSpc>
                <a:spcPct val="80000"/>
              </a:lnSpc>
              <a:spcBef>
                <a:spcPts val="0"/>
              </a:spcBef>
              <a:spcAft>
                <a:spcPts val="0"/>
              </a:spcAft>
              <a:buSzPts val="2176"/>
              <a:buNone/>
            </a:pPr>
            <a:r>
              <a:rPr lang="it-IT" sz="2720" i="1"/>
              <a:t>   </a:t>
            </a:r>
            <a:r>
              <a:rPr lang="it-IT" sz="2420">
                <a:latin typeface="Libre Baskerville"/>
                <a:ea typeface="Libre Baskerville"/>
                <a:cs typeface="Libre Baskerville"/>
                <a:sym typeface="Libre Baskerville"/>
              </a:rPr>
              <a:t>La filiera agroalimentare in Puglia è un ruolo centrale per l’economia Pugliese, basti pensare che il suo fatturato si aggira intorno ai 7 Miliardi di euro ed è  all’incirca il 25% dell’intero settore manifatturiero. Molto sviluppato  è anche l’ allevamento di polli  con circa 100 capannoni e 11 Milioni di polli in Provincia, sviluppata è anche la produzione di camomilla grazie alla bonamelli il più grande stabilimento in Europa. La Puglia conta in totale 64 riconoscimenti, che ci posiziona all’ottava posizione tra le regioni Italiane</a:t>
            </a:r>
            <a:r>
              <a:rPr lang="it-IT" sz="2620" i="1">
                <a:latin typeface="Libre Baskerville"/>
                <a:ea typeface="Libre Baskerville"/>
                <a:cs typeface="Libre Baskerville"/>
                <a:sym typeface="Libre Baskerville"/>
              </a:rPr>
              <a:t> </a:t>
            </a:r>
            <a:endParaRPr sz="2620" i="1">
              <a:latin typeface="Libre Baskerville"/>
              <a:ea typeface="Libre Baskerville"/>
              <a:cs typeface="Libre Baskerville"/>
              <a:sym typeface="Libre Baskerville"/>
            </a:endParaRPr>
          </a:p>
        </p:txBody>
      </p:sp>
      <p:sp>
        <p:nvSpPr>
          <p:cNvPr id="154" name="Google Shape;154;p21"/>
          <p:cNvSpPr/>
          <p:nvPr/>
        </p:nvSpPr>
        <p:spPr>
          <a:xfrm>
            <a:off x="2005892" y="193671"/>
            <a:ext cx="6620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4000" b="1" i="0" u="none" strike="noStrike" cap="none">
                <a:solidFill>
                  <a:srgbClr val="980000"/>
                </a:solidFill>
                <a:latin typeface="Gill Sans"/>
                <a:ea typeface="Gill Sans"/>
                <a:cs typeface="Gill Sans"/>
                <a:sym typeface="Gill Sans"/>
              </a:rPr>
              <a:t>La filiera agroalimentare</a:t>
            </a:r>
            <a:endParaRPr sz="4000" b="1" i="0" u="none" strike="noStrike" cap="none">
              <a:solidFill>
                <a:srgbClr val="980000"/>
              </a:solidFill>
              <a:latin typeface="Gill Sans"/>
              <a:ea typeface="Gill Sans"/>
              <a:cs typeface="Gill Sans"/>
              <a:sym typeface="Gill Sans"/>
            </a:endParaRPr>
          </a:p>
        </p:txBody>
      </p:sp>
      <p:pic>
        <p:nvPicPr>
          <p:cNvPr id="155" name="Google Shape;155;p21" descr="C:\Users\Edwige\Desktop\unnamed.jpg"/>
          <p:cNvPicPr preferRelativeResize="0"/>
          <p:nvPr/>
        </p:nvPicPr>
        <p:blipFill rotWithShape="1">
          <a:blip r:embed="rId3">
            <a:alphaModFix/>
          </a:blip>
          <a:srcRect/>
          <a:stretch/>
        </p:blipFill>
        <p:spPr>
          <a:xfrm>
            <a:off x="3911843" y="3961881"/>
            <a:ext cx="6102423" cy="260497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9"/>
          <p:cNvSpPr txBox="1">
            <a:spLocks noGrp="1"/>
          </p:cNvSpPr>
          <p:nvPr>
            <p:ph type="subTitle" idx="1"/>
          </p:nvPr>
        </p:nvSpPr>
        <p:spPr>
          <a:xfrm>
            <a:off x="1819455" y="4225730"/>
            <a:ext cx="8825700" cy="86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36C09"/>
              </a:buClr>
              <a:buSzPts val="5400"/>
              <a:buNone/>
            </a:pPr>
            <a:r>
              <a:rPr lang="it-IT" sz="5600" b="1">
                <a:solidFill>
                  <a:srgbClr val="000000"/>
                </a:solidFill>
              </a:rPr>
              <a:t>EDUCAZIONE CIVICA</a:t>
            </a:r>
            <a:endParaRPr sz="5600" b="1">
              <a:solidFill>
                <a:srgbClr val="000000"/>
              </a:solidFill>
            </a:endParaRPr>
          </a:p>
        </p:txBody>
      </p:sp>
      <p:sp>
        <p:nvSpPr>
          <p:cNvPr id="270" name="Google Shape;270;p39"/>
          <p:cNvSpPr/>
          <p:nvPr/>
        </p:nvSpPr>
        <p:spPr>
          <a:xfrm>
            <a:off x="3949825" y="1457511"/>
            <a:ext cx="7843622"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5400" b="1" cap="none">
                <a:solidFill>
                  <a:srgbClr val="980000"/>
                </a:solidFill>
                <a:latin typeface="Calibri"/>
                <a:ea typeface="Calibri"/>
                <a:cs typeface="Calibri"/>
                <a:sym typeface="Calibri"/>
              </a:rPr>
              <a:t>Le orecchiette san severesi</a:t>
            </a:r>
            <a:endParaRPr sz="5400" b="1" cap="none">
              <a:solidFill>
                <a:srgbClr val="980000"/>
              </a:solidFill>
              <a:latin typeface="Calibri"/>
              <a:ea typeface="Calibri"/>
              <a:cs typeface="Calibri"/>
              <a:sym typeface="Calibri"/>
            </a:endParaRPr>
          </a:p>
        </p:txBody>
      </p:sp>
      <p:sp>
        <p:nvSpPr>
          <p:cNvPr id="271" name="Google Shape;271;p39"/>
          <p:cNvSpPr txBox="1"/>
          <p:nvPr/>
        </p:nvSpPr>
        <p:spPr>
          <a:xfrm>
            <a:off x="1115825" y="5379550"/>
            <a:ext cx="42252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5100">
                <a:solidFill>
                  <a:srgbClr val="FF9900"/>
                </a:solidFill>
                <a:latin typeface="Calibri"/>
                <a:ea typeface="Calibri"/>
                <a:cs typeface="Calibri"/>
                <a:sym typeface="Calibri"/>
              </a:rPr>
              <a:t>ITALIANO</a:t>
            </a:r>
            <a:endParaRPr sz="5100">
              <a:solidFill>
                <a:srgbClr val="FF99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0"/>
          <p:cNvSpPr txBox="1">
            <a:spLocks noGrp="1"/>
          </p:cNvSpPr>
          <p:nvPr>
            <p:ph type="body" idx="1"/>
          </p:nvPr>
        </p:nvSpPr>
        <p:spPr>
          <a:xfrm>
            <a:off x="409000" y="133330"/>
            <a:ext cx="10972800" cy="4526100"/>
          </a:xfrm>
          <a:prstGeom prst="rect">
            <a:avLst/>
          </a:prstGeom>
          <a:noFill/>
          <a:ln>
            <a:noFill/>
          </a:ln>
        </p:spPr>
        <p:txBody>
          <a:bodyPr spcFirstLastPara="1" wrap="square" lIns="91425" tIns="45700" rIns="91425" bIns="45700" anchor="t" anchorCtr="0">
            <a:noAutofit/>
          </a:bodyPr>
          <a:lstStyle/>
          <a:p>
            <a:pPr marL="342900" lvl="0" indent="-330200" algn="l" rtl="0">
              <a:spcBef>
                <a:spcPts val="0"/>
              </a:spcBef>
              <a:spcAft>
                <a:spcPts val="0"/>
              </a:spcAft>
              <a:buClr>
                <a:schemeClr val="dk1"/>
              </a:buClr>
              <a:buSzPts val="3000"/>
              <a:buChar char="•"/>
            </a:pPr>
            <a:r>
              <a:rPr lang="it-IT" sz="3000" i="1"/>
              <a:t>Le Orecchiette sono un tipo di pasta fresca tipica di San Severo, a base di farina di grano duro rimacinata, acqua e sale ; la cui forma rotonda e convaca è simile a quella di piccole orecchie, da cui deriva il loro nome! Dalla superficie rugosa, un interno sottile e bordo più spesso, sono perfette per accogliere i condimenti più svariati. Dal classico sugo al pomodoro e ricotta di pecora alle tradizionali Orecchiette con le cima di rapa.</a:t>
            </a:r>
            <a:endParaRPr sz="3000"/>
          </a:p>
        </p:txBody>
      </p:sp>
      <p:pic>
        <p:nvPicPr>
          <p:cNvPr id="277" name="Google Shape;277;p40"/>
          <p:cNvPicPr preferRelativeResize="0"/>
          <p:nvPr/>
        </p:nvPicPr>
        <p:blipFill>
          <a:blip r:embed="rId3">
            <a:alphaModFix/>
          </a:blip>
          <a:stretch>
            <a:fillRect/>
          </a:stretch>
        </p:blipFill>
        <p:spPr>
          <a:xfrm>
            <a:off x="1117775" y="3540197"/>
            <a:ext cx="4147950" cy="3106950"/>
          </a:xfrm>
          <a:prstGeom prst="rect">
            <a:avLst/>
          </a:prstGeom>
          <a:noFill/>
          <a:ln>
            <a:noFill/>
          </a:ln>
        </p:spPr>
      </p:pic>
      <p:pic>
        <p:nvPicPr>
          <p:cNvPr id="278" name="Google Shape;278;p40"/>
          <p:cNvPicPr preferRelativeResize="0"/>
          <p:nvPr/>
        </p:nvPicPr>
        <p:blipFill>
          <a:blip r:embed="rId4">
            <a:alphaModFix/>
          </a:blip>
          <a:stretch>
            <a:fillRect/>
          </a:stretch>
        </p:blipFill>
        <p:spPr>
          <a:xfrm>
            <a:off x="6496350" y="3591534"/>
            <a:ext cx="4266725" cy="3004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body" idx="1"/>
          </p:nvPr>
        </p:nvSpPr>
        <p:spPr>
          <a:xfrm>
            <a:off x="609600" y="1428737"/>
            <a:ext cx="10972800" cy="4697427"/>
          </a:xfrm>
          <a:prstGeom prst="rect">
            <a:avLst/>
          </a:prstGeom>
          <a:noFill/>
          <a:ln>
            <a:noFill/>
          </a:ln>
        </p:spPr>
        <p:txBody>
          <a:bodyPr spcFirstLastPara="1" wrap="square" lIns="91425" tIns="45700" rIns="91425" bIns="45700" anchor="t" anchorCtr="0">
            <a:noAutofit/>
          </a:bodyPr>
          <a:lstStyle/>
          <a:p>
            <a:pPr marL="342900" lvl="0" indent="-381000" algn="l" rtl="0">
              <a:spcBef>
                <a:spcPts val="0"/>
              </a:spcBef>
              <a:spcAft>
                <a:spcPts val="0"/>
              </a:spcAft>
              <a:buClr>
                <a:schemeClr val="dk1"/>
              </a:buClr>
              <a:buSzPts val="2600"/>
              <a:buChar char="•"/>
            </a:pPr>
            <a:r>
              <a:rPr lang="it-IT" sz="2600"/>
              <a:t>Quantità per 4 persone 400 gr di farina di semola di grano duro rimacinata</a:t>
            </a:r>
            <a:endParaRPr sz="2600"/>
          </a:p>
          <a:p>
            <a:pPr marL="342900" lvl="0" indent="-381000" algn="l" rtl="0">
              <a:spcBef>
                <a:spcPts val="400"/>
              </a:spcBef>
              <a:spcAft>
                <a:spcPts val="0"/>
              </a:spcAft>
              <a:buClr>
                <a:schemeClr val="dk1"/>
              </a:buClr>
              <a:buSzPts val="2600"/>
              <a:buChar char="•"/>
            </a:pPr>
            <a:r>
              <a:rPr lang="it-IT" sz="2600"/>
              <a:t>200 gr di acqua</a:t>
            </a:r>
            <a:endParaRPr sz="3800"/>
          </a:p>
          <a:p>
            <a:pPr marL="342900" lvl="0" indent="-381000" algn="l" rtl="0">
              <a:spcBef>
                <a:spcPts val="400"/>
              </a:spcBef>
              <a:spcAft>
                <a:spcPts val="0"/>
              </a:spcAft>
              <a:buClr>
                <a:schemeClr val="dk1"/>
              </a:buClr>
              <a:buSzPts val="2600"/>
              <a:buChar char="•"/>
            </a:pPr>
            <a:r>
              <a:rPr lang="it-IT" sz="2600"/>
              <a:t>2 pizzichi di sale</a:t>
            </a:r>
            <a:endParaRPr sz="3800"/>
          </a:p>
          <a:p>
            <a:pPr marL="342900" lvl="0" indent="-342900" algn="l" rtl="0">
              <a:spcBef>
                <a:spcPts val="640"/>
              </a:spcBef>
              <a:spcAft>
                <a:spcPts val="0"/>
              </a:spcAft>
              <a:buClr>
                <a:schemeClr val="dk1"/>
              </a:buClr>
              <a:buSzPts val="3200"/>
              <a:buNone/>
            </a:pPr>
            <a:r>
              <a:rPr lang="it-IT"/>
              <a:t>                        </a:t>
            </a:r>
            <a:endParaRPr/>
          </a:p>
          <a:p>
            <a:pPr marL="342900" lvl="0" indent="-342900" algn="l" rtl="0">
              <a:spcBef>
                <a:spcPts val="640"/>
              </a:spcBef>
              <a:spcAft>
                <a:spcPts val="0"/>
              </a:spcAft>
              <a:buClr>
                <a:schemeClr val="dk1"/>
              </a:buClr>
              <a:buSzPts val="3200"/>
              <a:buNone/>
            </a:pPr>
            <a:r>
              <a:rPr lang="it-IT" b="1"/>
              <a:t>   </a:t>
            </a:r>
            <a:r>
              <a:rPr lang="it-IT" b="1">
                <a:solidFill>
                  <a:srgbClr val="980000"/>
                </a:solidFill>
              </a:rPr>
              <a:t>  </a:t>
            </a:r>
            <a:r>
              <a:rPr lang="it-IT" b="1" i="1">
                <a:solidFill>
                  <a:srgbClr val="980000"/>
                </a:solidFill>
              </a:rPr>
              <a:t>TEMPI DI PREPARAZIONE</a:t>
            </a:r>
            <a:endParaRPr>
              <a:solidFill>
                <a:srgbClr val="980000"/>
              </a:solidFill>
            </a:endParaRPr>
          </a:p>
          <a:p>
            <a:pPr marL="342900" lvl="0" indent="-342900" algn="l" rtl="0">
              <a:spcBef>
                <a:spcPts val="480"/>
              </a:spcBef>
              <a:spcAft>
                <a:spcPts val="0"/>
              </a:spcAft>
              <a:buClr>
                <a:schemeClr val="dk1"/>
              </a:buClr>
              <a:buSzPts val="2400"/>
              <a:buNone/>
            </a:pPr>
            <a:r>
              <a:rPr lang="it-IT" sz="2400"/>
              <a:t>         Preparazione                    Cottura                           Totale </a:t>
            </a:r>
            <a:endParaRPr/>
          </a:p>
          <a:p>
            <a:pPr marL="342900" lvl="0" indent="-342900" algn="l" rtl="0">
              <a:spcBef>
                <a:spcPts val="480"/>
              </a:spcBef>
              <a:spcAft>
                <a:spcPts val="0"/>
              </a:spcAft>
              <a:buClr>
                <a:schemeClr val="dk1"/>
              </a:buClr>
              <a:buSzPts val="2400"/>
              <a:buNone/>
            </a:pPr>
            <a:r>
              <a:rPr lang="it-IT" sz="2400"/>
              <a:t>               1h                                     5min                           1h e 5min</a:t>
            </a:r>
            <a:endParaRPr sz="2400"/>
          </a:p>
        </p:txBody>
      </p:sp>
      <p:sp>
        <p:nvSpPr>
          <p:cNvPr id="284" name="Google Shape;284;p41"/>
          <p:cNvSpPr txBox="1"/>
          <p:nvPr/>
        </p:nvSpPr>
        <p:spPr>
          <a:xfrm>
            <a:off x="1028050" y="677025"/>
            <a:ext cx="2520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3300" b="1" i="1">
                <a:solidFill>
                  <a:srgbClr val="980000"/>
                </a:solidFill>
                <a:latin typeface="Calibri"/>
                <a:ea typeface="Calibri"/>
                <a:cs typeface="Calibri"/>
                <a:sym typeface="Calibri"/>
              </a:rPr>
              <a:t>INGREDIENTI</a:t>
            </a:r>
            <a:endParaRPr sz="3300" b="1" i="1">
              <a:solidFill>
                <a:srgbClr val="98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154955" y="1219200"/>
            <a:ext cx="8825658" cy="4419600"/>
          </a:xfrm>
        </p:spPr>
        <p:txBody>
          <a:bodyPr/>
          <a:lstStyle/>
          <a:p>
            <a:pPr algn="ctr"/>
            <a:r>
              <a:rPr lang="it-IT" dirty="0" smtClean="0"/>
              <a:t>Lavoro realizzato dal seguente gruppo:</a:t>
            </a:r>
          </a:p>
          <a:p>
            <a:pPr algn="ctr"/>
            <a:r>
              <a:rPr lang="it-IT" dirty="0" smtClean="0"/>
              <a:t>Edwige </a:t>
            </a:r>
            <a:r>
              <a:rPr lang="it-IT" dirty="0" err="1" smtClean="0"/>
              <a:t>Bocola</a:t>
            </a:r>
            <a:endParaRPr lang="it-IT" dirty="0" smtClean="0"/>
          </a:p>
          <a:p>
            <a:pPr algn="ctr"/>
            <a:r>
              <a:rPr lang="it-IT" dirty="0" smtClean="0"/>
              <a:t>Giovanni Cappello</a:t>
            </a:r>
          </a:p>
          <a:p>
            <a:pPr algn="ctr"/>
            <a:r>
              <a:rPr lang="it-IT" dirty="0" smtClean="0"/>
              <a:t>Silvia Conte</a:t>
            </a:r>
          </a:p>
          <a:p>
            <a:pPr algn="ctr"/>
            <a:r>
              <a:rPr lang="it-IT" dirty="0" smtClean="0"/>
              <a:t>Loris D’</a:t>
            </a:r>
            <a:r>
              <a:rPr lang="it-IT" dirty="0" err="1" smtClean="0"/>
              <a:t>Agruma</a:t>
            </a:r>
            <a:endParaRPr lang="it-IT" dirty="0" smtClean="0"/>
          </a:p>
          <a:p>
            <a:pPr algn="ctr"/>
            <a:r>
              <a:rPr lang="it-IT" dirty="0" smtClean="0"/>
              <a:t>Silvia D’</a:t>
            </a:r>
            <a:r>
              <a:rPr lang="it-IT" dirty="0" err="1" smtClean="0"/>
              <a:t>Incalci</a:t>
            </a:r>
            <a:endParaRPr lang="it-IT" dirty="0" smtClean="0"/>
          </a:p>
          <a:p>
            <a:pPr algn="ctr"/>
            <a:r>
              <a:rPr lang="it-IT" smtClean="0"/>
              <a:t>Ettore Damasco</a:t>
            </a:r>
            <a:endParaRPr lang="it-IT" dirty="0"/>
          </a:p>
        </p:txBody>
      </p:sp>
    </p:spTree>
    <p:extLst>
      <p:ext uri="{BB962C8B-B14F-4D97-AF65-F5344CB8AC3E}">
        <p14:creationId xmlns:p14="http://schemas.microsoft.com/office/powerpoint/2010/main" val="3733830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2" descr="C:\Users\Edwige\Desktop\distretti-del-cibo2.jpg"/>
          <p:cNvPicPr preferRelativeResize="0"/>
          <p:nvPr/>
        </p:nvPicPr>
        <p:blipFill rotWithShape="1">
          <a:blip r:embed="rId3">
            <a:alphaModFix/>
          </a:blip>
          <a:srcRect/>
          <a:stretch/>
        </p:blipFill>
        <p:spPr>
          <a:xfrm>
            <a:off x="1853275" y="426275"/>
            <a:ext cx="9417926" cy="3142424"/>
          </a:xfrm>
          <a:prstGeom prst="rect">
            <a:avLst/>
          </a:prstGeom>
          <a:noFill/>
          <a:ln>
            <a:noFill/>
          </a:ln>
        </p:spPr>
      </p:pic>
      <p:sp>
        <p:nvSpPr>
          <p:cNvPr id="161" name="Google Shape;161;p22"/>
          <p:cNvSpPr txBox="1"/>
          <p:nvPr/>
        </p:nvSpPr>
        <p:spPr>
          <a:xfrm>
            <a:off x="1565564" y="3987207"/>
            <a:ext cx="10162148" cy="24274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300" b="0" i="1" u="none" strike="noStrike" cap="none" dirty="0">
                <a:solidFill>
                  <a:schemeClr val="dk1"/>
                </a:solidFill>
                <a:latin typeface="Libre Baskerville"/>
                <a:ea typeface="Libre Baskerville"/>
                <a:cs typeface="Libre Baskerville"/>
                <a:sym typeface="Libre Baskerville"/>
              </a:rPr>
              <a:t>La Puglia </a:t>
            </a:r>
            <a:r>
              <a:rPr lang="it-IT" sz="2300" i="1" dirty="0">
                <a:solidFill>
                  <a:schemeClr val="dk1"/>
                </a:solidFill>
                <a:latin typeface="Libre Baskerville"/>
                <a:ea typeface="Libre Baskerville"/>
                <a:cs typeface="Libre Baskerville"/>
                <a:sym typeface="Libre Baskerville"/>
              </a:rPr>
              <a:t>è</a:t>
            </a:r>
            <a:r>
              <a:rPr lang="it-IT" sz="2300" b="0" i="1" u="none" strike="noStrike" cap="none" dirty="0" smtClean="0">
                <a:solidFill>
                  <a:schemeClr val="dk1"/>
                </a:solidFill>
                <a:latin typeface="Libre Baskerville"/>
                <a:ea typeface="Libre Baskerville"/>
                <a:cs typeface="Libre Baskerville"/>
                <a:sym typeface="Libre Baskerville"/>
              </a:rPr>
              <a:t> </a:t>
            </a:r>
            <a:r>
              <a:rPr lang="it-IT" sz="2300" b="0" i="1" u="none" strike="noStrike" cap="none" dirty="0">
                <a:solidFill>
                  <a:schemeClr val="dk1"/>
                </a:solidFill>
                <a:latin typeface="Libre Baskerville"/>
                <a:ea typeface="Libre Baskerville"/>
                <a:cs typeface="Libre Baskerville"/>
                <a:sym typeface="Libre Baskerville"/>
              </a:rPr>
              <a:t>una regione prevalentemente pianeggiante con scarsa presenza di colline e monti, la superfice agricola in Puglia e di </a:t>
            </a:r>
            <a:r>
              <a:rPr lang="it-IT" sz="2300" b="0" i="1" u="none" strike="noStrike" cap="none" dirty="0" smtClean="0">
                <a:solidFill>
                  <a:schemeClr val="dk1"/>
                </a:solidFill>
                <a:latin typeface="Libre Baskerville"/>
                <a:ea typeface="Libre Baskerville"/>
                <a:cs typeface="Libre Baskerville"/>
                <a:sym typeface="Libre Baskerville"/>
              </a:rPr>
              <a:t>1.286,000 </a:t>
            </a:r>
            <a:r>
              <a:rPr lang="it-IT" sz="2300" b="0" i="1" u="none" strike="noStrike" cap="none" dirty="0">
                <a:solidFill>
                  <a:schemeClr val="dk1"/>
                </a:solidFill>
                <a:latin typeface="Libre Baskerville"/>
                <a:ea typeface="Libre Baskerville"/>
                <a:cs typeface="Libre Baskerville"/>
                <a:sym typeface="Libre Baskerville"/>
              </a:rPr>
              <a:t>ettari (51% per l’ agricoltura) (8% hai pascoli) e il 41% all’attività legnosa. Per la struttura </a:t>
            </a:r>
            <a:r>
              <a:rPr lang="it-IT" sz="2300" b="0" i="1" u="none" strike="noStrike" cap="none" dirty="0" smtClean="0">
                <a:solidFill>
                  <a:schemeClr val="dk1"/>
                </a:solidFill>
                <a:latin typeface="Libre Baskerville"/>
                <a:ea typeface="Libre Baskerville"/>
                <a:cs typeface="Libre Baskerville"/>
                <a:sym typeface="Libre Baskerville"/>
              </a:rPr>
              <a:t>demografica della Puglia, nell’ultimo censimento, </a:t>
            </a:r>
            <a:r>
              <a:rPr lang="it-IT" sz="2300" b="0" i="1" u="none" strike="noStrike" cap="none" dirty="0">
                <a:solidFill>
                  <a:schemeClr val="dk1"/>
                </a:solidFill>
                <a:latin typeface="Libre Baskerville"/>
                <a:ea typeface="Libre Baskerville"/>
                <a:cs typeface="Libre Baskerville"/>
                <a:sym typeface="Libre Baskerville"/>
              </a:rPr>
              <a:t>c’erano </a:t>
            </a:r>
            <a:r>
              <a:rPr lang="it-IT" sz="2300" b="0" i="1" u="none" strike="noStrike" cap="none" dirty="0" smtClean="0">
                <a:solidFill>
                  <a:schemeClr val="dk1"/>
                </a:solidFill>
                <a:latin typeface="Libre Baskerville"/>
                <a:ea typeface="Libre Baskerville"/>
                <a:cs typeface="Libre Baskerville"/>
                <a:sym typeface="Libre Baskerville"/>
              </a:rPr>
              <a:t>4.056,000 di abitanti, di </a:t>
            </a:r>
            <a:r>
              <a:rPr lang="it-IT" sz="2300" b="0" i="1" u="none" strike="noStrike" cap="none" dirty="0">
                <a:solidFill>
                  <a:schemeClr val="dk1"/>
                </a:solidFill>
                <a:latin typeface="Libre Baskerville"/>
                <a:ea typeface="Libre Baskerville"/>
                <a:cs typeface="Libre Baskerville"/>
                <a:sym typeface="Libre Baskerville"/>
              </a:rPr>
              <a:t>cui 31</a:t>
            </a:r>
            <a:r>
              <a:rPr lang="it-IT" sz="2300" b="0" i="1" u="none" strike="noStrike" cap="none" dirty="0" smtClean="0">
                <a:solidFill>
                  <a:schemeClr val="dk1"/>
                </a:solidFill>
                <a:latin typeface="Libre Baskerville"/>
                <a:ea typeface="Libre Baskerville"/>
                <a:cs typeface="Libre Baskerville"/>
                <a:sym typeface="Libre Baskerville"/>
              </a:rPr>
              <a:t>% in </a:t>
            </a:r>
            <a:r>
              <a:rPr lang="it-IT" sz="2300" b="0" i="1" u="none" strike="noStrike" cap="none" dirty="0">
                <a:solidFill>
                  <a:schemeClr val="dk1"/>
                </a:solidFill>
                <a:latin typeface="Libre Baskerville"/>
                <a:ea typeface="Libre Baskerville"/>
                <a:cs typeface="Libre Baskerville"/>
                <a:sym typeface="Libre Baskerville"/>
              </a:rPr>
              <a:t>provincia di Bari e il </a:t>
            </a:r>
            <a:r>
              <a:rPr lang="it-IT" sz="2300" b="0" i="1" u="none" strike="noStrike" cap="none" dirty="0" smtClean="0">
                <a:solidFill>
                  <a:schemeClr val="dk1"/>
                </a:solidFill>
                <a:latin typeface="Libre Baskerville"/>
                <a:ea typeface="Libre Baskerville"/>
                <a:cs typeface="Libre Baskerville"/>
                <a:sym typeface="Libre Baskerville"/>
              </a:rPr>
              <a:t>15% nelle  Provincie </a:t>
            </a:r>
            <a:r>
              <a:rPr lang="it-IT" sz="2300" b="0" i="1" u="none" strike="noStrike" cap="none" dirty="0">
                <a:solidFill>
                  <a:schemeClr val="dk1"/>
                </a:solidFill>
                <a:latin typeface="Libre Baskerville"/>
                <a:ea typeface="Libre Baskerville"/>
                <a:cs typeface="Libre Baskerville"/>
                <a:sym typeface="Libre Baskerville"/>
              </a:rPr>
              <a:t>della  Puglia, e nell’ultimo dato </a:t>
            </a:r>
            <a:r>
              <a:rPr lang="it-IT" sz="2300" b="0" i="1" u="none" strike="noStrike" cap="none" dirty="0" err="1">
                <a:solidFill>
                  <a:schemeClr val="dk1"/>
                </a:solidFill>
                <a:latin typeface="Libre Baskerville"/>
                <a:ea typeface="Libre Baskerville"/>
                <a:cs typeface="Libre Baskerville"/>
                <a:sym typeface="Libre Baskerville"/>
              </a:rPr>
              <a:t>istat</a:t>
            </a:r>
            <a:r>
              <a:rPr lang="it-IT" sz="2300" b="0" i="1" u="none" strike="noStrike" cap="none" dirty="0">
                <a:solidFill>
                  <a:schemeClr val="dk1"/>
                </a:solidFill>
                <a:latin typeface="Libre Baskerville"/>
                <a:ea typeface="Libre Baskerville"/>
                <a:cs typeface="Libre Baskerville"/>
                <a:sym typeface="Libre Baskerville"/>
              </a:rPr>
              <a:t> c’è stato un aumento dello 0,8 con gli immigrati di cui l’età media </a:t>
            </a:r>
            <a:r>
              <a:rPr lang="it-IT" sz="2300" i="1" dirty="0" smtClean="0">
                <a:solidFill>
                  <a:schemeClr val="dk1"/>
                </a:solidFill>
                <a:latin typeface="Libre Baskerville"/>
                <a:ea typeface="Libre Baskerville"/>
                <a:cs typeface="Libre Baskerville"/>
                <a:sym typeface="Libre Baskerville"/>
              </a:rPr>
              <a:t>è di</a:t>
            </a:r>
            <a:r>
              <a:rPr lang="it-IT" sz="2300" b="0" i="1" u="none" strike="noStrike" cap="none" dirty="0" smtClean="0">
                <a:solidFill>
                  <a:schemeClr val="dk1"/>
                </a:solidFill>
                <a:latin typeface="Libre Baskerville"/>
                <a:ea typeface="Libre Baskerville"/>
                <a:cs typeface="Libre Baskerville"/>
                <a:sym typeface="Libre Baskerville"/>
              </a:rPr>
              <a:t> </a:t>
            </a:r>
            <a:r>
              <a:rPr lang="it-IT" sz="2300" b="0" i="1" u="none" strike="noStrike" cap="none" dirty="0">
                <a:solidFill>
                  <a:schemeClr val="dk1"/>
                </a:solidFill>
                <a:latin typeface="Libre Baskerville"/>
                <a:ea typeface="Libre Baskerville"/>
                <a:cs typeface="Libre Baskerville"/>
                <a:sym typeface="Libre Baskerville"/>
              </a:rPr>
              <a:t>41 anni e mezzo.</a:t>
            </a:r>
            <a:endParaRPr sz="2300" i="1" dirty="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body" idx="1"/>
          </p:nvPr>
        </p:nvSpPr>
        <p:spPr>
          <a:xfrm flipH="1">
            <a:off x="2147779" y="839976"/>
            <a:ext cx="8651359" cy="271130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20"/>
              <a:buNone/>
            </a:pPr>
            <a:r>
              <a:rPr lang="it-IT" sz="2400" i="1">
                <a:latin typeface="Libre Baskerville"/>
                <a:ea typeface="Libre Baskerville"/>
                <a:cs typeface="Libre Baskerville"/>
                <a:sym typeface="Libre Baskerville"/>
              </a:rPr>
              <a:t>L’Europa si è posta come obbiettivo questi punti:</a:t>
            </a:r>
            <a:endParaRPr/>
          </a:p>
          <a:p>
            <a:pPr marL="0" lvl="0" indent="0" algn="l" rtl="0">
              <a:lnSpc>
                <a:spcPct val="100000"/>
              </a:lnSpc>
              <a:spcBef>
                <a:spcPts val="600"/>
              </a:spcBef>
              <a:spcAft>
                <a:spcPts val="0"/>
              </a:spcAft>
              <a:buSzPts val="1920"/>
              <a:buNone/>
            </a:pPr>
            <a:r>
              <a:rPr lang="it-IT" sz="2400" i="1">
                <a:latin typeface="Libre Baskerville"/>
                <a:ea typeface="Libre Baskerville"/>
                <a:cs typeface="Libre Baskerville"/>
                <a:sym typeface="Libre Baskerville"/>
              </a:rPr>
              <a:t>1.  Diminuire il tasso di disoccupazione </a:t>
            </a:r>
            <a:endParaRPr/>
          </a:p>
          <a:p>
            <a:pPr marL="0" lvl="0" indent="0" algn="l" rtl="0">
              <a:lnSpc>
                <a:spcPct val="100000"/>
              </a:lnSpc>
              <a:spcBef>
                <a:spcPts val="600"/>
              </a:spcBef>
              <a:spcAft>
                <a:spcPts val="0"/>
              </a:spcAft>
              <a:buSzPts val="1920"/>
              <a:buNone/>
            </a:pPr>
            <a:r>
              <a:rPr lang="it-IT" sz="2400" i="1">
                <a:latin typeface="Libre Baskerville"/>
                <a:ea typeface="Libre Baskerville"/>
                <a:cs typeface="Libre Baskerville"/>
                <a:sym typeface="Libre Baskerville"/>
              </a:rPr>
              <a:t>2. Cambiamenti climatici e energia sostenibile</a:t>
            </a:r>
            <a:endParaRPr/>
          </a:p>
          <a:p>
            <a:pPr marL="0" lvl="0" indent="0" algn="l" rtl="0">
              <a:lnSpc>
                <a:spcPct val="100000"/>
              </a:lnSpc>
              <a:spcBef>
                <a:spcPts val="600"/>
              </a:spcBef>
              <a:spcAft>
                <a:spcPts val="0"/>
              </a:spcAft>
              <a:buSzPts val="1920"/>
              <a:buNone/>
            </a:pPr>
            <a:r>
              <a:rPr lang="it-IT" sz="2400" i="1">
                <a:latin typeface="Libre Baskerville"/>
                <a:ea typeface="Libre Baskerville"/>
                <a:cs typeface="Libre Baskerville"/>
                <a:sym typeface="Libre Baskerville"/>
              </a:rPr>
              <a:t>3. Migliorare i cambiamenti climatici </a:t>
            </a:r>
            <a:endParaRPr/>
          </a:p>
          <a:p>
            <a:pPr marL="0" lvl="0" indent="0" algn="l" rtl="0">
              <a:lnSpc>
                <a:spcPct val="100000"/>
              </a:lnSpc>
              <a:spcBef>
                <a:spcPts val="600"/>
              </a:spcBef>
              <a:spcAft>
                <a:spcPts val="0"/>
              </a:spcAft>
              <a:buSzPts val="1920"/>
              <a:buNone/>
            </a:pPr>
            <a:r>
              <a:rPr lang="it-IT" sz="2400" i="1">
                <a:latin typeface="Libre Baskerville"/>
                <a:ea typeface="Libre Baskerville"/>
                <a:cs typeface="Libre Baskerville"/>
                <a:sym typeface="Libre Baskerville"/>
              </a:rPr>
              <a:t>4. Istruzione </a:t>
            </a:r>
            <a:endParaRPr/>
          </a:p>
          <a:p>
            <a:pPr marL="0" lvl="0" indent="0" algn="l" rtl="0">
              <a:lnSpc>
                <a:spcPct val="100000"/>
              </a:lnSpc>
              <a:spcBef>
                <a:spcPts val="600"/>
              </a:spcBef>
              <a:spcAft>
                <a:spcPts val="0"/>
              </a:spcAft>
              <a:buSzPts val="1920"/>
              <a:buNone/>
            </a:pPr>
            <a:r>
              <a:rPr lang="it-IT" sz="2400" i="1">
                <a:latin typeface="Libre Baskerville"/>
                <a:ea typeface="Libre Baskerville"/>
                <a:cs typeface="Libre Baskerville"/>
                <a:sym typeface="Libre Baskerville"/>
              </a:rPr>
              <a:t>5. Lotta alla povertà e immigrazione </a:t>
            </a:r>
            <a:endParaRPr/>
          </a:p>
        </p:txBody>
      </p:sp>
      <p:pic>
        <p:nvPicPr>
          <p:cNvPr id="167" name="Google Shape;167;p23" descr="C:\Users\Edwige\Desktop\agroalimentare-made-in-italy-ortaggi-carne-olio-by-exclusive-design-fotolia-750.jpg"/>
          <p:cNvPicPr preferRelativeResize="0"/>
          <p:nvPr/>
        </p:nvPicPr>
        <p:blipFill rotWithShape="1">
          <a:blip r:embed="rId3">
            <a:alphaModFix/>
          </a:blip>
          <a:srcRect/>
          <a:stretch/>
        </p:blipFill>
        <p:spPr>
          <a:xfrm>
            <a:off x="2043600" y="3630000"/>
            <a:ext cx="9240126" cy="2939100"/>
          </a:xfrm>
          <a:prstGeom prst="rect">
            <a:avLst/>
          </a:prstGeom>
          <a:noFill/>
          <a:ln>
            <a:noFill/>
          </a:ln>
        </p:spPr>
      </p:pic>
      <p:sp>
        <p:nvSpPr>
          <p:cNvPr id="168" name="Google Shape;168;p23"/>
          <p:cNvSpPr/>
          <p:nvPr/>
        </p:nvSpPr>
        <p:spPr>
          <a:xfrm>
            <a:off x="2993535" y="0"/>
            <a:ext cx="677910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5400" b="1">
                <a:solidFill>
                  <a:srgbClr val="980000"/>
                </a:solidFill>
                <a:latin typeface="Gill Sans"/>
                <a:ea typeface="Gill Sans"/>
                <a:cs typeface="Gill Sans"/>
                <a:sym typeface="Gill Sans"/>
              </a:rPr>
              <a:t>Analisi del territorio</a:t>
            </a:r>
            <a:endParaRPr sz="5400" b="1" cap="none">
              <a:solidFill>
                <a:srgbClr val="980000"/>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4" descr="C:\Users\Edwige\Desktop\unnamed.jp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4" name="Google Shape;174;p24"/>
          <p:cNvSpPr/>
          <p:nvPr/>
        </p:nvSpPr>
        <p:spPr>
          <a:xfrm>
            <a:off x="623392" y="548680"/>
            <a:ext cx="11233248" cy="1440160"/>
          </a:xfrm>
          <a:prstGeom prst="rect">
            <a:avLst/>
          </a:prstGeom>
          <a:solidFill>
            <a:srgbClr val="EEDED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3200" b="1" i="1">
                <a:solidFill>
                  <a:srgbClr val="FF9900"/>
                </a:solidFill>
                <a:latin typeface="Gill Sans"/>
                <a:ea typeface="Gill Sans"/>
                <a:cs typeface="Gill Sans"/>
                <a:sym typeface="Gill Sans"/>
              </a:rPr>
              <a:t>Settore agroalimentare di San Severo</a:t>
            </a:r>
            <a:endParaRPr>
              <a:solidFill>
                <a:srgbClr val="FF9900"/>
              </a:solidFill>
            </a:endParaRPr>
          </a:p>
          <a:p>
            <a:pPr marL="0" marR="0" lvl="0" indent="0" algn="ctr" rtl="0">
              <a:spcBef>
                <a:spcPts val="0"/>
              </a:spcBef>
              <a:spcAft>
                <a:spcPts val="0"/>
              </a:spcAft>
              <a:buNone/>
            </a:pPr>
            <a:r>
              <a:rPr lang="it-IT" sz="3200" b="1" i="1">
                <a:solidFill>
                  <a:srgbClr val="FF9900"/>
                </a:solidFill>
                <a:latin typeface="Gill Sans"/>
                <a:ea typeface="Gill Sans"/>
                <a:cs typeface="Gill Sans"/>
                <a:sym typeface="Gill Sans"/>
              </a:rPr>
              <a:t>(EDUCAZIONE CIVICA)</a:t>
            </a:r>
            <a:r>
              <a:rPr lang="it-IT" sz="3200" b="1" i="1">
                <a:solidFill>
                  <a:schemeClr val="dk1"/>
                </a:solidFill>
                <a:latin typeface="Gill Sans"/>
                <a:ea typeface="Gill Sans"/>
                <a:cs typeface="Gill Sans"/>
                <a:sym typeface="Gill Sans"/>
              </a:rPr>
              <a:t>-</a:t>
            </a:r>
            <a:r>
              <a:rPr lang="it-IT" sz="3200" b="1" i="1">
                <a:solidFill>
                  <a:srgbClr val="980000"/>
                </a:solidFill>
                <a:latin typeface="Gill Sans"/>
                <a:ea typeface="Gill Sans"/>
                <a:cs typeface="Gill Sans"/>
                <a:sym typeface="Gill Sans"/>
              </a:rPr>
              <a:t>Economia Aziendale</a:t>
            </a:r>
            <a:endParaRPr sz="1800">
              <a:solidFill>
                <a:srgbClr val="980000"/>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5"/>
          <p:cNvSpPr txBox="1"/>
          <p:nvPr/>
        </p:nvSpPr>
        <p:spPr>
          <a:xfrm>
            <a:off x="1007437" y="2492901"/>
            <a:ext cx="9889099" cy="2339102"/>
          </a:xfrm>
          <a:prstGeom prst="rect">
            <a:avLst/>
          </a:prstGeom>
          <a:noFill/>
          <a:ln>
            <a:noFill/>
          </a:ln>
        </p:spPr>
        <p:txBody>
          <a:bodyPr spcFirstLastPara="1" wrap="square" lIns="91425" tIns="45700" rIns="91425" bIns="45700" anchor="t" anchorCtr="0">
            <a:noAutofit/>
          </a:bodyPr>
          <a:lstStyle/>
          <a:p>
            <a:pPr marL="457200" marR="0" lvl="1" indent="-203200" algn="l" rtl="0">
              <a:spcBef>
                <a:spcPts val="0"/>
              </a:spcBef>
              <a:spcAft>
                <a:spcPts val="0"/>
              </a:spcAft>
              <a:buClr>
                <a:srgbClr val="000000"/>
              </a:buClr>
              <a:buSzPts val="3200"/>
              <a:buFont typeface="Arial"/>
              <a:buChar char="•"/>
            </a:pPr>
            <a:r>
              <a:rPr lang="it-IT" sz="3200" b="0" i="1" u="none" strike="noStrike" cap="none">
                <a:solidFill>
                  <a:srgbClr val="000000"/>
                </a:solidFill>
                <a:latin typeface="Calibri"/>
                <a:ea typeface="Calibri"/>
                <a:cs typeface="Calibri"/>
                <a:sym typeface="Calibri"/>
              </a:rPr>
              <a:t>Per Filiera AGRO-ALIMENTARE si intende l'insieme di attività principali e non solo: anche le tecnologie, le risorse e le organizzazioni che concorrono alla creazione, trasformazione, distribuzione ecc…</a:t>
            </a:r>
            <a:endParaRPr sz="3200" b="0" i="1"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25"/>
          <p:cNvSpPr txBox="1"/>
          <p:nvPr/>
        </p:nvSpPr>
        <p:spPr>
          <a:xfrm>
            <a:off x="431372" y="404664"/>
            <a:ext cx="10849205" cy="923330"/>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it-IT" sz="5400" b="1" i="1" u="sng">
                <a:solidFill>
                  <a:srgbClr val="980000"/>
                </a:solidFill>
                <a:latin typeface="Calibri"/>
                <a:ea typeface="Calibri"/>
                <a:cs typeface="Calibri"/>
                <a:sym typeface="Calibri"/>
              </a:rPr>
              <a:t>Struttura</a:t>
            </a:r>
            <a:endParaRPr sz="5400" b="1" i="1" u="sng">
              <a:solidFill>
                <a:srgbClr val="98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609600" y="274638"/>
            <a:ext cx="10972800" cy="1143000"/>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rgbClr val="E36C09"/>
              </a:buClr>
              <a:buSzPts val="4400"/>
              <a:buFont typeface="Calibri"/>
              <a:buNone/>
            </a:pPr>
            <a:r>
              <a:rPr lang="it-IT" b="1" i="1" u="sng">
                <a:solidFill>
                  <a:srgbClr val="980000"/>
                </a:solidFill>
                <a:latin typeface="Calibri"/>
                <a:ea typeface="Calibri"/>
                <a:cs typeface="Calibri"/>
                <a:sym typeface="Calibri"/>
              </a:rPr>
              <a:t>Punti di forza</a:t>
            </a:r>
            <a:endParaRPr b="1" i="1" u="sng">
              <a:solidFill>
                <a:srgbClr val="980000"/>
              </a:solidFill>
            </a:endParaRPr>
          </a:p>
        </p:txBody>
      </p:sp>
      <p:sp>
        <p:nvSpPr>
          <p:cNvPr id="187" name="Google Shape;187;p26"/>
          <p:cNvSpPr txBox="1">
            <a:spLocks noGrp="1"/>
          </p:cNvSpPr>
          <p:nvPr>
            <p:ph type="body" idx="1"/>
          </p:nvPr>
        </p:nvSpPr>
        <p:spPr>
          <a:xfrm>
            <a:off x="609600" y="1676406"/>
            <a:ext cx="10972800" cy="452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it-IT" sz="2800" i="1" dirty="0"/>
              <a:t>La filiera è un settore fondamentale per il territorio. Esiste un fatturato di tutto il settore manifatturiero; con tantissime unità locali, i quali danno lavoro a molti addetti. Il punto di forza del settore agro-alimentare </a:t>
            </a:r>
            <a:r>
              <a:rPr lang="it-IT" sz="2800" i="1" dirty="0" smtClean="0"/>
              <a:t>è </a:t>
            </a:r>
            <a:r>
              <a:rPr lang="it-IT" sz="2800" i="1" dirty="0"/>
              <a:t>quello di produrre prodotti da forno(ad esempio panini, taralli, pizze </a:t>
            </a:r>
            <a:r>
              <a:rPr lang="it-IT" sz="2800" i="1" dirty="0" err="1"/>
              <a:t>ecc</a:t>
            </a:r>
            <a:r>
              <a:rPr lang="it-IT" sz="2800" i="1" dirty="0"/>
              <a:t>….) ma non </a:t>
            </a:r>
            <a:r>
              <a:rPr lang="it-IT" sz="2800" i="1" dirty="0" smtClean="0"/>
              <a:t>solo, </a:t>
            </a:r>
            <a:r>
              <a:rPr lang="it-IT" sz="2800" i="1" dirty="0"/>
              <a:t>anche </a:t>
            </a:r>
            <a:r>
              <a:rPr lang="it-IT" sz="2800" i="1" dirty="0" smtClean="0"/>
              <a:t>vini</a:t>
            </a:r>
            <a:r>
              <a:rPr lang="it-IT" sz="2800" i="1" dirty="0"/>
              <a:t>. Tutto questo si concentra </a:t>
            </a:r>
            <a:r>
              <a:rPr lang="it-IT" sz="2800" i="1" dirty="0" smtClean="0"/>
              <a:t>nelle </a:t>
            </a:r>
            <a:r>
              <a:rPr lang="it-IT" sz="2800" i="1" dirty="0"/>
              <a:t>produzioni agroalimentari pugliesi le quali si basano su dei buoni standard.</a:t>
            </a:r>
            <a:endParaRPr sz="2800"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txBox="1">
            <a:spLocks noGrp="1"/>
          </p:cNvSpPr>
          <p:nvPr>
            <p:ph type="title"/>
          </p:nvPr>
        </p:nvSpPr>
        <p:spPr>
          <a:xfrm>
            <a:off x="609600" y="274638"/>
            <a:ext cx="10972800" cy="1143000"/>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rgbClr val="E36C09"/>
              </a:buClr>
              <a:buSzPts val="4400"/>
              <a:buFont typeface="Calibri"/>
              <a:buNone/>
            </a:pPr>
            <a:r>
              <a:rPr lang="it-IT" b="1" i="1" u="sng">
                <a:solidFill>
                  <a:srgbClr val="980000"/>
                </a:solidFill>
                <a:latin typeface="Calibri"/>
                <a:ea typeface="Calibri"/>
                <a:cs typeface="Calibri"/>
                <a:sym typeface="Calibri"/>
              </a:rPr>
              <a:t>Punti di criticità</a:t>
            </a:r>
            <a:endParaRPr b="1" i="1" u="sng">
              <a:solidFill>
                <a:srgbClr val="980000"/>
              </a:solidFill>
            </a:endParaRPr>
          </a:p>
        </p:txBody>
      </p:sp>
      <p:sp>
        <p:nvSpPr>
          <p:cNvPr id="193" name="Google Shape;193;p27"/>
          <p:cNvSpPr txBox="1">
            <a:spLocks noGrp="1"/>
          </p:cNvSpPr>
          <p:nvPr>
            <p:ph type="body" idx="1"/>
          </p:nvPr>
        </p:nvSpPr>
        <p:spPr>
          <a:xfrm>
            <a:off x="431371" y="1628800"/>
            <a:ext cx="109728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it-IT" i="1"/>
              <a:t>Non solo punti di forza, ma anche di criticità, i quali sono legati soprattutto alla struttura della filiera, che la rende meno competitiva su mercati globali, alla scarsità tra la produzione agricola e trasformazione industriale e ad un apporto ancora non sufficiente di innovazioni di processo e organizzative, ossia anche per portarla sulla via della tecnologia.</a:t>
            </a:r>
            <a:endParaRPr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8"/>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7200"/>
              <a:buFont typeface="Calibri"/>
              <a:buNone/>
            </a:pPr>
            <a:r>
              <a:rPr lang="it-IT"/>
              <a:t>Educazione civica</a:t>
            </a:r>
            <a:endParaRPr/>
          </a:p>
        </p:txBody>
      </p:sp>
      <p:sp>
        <p:nvSpPr>
          <p:cNvPr id="199" name="Google Shape;199;p28"/>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C000"/>
              </a:buClr>
              <a:buSzPts val="4400"/>
              <a:buNone/>
            </a:pPr>
            <a:r>
              <a:rPr lang="it-IT" sz="4400">
                <a:solidFill>
                  <a:srgbClr val="FF9900"/>
                </a:solidFill>
              </a:rPr>
              <a:t>DIRITTO</a:t>
            </a:r>
            <a:endParaRPr>
              <a:solidFill>
                <a:srgbClr val="FF9900"/>
              </a:solidFill>
            </a:endParaRPr>
          </a:p>
        </p:txBody>
      </p:sp>
    </p:spTree>
  </p:cSld>
  <p:clrMapOvr>
    <a:masterClrMapping/>
  </p:clrMapOvr>
</p:sld>
</file>

<file path=ppt/theme/theme1.xml><?xml version="1.0" encoding="utf-8"?>
<a:theme xmlns:a="http://schemas.openxmlformats.org/drawingml/2006/main" name="Solstizio">
  <a:themeElements>
    <a:clrScheme name="Terra">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1251</Words>
  <Application>Microsoft Office PowerPoint</Application>
  <PresentationFormat>Widescreen</PresentationFormat>
  <Paragraphs>72</Paragraphs>
  <Slides>23</Slides>
  <Notes>22</Notes>
  <HiddenSlides>0</HiddenSlides>
  <MMClips>0</MMClips>
  <ScaleCrop>false</ScaleCrop>
  <HeadingPairs>
    <vt:vector size="6" baseType="variant">
      <vt:variant>
        <vt:lpstr>Caratteri utilizzati</vt:lpstr>
      </vt:variant>
      <vt:variant>
        <vt:i4>6</vt:i4>
      </vt:variant>
      <vt:variant>
        <vt:lpstr>Tema</vt:lpstr>
      </vt:variant>
      <vt:variant>
        <vt:i4>4</vt:i4>
      </vt:variant>
      <vt:variant>
        <vt:lpstr>Titoli diapositive</vt:lpstr>
      </vt:variant>
      <vt:variant>
        <vt:i4>23</vt:i4>
      </vt:variant>
    </vt:vector>
  </HeadingPairs>
  <TitlesOfParts>
    <vt:vector size="33" baseType="lpstr">
      <vt:lpstr>Gill Sans</vt:lpstr>
      <vt:lpstr>Calibri</vt:lpstr>
      <vt:lpstr>Verdana</vt:lpstr>
      <vt:lpstr>Libre Baskerville</vt:lpstr>
      <vt:lpstr>Arial</vt:lpstr>
      <vt:lpstr>Noto Sans Symbols</vt:lpstr>
      <vt:lpstr>Solstizio</vt:lpstr>
      <vt:lpstr>Tema di Office</vt:lpstr>
      <vt:lpstr>1_Tema di Office</vt:lpstr>
      <vt:lpstr>2_Tema di Office</vt:lpstr>
      <vt:lpstr>Educazione Civica</vt:lpstr>
      <vt:lpstr>Presentazione standard di PowerPoint</vt:lpstr>
      <vt:lpstr>Presentazione standard di PowerPoint</vt:lpstr>
      <vt:lpstr>Presentazione standard di PowerPoint</vt:lpstr>
      <vt:lpstr>Presentazione standard di PowerPoint</vt:lpstr>
      <vt:lpstr>Presentazione standard di PowerPoint</vt:lpstr>
      <vt:lpstr>Punti di forza</vt:lpstr>
      <vt:lpstr>Punti di criticità</vt:lpstr>
      <vt:lpstr>Educazione civica</vt:lpstr>
      <vt:lpstr>Come avviare un attività</vt:lpstr>
      <vt:lpstr>Come avviare un attività</vt:lpstr>
      <vt:lpstr>Presentazione standard di PowerPoint</vt:lpstr>
      <vt:lpstr>Apulian Wins</vt:lpstr>
      <vt:lpstr>Apulian Wins</vt:lpstr>
      <vt:lpstr>Presentazione standard di PowerPoint</vt:lpstr>
      <vt:lpstr>L’e-commerce dans la promotion des produits de notre terroir </vt:lpstr>
      <vt:lpstr>L’e-commerce dans la promotion des produits de notre terroir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Educazione Civica</dc:title>
  <dc:creator>Rosanna</dc:creator>
  <cp:lastModifiedBy>Rosanna</cp:lastModifiedBy>
  <cp:revision>4</cp:revision>
  <dcterms:modified xsi:type="dcterms:W3CDTF">2021-01-18T17:31:19Z</dcterms:modified>
</cp:coreProperties>
</file>