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8"/>
  </p:notesMasterIdLst>
  <p:sldIdLst>
    <p:sldId id="260" r:id="rId2"/>
    <p:sldId id="275" r:id="rId3"/>
    <p:sldId id="276" r:id="rId4"/>
    <p:sldId id="266" r:id="rId5"/>
    <p:sldId id="267" r:id="rId6"/>
    <p:sldId id="265" r:id="rId7"/>
    <p:sldId id="264" r:id="rId8"/>
    <p:sldId id="268" r:id="rId9"/>
    <p:sldId id="269" r:id="rId10"/>
    <p:sldId id="277" r:id="rId11"/>
    <p:sldId id="278" r:id="rId12"/>
    <p:sldId id="270" r:id="rId13"/>
    <p:sldId id="271" r:id="rId14"/>
    <p:sldId id="273" r:id="rId15"/>
    <p:sldId id="274" r:id="rId16"/>
    <p:sldId id="279"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9" d="100"/>
          <a:sy n="69" d="100"/>
        </p:scale>
        <p:origin x="14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748D6-2B90-44F3-8FB4-AC2620943083}" type="datetimeFigureOut">
              <a:rPr lang="it-IT" smtClean="0"/>
              <a:pPr/>
              <a:t>19/12/2020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68DC3-9DF8-43F9-B65E-4184B9544EE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endParaRPr lang="it-IT" dirty="0"/>
          </a:p>
        </p:txBody>
      </p:sp>
      <p:sp>
        <p:nvSpPr>
          <p:cNvPr id="4" name="Segnaposto numero diapositiva 3"/>
          <p:cNvSpPr>
            <a:spLocks noGrp="1"/>
          </p:cNvSpPr>
          <p:nvPr>
            <p:ph type="sldNum" sz="quarter" idx="10"/>
          </p:nvPr>
        </p:nvSpPr>
        <p:spPr/>
        <p:txBody>
          <a:bodyPr/>
          <a:lstStyle/>
          <a:p>
            <a:fld id="{D1268DC3-9DF8-43F9-B65E-4184B9544EEB}"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9E8325-14DA-4B23-AA44-7008501C4BF7}"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9E8325-14DA-4B23-AA44-7008501C4BF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C39E8325-14DA-4B23-AA44-7008501C4BF7}"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C39E8325-14DA-4B23-AA44-7008501C4BF7}"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9E8325-14DA-4B23-AA44-7008501C4BF7}"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A3C26F0F-B65B-4D0B-8773-C72F9DACCDEA}" type="datetimeFigureOut">
              <a:rPr lang="it-IT" smtClean="0"/>
              <a:pPr/>
              <a:t>19/12/2020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9E8325-14DA-4B23-AA44-7008501C4BF7}"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C39E8325-14DA-4B23-AA44-7008501C4BF7}"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C39E8325-14DA-4B23-AA44-7008501C4BF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9E8325-14DA-4B23-AA44-7008501C4BF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9E8325-14DA-4B23-AA44-7008501C4BF7}"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A3C26F0F-B65B-4D0B-8773-C72F9DACCDEA}" type="datetimeFigureOut">
              <a:rPr lang="it-IT" smtClean="0"/>
              <a:pPr/>
              <a:t>19/12/2020</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C39E8325-14DA-4B23-AA44-7008501C4BF7}"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A3C26F0F-B65B-4D0B-8773-C72F9DACCDEA}" type="datetimeFigureOut">
              <a:rPr lang="it-IT" smtClean="0"/>
              <a:pPr/>
              <a:t>19/12/2020</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3C26F0F-B65B-4D0B-8773-C72F9DACCDEA}" type="datetimeFigureOut">
              <a:rPr lang="it-IT" smtClean="0"/>
              <a:pPr/>
              <a:t>19/12/2020</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9E8325-14DA-4B23-AA44-7008501C4BF7}"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anticacantinasansevero@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rtina.jpeg"/>
          <p:cNvPicPr>
            <a:picLocks noChangeAspect="1"/>
          </p:cNvPicPr>
          <p:nvPr/>
        </p:nvPicPr>
        <p:blipFill>
          <a:blip r:embed="rId2"/>
          <a:stretch>
            <a:fillRect/>
          </a:stretch>
        </p:blipFill>
        <p:spPr>
          <a:xfrm>
            <a:off x="1785918" y="2071678"/>
            <a:ext cx="5786478" cy="3714776"/>
          </a:xfrm>
          <a:prstGeom prst="rect">
            <a:avLst/>
          </a:prstGeom>
        </p:spPr>
      </p:pic>
      <p:sp>
        <p:nvSpPr>
          <p:cNvPr id="3" name="CasellaDiTesto 2"/>
          <p:cNvSpPr txBox="1"/>
          <p:nvPr/>
        </p:nvSpPr>
        <p:spPr>
          <a:xfrm>
            <a:off x="1571604" y="642918"/>
            <a:ext cx="6143668" cy="1200329"/>
          </a:xfrm>
          <a:prstGeom prst="rect">
            <a:avLst/>
          </a:prstGeom>
          <a:noFill/>
        </p:spPr>
        <p:txBody>
          <a:bodyPr wrap="square" rtlCol="0">
            <a:prstTxWarp prst="textCanUp">
              <a:avLst/>
            </a:prstTxWarp>
            <a:spAutoFit/>
          </a:bodyPr>
          <a:lstStyle/>
          <a:p>
            <a:r>
              <a:rPr lang="it-IT" sz="3600" b="1" dirty="0" smtClean="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reflection blurRad="6350" stA="55000" endA="300" endPos="45500" dir="5400000" sy="-100000" algn="bl" rotWithShape="0"/>
                </a:effectLst>
              </a:rPr>
              <a:t>Un viaggio </a:t>
            </a:r>
          </a:p>
          <a:p>
            <a:r>
              <a:rPr lang="it-IT" sz="3600" b="1" dirty="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reflection blurRad="6350" stA="55000" endA="300" endPos="45500" dir="5400000" sy="-100000" algn="bl" rotWithShape="0"/>
                </a:effectLst>
              </a:rPr>
              <a:t> </a:t>
            </a:r>
            <a:r>
              <a:rPr lang="it-IT" sz="3600" b="1" dirty="0" smtClean="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reflection blurRad="6350" stA="55000" endA="300" endPos="45500" dir="5400000" sy="-100000" algn="bl" rotWithShape="0"/>
                </a:effectLst>
              </a:rPr>
              <a:t>         nella Puglia  </a:t>
            </a:r>
            <a:endParaRPr lang="it-IT" sz="3600" b="1" dirty="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reflection blurRad="6350" stA="55000" endA="300" endPos="455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dirty="0" smtClean="0">
                <a:solidFill>
                  <a:schemeClr val="accent3">
                    <a:lumMod val="75000"/>
                  </a:schemeClr>
                </a:solidFill>
                <a:latin typeface="Arial" pitchFamily="34" charset="0"/>
                <a:cs typeface="Arial" pitchFamily="34" charset="0"/>
              </a:rPr>
              <a:t>L’</a:t>
            </a:r>
            <a:r>
              <a:rPr lang="it-IT" sz="2400" b="1" dirty="0" err="1" smtClean="0">
                <a:solidFill>
                  <a:schemeClr val="accent3">
                    <a:lumMod val="75000"/>
                  </a:schemeClr>
                </a:solidFill>
                <a:latin typeface="Arial" pitchFamily="34" charset="0"/>
                <a:cs typeface="Arial" pitchFamily="34" charset="0"/>
              </a:rPr>
              <a:t>importance</a:t>
            </a:r>
            <a:r>
              <a:rPr lang="it-IT" sz="2400" b="1" dirty="0" smtClean="0">
                <a:solidFill>
                  <a:schemeClr val="accent3">
                    <a:lumMod val="75000"/>
                  </a:schemeClr>
                </a:solidFill>
                <a:latin typeface="Arial" pitchFamily="34" charset="0"/>
                <a:cs typeface="Arial" pitchFamily="34" charset="0"/>
              </a:rPr>
              <a:t> de l’e-commerce </a:t>
            </a:r>
            <a:r>
              <a:rPr lang="it-IT" sz="2400" b="1" dirty="0" err="1" smtClean="0">
                <a:solidFill>
                  <a:schemeClr val="accent3">
                    <a:lumMod val="75000"/>
                  </a:schemeClr>
                </a:solidFill>
                <a:latin typeface="Arial" pitchFamily="34" charset="0"/>
                <a:cs typeface="Arial" pitchFamily="34" charset="0"/>
              </a:rPr>
              <a:t>dans</a:t>
            </a:r>
            <a:r>
              <a:rPr lang="it-IT" sz="2400" b="1" dirty="0" smtClean="0">
                <a:solidFill>
                  <a:schemeClr val="accent3">
                    <a:lumMod val="75000"/>
                  </a:schemeClr>
                </a:solidFill>
                <a:latin typeface="Arial" pitchFamily="34" charset="0"/>
                <a:cs typeface="Arial" pitchFamily="34" charset="0"/>
              </a:rPr>
              <a:t> </a:t>
            </a:r>
            <a:r>
              <a:rPr lang="it-IT" sz="2400" b="1" dirty="0" err="1" smtClean="0">
                <a:solidFill>
                  <a:schemeClr val="accent3">
                    <a:lumMod val="75000"/>
                  </a:schemeClr>
                </a:solidFill>
                <a:latin typeface="Arial" pitchFamily="34" charset="0"/>
                <a:cs typeface="Arial" pitchFamily="34" charset="0"/>
              </a:rPr>
              <a:t>les</a:t>
            </a:r>
            <a:r>
              <a:rPr lang="it-IT" sz="2400" b="1" dirty="0" smtClean="0">
                <a:solidFill>
                  <a:schemeClr val="accent3">
                    <a:lumMod val="75000"/>
                  </a:schemeClr>
                </a:solidFill>
                <a:latin typeface="Arial" pitchFamily="34" charset="0"/>
                <a:cs typeface="Arial" pitchFamily="34" charset="0"/>
              </a:rPr>
              <a:t> </a:t>
            </a:r>
            <a:r>
              <a:rPr lang="it-IT" sz="2400" b="1" dirty="0" err="1" smtClean="0">
                <a:solidFill>
                  <a:schemeClr val="accent3">
                    <a:lumMod val="75000"/>
                  </a:schemeClr>
                </a:solidFill>
                <a:latin typeface="Arial" pitchFamily="34" charset="0"/>
                <a:cs typeface="Arial" pitchFamily="34" charset="0"/>
              </a:rPr>
              <a:t>produits</a:t>
            </a:r>
            <a:r>
              <a:rPr lang="it-IT" sz="2400" b="1" dirty="0" smtClean="0">
                <a:solidFill>
                  <a:schemeClr val="accent3">
                    <a:lumMod val="75000"/>
                  </a:schemeClr>
                </a:solidFill>
                <a:latin typeface="Arial" pitchFamily="34" charset="0"/>
                <a:cs typeface="Arial" pitchFamily="34" charset="0"/>
              </a:rPr>
              <a:t> de </a:t>
            </a:r>
            <a:r>
              <a:rPr lang="it-IT" sz="2400" b="1" dirty="0" err="1" smtClean="0">
                <a:solidFill>
                  <a:schemeClr val="accent3">
                    <a:lumMod val="75000"/>
                  </a:schemeClr>
                </a:solidFill>
                <a:latin typeface="Arial" pitchFamily="34" charset="0"/>
                <a:cs typeface="Arial" pitchFamily="34" charset="0"/>
              </a:rPr>
              <a:t>notre</a:t>
            </a:r>
            <a:r>
              <a:rPr lang="it-IT" sz="2400" b="1" dirty="0" smtClean="0">
                <a:solidFill>
                  <a:schemeClr val="accent3">
                    <a:lumMod val="75000"/>
                  </a:schemeClr>
                </a:solidFill>
                <a:latin typeface="Arial" pitchFamily="34" charset="0"/>
                <a:cs typeface="Arial" pitchFamily="34" charset="0"/>
              </a:rPr>
              <a:t> </a:t>
            </a:r>
            <a:r>
              <a:rPr lang="it-IT" sz="2400" b="1" dirty="0" err="1" smtClean="0">
                <a:solidFill>
                  <a:schemeClr val="accent3">
                    <a:lumMod val="75000"/>
                  </a:schemeClr>
                </a:solidFill>
                <a:latin typeface="Arial" pitchFamily="34" charset="0"/>
                <a:cs typeface="Arial" pitchFamily="34" charset="0"/>
              </a:rPr>
              <a:t>terroir</a:t>
            </a:r>
            <a:r>
              <a:rPr lang="it-IT" sz="2400" b="1" dirty="0" smtClean="0">
                <a:solidFill>
                  <a:schemeClr val="accent3">
                    <a:lumMod val="75000"/>
                  </a:schemeClr>
                </a:solidFill>
                <a:latin typeface="Arial" pitchFamily="34" charset="0"/>
                <a:cs typeface="Arial" pitchFamily="34" charset="0"/>
              </a:rPr>
              <a:t> </a:t>
            </a:r>
            <a:endParaRPr lang="it-IT" sz="2400" b="1" dirty="0">
              <a:solidFill>
                <a:schemeClr val="accent3">
                  <a:lumMod val="75000"/>
                </a:schemeClr>
              </a:solidFill>
              <a:latin typeface="Arial" pitchFamily="34" charset="0"/>
              <a:cs typeface="Arial" pitchFamily="34" charset="0"/>
            </a:endParaRPr>
          </a:p>
        </p:txBody>
      </p:sp>
      <p:sp>
        <p:nvSpPr>
          <p:cNvPr id="3" name="Segnaposto contenuto 2"/>
          <p:cNvSpPr>
            <a:spLocks noGrp="1"/>
          </p:cNvSpPr>
          <p:nvPr>
            <p:ph sz="quarter" idx="1"/>
          </p:nvPr>
        </p:nvSpPr>
        <p:spPr>
          <a:xfrm>
            <a:off x="285720" y="1428736"/>
            <a:ext cx="8429684" cy="4786346"/>
          </a:xfrm>
        </p:spPr>
        <p:txBody>
          <a:bodyPr>
            <a:normAutofit/>
          </a:bodyPr>
          <a:lstStyle/>
          <a:p>
            <a:pPr algn="ctr">
              <a:buNone/>
            </a:pPr>
            <a:r>
              <a:rPr lang="it-IT" sz="2000" dirty="0" smtClean="0">
                <a:latin typeface="Arial" pitchFamily="34" charset="0"/>
                <a:cs typeface="Arial" pitchFamily="34" charset="0"/>
              </a:rPr>
              <a:t>Un </a:t>
            </a:r>
            <a:r>
              <a:rPr lang="it-IT" sz="2000" dirty="0" err="1" smtClean="0">
                <a:latin typeface="Arial" pitchFamily="34" charset="0"/>
                <a:cs typeface="Arial" pitchFamily="34" charset="0"/>
              </a:rPr>
              <a:t>produit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du</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terroir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peut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devenir</a:t>
            </a:r>
            <a:r>
              <a:rPr lang="it-IT" sz="2000" dirty="0" smtClean="0">
                <a:latin typeface="Arial" pitchFamily="34" charset="0"/>
                <a:cs typeface="Arial" pitchFamily="34" charset="0"/>
              </a:rPr>
              <a:t> le pivot d’un </a:t>
            </a:r>
            <a:r>
              <a:rPr lang="it-IT" sz="2000" dirty="0" err="1" smtClean="0">
                <a:latin typeface="Arial" pitchFamily="34" charset="0"/>
                <a:cs typeface="Arial" pitchFamily="34" charset="0"/>
              </a:rPr>
              <a:t>cercle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vertueux</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fondé</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sur</a:t>
            </a:r>
            <a:r>
              <a:rPr lang="it-IT" sz="2000" dirty="0" smtClean="0">
                <a:latin typeface="Arial" pitchFamily="34" charset="0"/>
                <a:cs typeface="Arial" pitchFamily="34" charset="0"/>
              </a:rPr>
              <a:t> la </a:t>
            </a:r>
            <a:r>
              <a:rPr lang="it-IT" sz="2000" dirty="0" err="1" smtClean="0">
                <a:latin typeface="Arial" pitchFamily="34" charset="0"/>
                <a:cs typeface="Arial" pitchFamily="34" charset="0"/>
              </a:rPr>
              <a:t>qualité</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au</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sein</a:t>
            </a:r>
            <a:r>
              <a:rPr lang="it-IT" sz="2000" dirty="0" smtClean="0">
                <a:latin typeface="Arial" pitchFamily="34" charset="0"/>
                <a:cs typeface="Arial" pitchFamily="34" charset="0"/>
              </a:rPr>
              <a:t> d’une </a:t>
            </a:r>
            <a:r>
              <a:rPr lang="it-IT" sz="2000" dirty="0" err="1" smtClean="0">
                <a:latin typeface="Arial" pitchFamily="34" charset="0"/>
                <a:cs typeface="Arial" pitchFamily="34" charset="0"/>
              </a:rPr>
              <a:t>approche</a:t>
            </a:r>
            <a:r>
              <a:rPr lang="it-IT" sz="2000" dirty="0" smtClean="0">
                <a:latin typeface="Arial" pitchFamily="34" charset="0"/>
                <a:cs typeface="Arial" pitchFamily="34" charset="0"/>
              </a:rPr>
              <a:t> territoriale.</a:t>
            </a:r>
          </a:p>
          <a:p>
            <a:pPr algn="ctr">
              <a:buNone/>
            </a:pPr>
            <a:r>
              <a:rPr lang="it-IT" sz="2000" dirty="0" err="1" smtClean="0">
                <a:latin typeface="Arial" pitchFamily="34" charset="0"/>
                <a:cs typeface="Arial" pitchFamily="34" charset="0"/>
              </a:rPr>
              <a:t>Aujourd</a:t>
            </a:r>
            <a:r>
              <a:rPr lang="it-IT" sz="2000" dirty="0" smtClean="0">
                <a:latin typeface="Arial" pitchFamily="34" charset="0"/>
                <a:cs typeface="Arial" pitchFamily="34" charset="0"/>
              </a:rPr>
              <a:t>’</a:t>
            </a:r>
            <a:r>
              <a:rPr lang="it-IT" sz="2000" dirty="0" err="1" smtClean="0">
                <a:latin typeface="Arial" pitchFamily="34" charset="0"/>
                <a:cs typeface="Arial" pitchFamily="34" charset="0"/>
              </a:rPr>
              <a:t>hui</a:t>
            </a:r>
            <a:r>
              <a:rPr lang="it-IT" sz="2000" dirty="0" smtClean="0">
                <a:latin typeface="Arial" pitchFamily="34" charset="0"/>
                <a:cs typeface="Arial" pitchFamily="34" charset="0"/>
              </a:rPr>
              <a:t>, il est </a:t>
            </a:r>
            <a:r>
              <a:rPr lang="it-IT" sz="2000" dirty="0" err="1" smtClean="0">
                <a:latin typeface="Arial" pitchFamily="34" charset="0"/>
                <a:cs typeface="Arial" pitchFamily="34" charset="0"/>
              </a:rPr>
              <a:t>très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important</a:t>
            </a:r>
            <a:r>
              <a:rPr lang="it-IT" sz="2000" dirty="0" smtClean="0">
                <a:latin typeface="Arial" pitchFamily="34" charset="0"/>
                <a:cs typeface="Arial" pitchFamily="34" charset="0"/>
              </a:rPr>
              <a:t> d’</a:t>
            </a:r>
            <a:r>
              <a:rPr lang="it-IT" sz="2000" dirty="0" err="1" smtClean="0">
                <a:latin typeface="Arial" pitchFamily="34" charset="0"/>
                <a:cs typeface="Arial" pitchFamily="34" charset="0"/>
              </a:rPr>
              <a:t>avoir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contacts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avec</a:t>
            </a:r>
            <a:r>
              <a:rPr lang="it-IT" sz="2000" dirty="0" smtClean="0">
                <a:latin typeface="Arial" pitchFamily="34" charset="0"/>
                <a:cs typeface="Arial" pitchFamily="34" charset="0"/>
              </a:rPr>
              <a:t> tout le monde pour s’</a:t>
            </a:r>
            <a:r>
              <a:rPr lang="it-IT" sz="2000" dirty="0" err="1" smtClean="0">
                <a:latin typeface="Arial" pitchFamily="34" charset="0"/>
                <a:cs typeface="Arial" pitchFamily="34" charset="0"/>
              </a:rPr>
              <a:t>approvisionner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et</a:t>
            </a:r>
            <a:r>
              <a:rPr lang="it-IT" sz="2000" dirty="0" smtClean="0">
                <a:latin typeface="Arial" pitchFamily="34" charset="0"/>
                <a:cs typeface="Arial" pitchFamily="34" charset="0"/>
              </a:rPr>
              <a:t> d’</a:t>
            </a:r>
            <a:r>
              <a:rPr lang="it-IT" sz="2000" dirty="0" err="1" smtClean="0">
                <a:latin typeface="Arial" pitchFamily="34" charset="0"/>
                <a:cs typeface="Arial" pitchFamily="34" charset="0"/>
              </a:rPr>
              <a:t>avoir</a:t>
            </a:r>
            <a:r>
              <a:rPr lang="it-IT" sz="2000" dirty="0" smtClean="0">
                <a:latin typeface="Arial" pitchFamily="34" charset="0"/>
                <a:cs typeface="Arial" pitchFamily="34" charset="0"/>
              </a:rPr>
              <a:t> une carte </a:t>
            </a:r>
            <a:r>
              <a:rPr lang="it-IT" sz="2000" dirty="0" err="1" smtClean="0">
                <a:latin typeface="Arial" pitchFamily="34" charset="0"/>
                <a:cs typeface="Arial" pitchFamily="34" charset="0"/>
              </a:rPr>
              <a:t>des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autres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concurrents</a:t>
            </a:r>
            <a:r>
              <a:rPr lang="it-IT" sz="2000" dirty="0" smtClean="0">
                <a:latin typeface="Arial" pitchFamily="34" charset="0"/>
                <a:cs typeface="Arial" pitchFamily="34" charset="0"/>
              </a:rPr>
              <a:t>.</a:t>
            </a:r>
          </a:p>
          <a:p>
            <a:pPr algn="ctr">
              <a:buNone/>
            </a:pPr>
            <a:r>
              <a:rPr lang="it-IT" sz="2000" dirty="0" err="1" smtClean="0">
                <a:latin typeface="Arial" pitchFamily="34" charset="0"/>
                <a:cs typeface="Arial" pitchFamily="34" charset="0"/>
              </a:rPr>
              <a:t>Et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avec</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ça</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nous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pouvons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confirmer</a:t>
            </a:r>
            <a:r>
              <a:rPr lang="it-IT" sz="2000" dirty="0" smtClean="0">
                <a:latin typeface="Arial" pitchFamily="34" charset="0"/>
                <a:cs typeface="Arial" pitchFamily="34" charset="0"/>
              </a:rPr>
              <a:t> l’</a:t>
            </a:r>
            <a:r>
              <a:rPr lang="it-IT" sz="2000" dirty="0" err="1" smtClean="0">
                <a:latin typeface="Arial" pitchFamily="34" charset="0"/>
                <a:cs typeface="Arial" pitchFamily="34" charset="0"/>
              </a:rPr>
              <a:t>importance</a:t>
            </a:r>
            <a:r>
              <a:rPr lang="it-IT" sz="2000" dirty="0" smtClean="0">
                <a:latin typeface="Arial" pitchFamily="34" charset="0"/>
                <a:cs typeface="Arial" pitchFamily="34" charset="0"/>
              </a:rPr>
              <a:t> de l’e-commerce (la </a:t>
            </a:r>
            <a:r>
              <a:rPr lang="it-IT" sz="2000" dirty="0" err="1" smtClean="0">
                <a:latin typeface="Arial" pitchFamily="34" charset="0"/>
                <a:cs typeface="Arial" pitchFamily="34" charset="0"/>
              </a:rPr>
              <a:t>vente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et</a:t>
            </a:r>
            <a:r>
              <a:rPr lang="it-IT" sz="2000" dirty="0" smtClean="0">
                <a:latin typeface="Arial" pitchFamily="34" charset="0"/>
                <a:cs typeface="Arial" pitchFamily="34" charset="0"/>
              </a:rPr>
              <a:t> la </a:t>
            </a:r>
            <a:r>
              <a:rPr lang="it-IT" sz="2000" dirty="0" err="1" smtClean="0">
                <a:latin typeface="Arial" pitchFamily="34" charset="0"/>
                <a:cs typeface="Arial" pitchFamily="34" charset="0"/>
              </a:rPr>
              <a:t>distribution</a:t>
            </a:r>
            <a:r>
              <a:rPr lang="it-IT" sz="2000" dirty="0" smtClean="0">
                <a:latin typeface="Arial" pitchFamily="34" charset="0"/>
                <a:cs typeface="Arial" pitchFamily="34" charset="0"/>
              </a:rPr>
              <a:t> de </a:t>
            </a:r>
            <a:r>
              <a:rPr lang="it-IT" sz="2000" dirty="0" err="1" smtClean="0">
                <a:latin typeface="Arial" pitchFamily="34" charset="0"/>
                <a:cs typeface="Arial" pitchFamily="34" charset="0"/>
              </a:rPr>
              <a:t>produits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utilisant</a:t>
            </a:r>
            <a:r>
              <a:rPr lang="it-IT" sz="2000" dirty="0" smtClean="0">
                <a:latin typeface="Arial" pitchFamily="34" charset="0"/>
                <a:cs typeface="Arial" pitchFamily="34" charset="0"/>
              </a:rPr>
              <a:t> internet) </a:t>
            </a:r>
            <a:r>
              <a:rPr lang="it-IT" sz="2000" dirty="0" err="1" smtClean="0">
                <a:latin typeface="Arial" pitchFamily="34" charset="0"/>
                <a:cs typeface="Arial" pitchFamily="34" charset="0"/>
              </a:rPr>
              <a:t>dans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notre</a:t>
            </a:r>
            <a:r>
              <a:rPr lang="it-IT" sz="2000" dirty="0" smtClean="0">
                <a:latin typeface="Arial" pitchFamily="34" charset="0"/>
                <a:cs typeface="Arial" pitchFamily="34" charset="0"/>
              </a:rPr>
              <a:t> vie.</a:t>
            </a:r>
          </a:p>
          <a:p>
            <a:pPr algn="ctr">
              <a:buNone/>
            </a:pPr>
            <a:r>
              <a:rPr lang="it-IT" sz="2000" dirty="0" smtClean="0">
                <a:latin typeface="Arial" pitchFamily="34" charset="0"/>
                <a:cs typeface="Arial" pitchFamily="34" charset="0"/>
              </a:rPr>
              <a:t>Il y a </a:t>
            </a:r>
            <a:r>
              <a:rPr lang="it-IT" sz="2000" dirty="0" err="1" smtClean="0">
                <a:latin typeface="Arial" pitchFamily="34" charset="0"/>
                <a:cs typeface="Arial" pitchFamily="34" charset="0"/>
              </a:rPr>
              <a:t>plusieurs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produits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locaux</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comme</a:t>
            </a:r>
            <a:r>
              <a:rPr lang="it-IT" sz="2000" dirty="0" smtClean="0">
                <a:latin typeface="Arial" pitchFamily="34" charset="0"/>
                <a:cs typeface="Arial" pitchFamily="34" charset="0"/>
              </a:rPr>
              <a:t> le vin, </a:t>
            </a:r>
            <a:r>
              <a:rPr lang="it-IT" sz="2000" dirty="0" err="1" smtClean="0">
                <a:latin typeface="Arial" pitchFamily="34" charset="0"/>
                <a:cs typeface="Arial" pitchFamily="34" charset="0"/>
              </a:rPr>
              <a:t>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viennoiseries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conserves</a:t>
            </a:r>
            <a:r>
              <a:rPr lang="it-IT" sz="2000" dirty="0" smtClean="0">
                <a:latin typeface="Arial" pitchFamily="34" charset="0"/>
                <a:cs typeface="Arial" pitchFamily="34" charset="0"/>
              </a:rPr>
              <a:t> mais </a:t>
            </a:r>
            <a:r>
              <a:rPr lang="it-IT" sz="2000" dirty="0" err="1" smtClean="0">
                <a:latin typeface="Arial" pitchFamily="34" charset="0"/>
                <a:cs typeface="Arial" pitchFamily="34" charset="0"/>
              </a:rPr>
              <a:t>dans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cette</a:t>
            </a:r>
            <a:r>
              <a:rPr lang="it-IT" sz="2000" dirty="0" smtClean="0">
                <a:latin typeface="Arial" pitchFamily="34" charset="0"/>
                <a:cs typeface="Arial" pitchFamily="34" charset="0"/>
              </a:rPr>
              <a:t> promotion, </a:t>
            </a:r>
            <a:r>
              <a:rPr lang="it-IT" sz="2000" dirty="0" err="1" smtClean="0">
                <a:latin typeface="Arial" pitchFamily="34" charset="0"/>
                <a:cs typeface="Arial" pitchFamily="34" charset="0"/>
              </a:rPr>
              <a:t>nous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parlons</a:t>
            </a:r>
            <a:r>
              <a:rPr lang="it-IT" sz="2000" dirty="0" smtClean="0">
                <a:latin typeface="Arial" pitchFamily="34" charset="0"/>
                <a:cs typeface="Arial" pitchFamily="34" charset="0"/>
              </a:rPr>
              <a:t> de l’</a:t>
            </a:r>
            <a:r>
              <a:rPr lang="it-IT" sz="2000" dirty="0" err="1" smtClean="0">
                <a:latin typeface="Arial" pitchFamily="34" charset="0"/>
                <a:cs typeface="Arial" pitchFamily="34" charset="0"/>
              </a:rPr>
              <a:t>huile</a:t>
            </a:r>
            <a:r>
              <a:rPr lang="it-IT" sz="2000" dirty="0" smtClean="0">
                <a:latin typeface="Arial" pitchFamily="34" charset="0"/>
                <a:cs typeface="Arial" pitchFamily="34" charset="0"/>
              </a:rPr>
              <a:t> d’olive extra </a:t>
            </a:r>
            <a:r>
              <a:rPr lang="it-IT" sz="2000" dirty="0" err="1" smtClean="0">
                <a:latin typeface="Arial" pitchFamily="34" charset="0"/>
                <a:cs typeface="Arial" pitchFamily="34" charset="0"/>
              </a:rPr>
              <a:t>vierge</a:t>
            </a:r>
            <a:r>
              <a:rPr lang="it-IT" sz="2000" dirty="0" smtClean="0">
                <a:latin typeface="Arial" pitchFamily="34" charset="0"/>
                <a:cs typeface="Arial" pitchFamily="34" charset="0"/>
              </a:rPr>
              <a:t> , le </a:t>
            </a:r>
            <a:r>
              <a:rPr lang="it-IT" sz="2000" dirty="0" err="1" smtClean="0">
                <a:latin typeface="Arial" pitchFamily="34" charset="0"/>
                <a:cs typeface="Arial" pitchFamily="34" charset="0"/>
              </a:rPr>
              <a:t>fleuron</a:t>
            </a:r>
            <a:r>
              <a:rPr lang="it-IT" sz="2000" dirty="0" smtClean="0">
                <a:latin typeface="Arial" pitchFamily="34" charset="0"/>
                <a:cs typeface="Arial" pitchFamily="34" charset="0"/>
              </a:rPr>
              <a:t> de San Severo.</a:t>
            </a:r>
          </a:p>
          <a:p>
            <a:pPr algn="ctr">
              <a:buNone/>
            </a:pPr>
            <a:r>
              <a:rPr lang="it-IT" sz="2000" dirty="0" err="1" smtClean="0">
                <a:latin typeface="Arial" pitchFamily="34" charset="0"/>
                <a:cs typeface="Arial" pitchFamily="34" charset="0"/>
              </a:rPr>
              <a:t>Dans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notre</a:t>
            </a:r>
            <a:r>
              <a:rPr lang="it-IT" sz="2000" dirty="0" smtClean="0">
                <a:latin typeface="Arial" pitchFamily="34" charset="0"/>
                <a:cs typeface="Arial" pitchFamily="34" charset="0"/>
              </a:rPr>
              <a:t> ville, l’</a:t>
            </a:r>
            <a:r>
              <a:rPr lang="it-IT" sz="2000" dirty="0" err="1" smtClean="0">
                <a:latin typeface="Arial" pitchFamily="34" charset="0"/>
                <a:cs typeface="Arial" pitchFamily="34" charset="0"/>
              </a:rPr>
              <a:t>huile</a:t>
            </a:r>
            <a:r>
              <a:rPr lang="it-IT" sz="2000" dirty="0" smtClean="0">
                <a:latin typeface="Arial" pitchFamily="34" charset="0"/>
                <a:cs typeface="Arial" pitchFamily="34" charset="0"/>
              </a:rPr>
              <a:t> d’olive extra </a:t>
            </a:r>
            <a:r>
              <a:rPr lang="it-IT" sz="2000" dirty="0" err="1" smtClean="0">
                <a:latin typeface="Arial" pitchFamily="34" charset="0"/>
                <a:cs typeface="Arial" pitchFamily="34" charset="0"/>
              </a:rPr>
              <a:t>vierge</a:t>
            </a:r>
            <a:r>
              <a:rPr lang="it-IT" sz="2000" dirty="0" smtClean="0">
                <a:latin typeface="Arial" pitchFamily="34" charset="0"/>
                <a:cs typeface="Arial" pitchFamily="34" charset="0"/>
              </a:rPr>
              <a:t> est un </a:t>
            </a:r>
            <a:r>
              <a:rPr lang="it-IT" sz="2000" dirty="0" err="1" smtClean="0">
                <a:latin typeface="Arial" pitchFamily="34" charset="0"/>
                <a:cs typeface="Arial" pitchFamily="34" charset="0"/>
              </a:rPr>
              <a:t>aliment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indispensable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dont</a:t>
            </a:r>
            <a:r>
              <a:rPr lang="it-IT" sz="2000" dirty="0" smtClean="0">
                <a:latin typeface="Arial" pitchFamily="34" charset="0"/>
                <a:cs typeface="Arial" pitchFamily="34" charset="0"/>
              </a:rPr>
              <a:t> on ne </a:t>
            </a:r>
            <a:r>
              <a:rPr lang="it-IT" sz="2000" dirty="0" err="1" smtClean="0">
                <a:latin typeface="Arial" pitchFamily="34" charset="0"/>
                <a:cs typeface="Arial" pitchFamily="34" charset="0"/>
              </a:rPr>
              <a:t>peut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pas</a:t>
            </a:r>
            <a:r>
              <a:rPr lang="it-IT" sz="2000" dirty="0" smtClean="0">
                <a:latin typeface="Arial" pitchFamily="34" charset="0"/>
                <a:cs typeface="Arial" pitchFamily="34" charset="0"/>
              </a:rPr>
              <a:t> s’en </a:t>
            </a:r>
            <a:r>
              <a:rPr lang="it-IT" sz="2000" dirty="0" err="1" smtClean="0">
                <a:latin typeface="Arial" pitchFamily="34" charset="0"/>
                <a:cs typeface="Arial" pitchFamily="34" charset="0"/>
              </a:rPr>
              <a:t>passer</a:t>
            </a:r>
            <a:r>
              <a:rPr lang="it-IT" sz="2000" dirty="0" smtClean="0">
                <a:latin typeface="Arial" pitchFamily="34" charset="0"/>
                <a:cs typeface="Arial" pitchFamily="34" charset="0"/>
              </a:rPr>
              <a:t>. Tout le monde </a:t>
            </a:r>
            <a:r>
              <a:rPr lang="it-IT" sz="2000" dirty="0" err="1" smtClean="0">
                <a:latin typeface="Arial" pitchFamily="34" charset="0"/>
                <a:cs typeface="Arial" pitchFamily="34" charset="0"/>
              </a:rPr>
              <a:t>accompagne</a:t>
            </a:r>
            <a:r>
              <a:rPr lang="it-IT" sz="2000" dirty="0" smtClean="0">
                <a:latin typeface="Arial" pitchFamily="34" charset="0"/>
                <a:cs typeface="Arial" pitchFamily="34" charset="0"/>
              </a:rPr>
              <a:t> son </a:t>
            </a:r>
            <a:r>
              <a:rPr lang="it-IT" sz="2000" dirty="0" err="1" smtClean="0">
                <a:latin typeface="Arial" pitchFamily="34" charset="0"/>
                <a:cs typeface="Arial" pitchFamily="34" charset="0"/>
              </a:rPr>
              <a:t>repas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avec</a:t>
            </a:r>
            <a:r>
              <a:rPr lang="it-IT" sz="2000" dirty="0" smtClean="0">
                <a:latin typeface="Arial" pitchFamily="34" charset="0"/>
                <a:cs typeface="Arial" pitchFamily="34" charset="0"/>
              </a:rPr>
              <a:t> de l’</a:t>
            </a:r>
            <a:r>
              <a:rPr lang="it-IT" sz="2000" dirty="0" err="1" smtClean="0">
                <a:latin typeface="Arial" pitchFamily="34" charset="0"/>
                <a:cs typeface="Arial" pitchFamily="34" charset="0"/>
              </a:rPr>
              <a:t>huile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dans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pates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légumes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soupes</a:t>
            </a:r>
            <a:r>
              <a:rPr lang="it-IT" sz="2000" dirty="0" smtClean="0">
                <a:latin typeface="Arial" pitchFamily="34" charset="0"/>
                <a:cs typeface="Arial" pitchFamily="34" charset="0"/>
              </a:rPr>
              <a:t> de </a:t>
            </a:r>
            <a:r>
              <a:rPr lang="it-IT" sz="2000" dirty="0" err="1" smtClean="0">
                <a:latin typeface="Arial" pitchFamily="34" charset="0"/>
                <a:cs typeface="Arial" pitchFamily="34" charset="0"/>
              </a:rPr>
              <a:t>légumes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secs</a:t>
            </a:r>
            <a:r>
              <a:rPr lang="it-IT" sz="2000" dirty="0" smtClean="0">
                <a:latin typeface="Arial" pitchFamily="34" charset="0"/>
                <a:cs typeface="Arial" pitchFamily="34" charset="0"/>
              </a:rPr>
              <a:t>. On </a:t>
            </a:r>
            <a:r>
              <a:rPr lang="it-IT" sz="2000" dirty="0" err="1" smtClean="0">
                <a:latin typeface="Arial" pitchFamily="34" charset="0"/>
                <a:cs typeface="Arial" pitchFamily="34" charset="0"/>
              </a:rPr>
              <a:t>fait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aussi</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des</a:t>
            </a:r>
            <a:r>
              <a:rPr lang="it-IT" sz="2000" dirty="0" smtClean="0">
                <a:latin typeface="Arial" pitchFamily="34" charset="0"/>
                <a:cs typeface="Arial" pitchFamily="34" charset="0"/>
              </a:rPr>
              <a:t> </a:t>
            </a:r>
            <a:r>
              <a:rPr lang="fr-FR" sz="2000" dirty="0" smtClean="0">
                <a:latin typeface="Arial" pitchFamily="34" charset="0"/>
                <a:cs typeface="Arial" pitchFamily="34" charset="0"/>
              </a:rPr>
              <a:t>gâteaux </a:t>
            </a:r>
            <a:r>
              <a:rPr lang="it-IT" sz="2000" dirty="0" err="1" smtClean="0">
                <a:latin typeface="Arial" pitchFamily="34" charset="0"/>
                <a:cs typeface="Arial" pitchFamily="34" charset="0"/>
              </a:rPr>
              <a:t>et</a:t>
            </a:r>
            <a:r>
              <a:rPr lang="it-IT" sz="2000" dirty="0" smtClean="0">
                <a:latin typeface="Arial" pitchFamily="34" charset="0"/>
                <a:cs typeface="Arial" pitchFamily="34" charset="0"/>
              </a:rPr>
              <a:t> d’</a:t>
            </a:r>
            <a:r>
              <a:rPr lang="it-IT" sz="2000" dirty="0" err="1" smtClean="0">
                <a:latin typeface="Arial" pitchFamily="34" charset="0"/>
                <a:cs typeface="Arial" pitchFamily="34" charset="0"/>
              </a:rPr>
              <a:t>autres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mets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encore</a:t>
            </a:r>
            <a:r>
              <a:rPr lang="it-IT" sz="2000" dirty="0" smtClean="0">
                <a:latin typeface="Arial" pitchFamily="34" charset="0"/>
                <a:cs typeface="Arial" pitchFamily="34" charset="0"/>
              </a:rPr>
              <a:t>.</a:t>
            </a:r>
          </a:p>
          <a:p>
            <a:pPr algn="ctr">
              <a:buNone/>
            </a:pPr>
            <a:r>
              <a:rPr lang="it-IT" sz="2000" dirty="0" smtClean="0">
                <a:latin typeface="Arial" pitchFamily="34" charset="0"/>
                <a:cs typeface="Arial" pitchFamily="34" charset="0"/>
              </a:rPr>
              <a:t>Ce </a:t>
            </a:r>
            <a:r>
              <a:rPr lang="it-IT" sz="2000" dirty="0" err="1" smtClean="0">
                <a:latin typeface="Arial" pitchFamily="34" charset="0"/>
                <a:cs typeface="Arial" pitchFamily="34" charset="0"/>
              </a:rPr>
              <a:t>produit</a:t>
            </a:r>
            <a:r>
              <a:rPr lang="it-IT" sz="2000" dirty="0" smtClean="0">
                <a:latin typeface="Arial" pitchFamily="34" charset="0"/>
                <a:cs typeface="Arial" pitchFamily="34" charset="0"/>
              </a:rPr>
              <a:t> donne l’</a:t>
            </a:r>
            <a:r>
              <a:rPr lang="it-IT" sz="2000" dirty="0" err="1" smtClean="0">
                <a:latin typeface="Arial" pitchFamily="34" charset="0"/>
                <a:cs typeface="Arial" pitchFamily="34" charset="0"/>
              </a:rPr>
              <a:t>opportunité</a:t>
            </a:r>
            <a:r>
              <a:rPr lang="it-IT" sz="2000" dirty="0" smtClean="0">
                <a:latin typeface="Arial" pitchFamily="34" charset="0"/>
                <a:cs typeface="Arial" pitchFamily="34" charset="0"/>
              </a:rPr>
              <a:t> à </a:t>
            </a:r>
            <a:r>
              <a:rPr lang="it-IT" sz="2000" dirty="0" err="1" smtClean="0">
                <a:latin typeface="Arial" pitchFamily="34" charset="0"/>
                <a:cs typeface="Arial" pitchFamily="34" charset="0"/>
              </a:rPr>
              <a:t>plusieurs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personnes</a:t>
            </a:r>
            <a:r>
              <a:rPr lang="it-IT" sz="2000" dirty="0" smtClean="0">
                <a:latin typeface="Arial" pitchFamily="34" charset="0"/>
                <a:cs typeface="Arial" pitchFamily="34" charset="0"/>
              </a:rPr>
              <a:t> de </a:t>
            </a:r>
            <a:r>
              <a:rPr lang="it-IT" sz="2000" dirty="0" err="1" smtClean="0">
                <a:latin typeface="Arial" pitchFamily="34" charset="0"/>
                <a:cs typeface="Arial" pitchFamily="34" charset="0"/>
              </a:rPr>
              <a:t>travailler</a:t>
            </a:r>
            <a:r>
              <a:rPr lang="it-IT" sz="2000" dirty="0" smtClean="0">
                <a:latin typeface="Arial" pitchFamily="34" charset="0"/>
                <a:cs typeface="Arial" pitchFamily="34" charset="0"/>
              </a:rPr>
              <a:t>!</a:t>
            </a:r>
          </a:p>
          <a:p>
            <a:pPr algn="ctr">
              <a:buNone/>
            </a:pPr>
            <a:endParaRPr lang="it-IT" sz="20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357166"/>
            <a:ext cx="7215238" cy="3785652"/>
          </a:xfrm>
          <a:prstGeom prst="rect">
            <a:avLst/>
          </a:prstGeom>
          <a:noFill/>
        </p:spPr>
        <p:txBody>
          <a:bodyPr wrap="square" rtlCol="0">
            <a:spAutoFit/>
          </a:bodyPr>
          <a:lstStyle/>
          <a:p>
            <a:r>
              <a:rPr lang="fr-FR" sz="2000" dirty="0" smtClean="0">
                <a:latin typeface="Arial" pitchFamily="34" charset="0"/>
                <a:cs typeface="Arial" pitchFamily="34" charset="0"/>
              </a:rPr>
              <a:t>L’huile extra-vierge d’olive de San </a:t>
            </a:r>
            <a:r>
              <a:rPr lang="fr-FR" sz="2000" dirty="0" err="1" smtClean="0">
                <a:latin typeface="Arial" pitchFamily="34" charset="0"/>
                <a:cs typeface="Arial" pitchFamily="34" charset="0"/>
              </a:rPr>
              <a:t>Severo</a:t>
            </a:r>
            <a:r>
              <a:rPr lang="fr-FR" sz="2000" dirty="0" smtClean="0">
                <a:latin typeface="Arial" pitchFamily="34" charset="0"/>
                <a:cs typeface="Arial" pitchFamily="34" charset="0"/>
              </a:rPr>
              <a:t> bénéficie d’une histoire très ancienne!</a:t>
            </a:r>
          </a:p>
          <a:p>
            <a:r>
              <a:rPr lang="fr-FR" sz="2000" b="1" dirty="0" smtClean="0">
                <a:latin typeface="Arial" pitchFamily="34" charset="0"/>
                <a:cs typeface="Arial" pitchFamily="34" charset="0"/>
              </a:rPr>
              <a:t>Couleur</a:t>
            </a:r>
            <a:r>
              <a:rPr lang="fr-FR" sz="2000" dirty="0" smtClean="0">
                <a:latin typeface="Arial" pitchFamily="34" charset="0"/>
                <a:cs typeface="Arial" pitchFamily="34" charset="0"/>
              </a:rPr>
              <a:t> : Limpide, couleur jaune ou verte</a:t>
            </a:r>
            <a:br>
              <a:rPr lang="fr-FR" sz="2000" dirty="0" smtClean="0">
                <a:latin typeface="Arial" pitchFamily="34" charset="0"/>
                <a:cs typeface="Arial" pitchFamily="34" charset="0"/>
              </a:rPr>
            </a:br>
            <a:r>
              <a:rPr lang="fr-FR" sz="2000" b="1" dirty="0" smtClean="0">
                <a:latin typeface="Arial" pitchFamily="34" charset="0"/>
                <a:cs typeface="Arial" pitchFamily="34" charset="0"/>
              </a:rPr>
              <a:t>Odeur</a:t>
            </a:r>
            <a:r>
              <a:rPr lang="fr-FR" sz="2000" dirty="0" smtClean="0">
                <a:latin typeface="Arial" pitchFamily="34" charset="0"/>
                <a:cs typeface="Arial" pitchFamily="34" charset="0"/>
              </a:rPr>
              <a:t> : Fruitée</a:t>
            </a:r>
            <a:br>
              <a:rPr lang="fr-FR" sz="2000" dirty="0" smtClean="0">
                <a:latin typeface="Arial" pitchFamily="34" charset="0"/>
                <a:cs typeface="Arial" pitchFamily="34" charset="0"/>
              </a:rPr>
            </a:br>
            <a:r>
              <a:rPr lang="fr-FR" sz="2000" b="1" dirty="0" smtClean="0">
                <a:latin typeface="Arial" pitchFamily="34" charset="0"/>
                <a:cs typeface="Arial" pitchFamily="34" charset="0"/>
              </a:rPr>
              <a:t>Texture</a:t>
            </a:r>
            <a:r>
              <a:rPr lang="fr-FR" sz="2000" dirty="0" smtClean="0">
                <a:latin typeface="Arial" pitchFamily="34" charset="0"/>
                <a:cs typeface="Arial" pitchFamily="34" charset="0"/>
              </a:rPr>
              <a:t> : Fluide</a:t>
            </a:r>
            <a:br>
              <a:rPr lang="fr-FR" sz="2000" dirty="0" smtClean="0">
                <a:latin typeface="Arial" pitchFamily="34" charset="0"/>
                <a:cs typeface="Arial" pitchFamily="34" charset="0"/>
              </a:rPr>
            </a:br>
            <a:r>
              <a:rPr lang="fr-FR" sz="2000" b="1" dirty="0" smtClean="0">
                <a:latin typeface="Arial" pitchFamily="34" charset="0"/>
                <a:cs typeface="Arial" pitchFamily="34" charset="0"/>
              </a:rPr>
              <a:t>Goût</a:t>
            </a:r>
            <a:r>
              <a:rPr lang="fr-FR" sz="2000" dirty="0" smtClean="0">
                <a:latin typeface="Arial" pitchFamily="34" charset="0"/>
                <a:cs typeface="Arial" pitchFamily="34" charset="0"/>
              </a:rPr>
              <a:t> : Fruité</a:t>
            </a:r>
          </a:p>
          <a:p>
            <a:r>
              <a:rPr lang="fr-FR" sz="2000" b="1" dirty="0" smtClean="0">
                <a:solidFill>
                  <a:schemeClr val="accent6">
                    <a:lumMod val="50000"/>
                  </a:schemeClr>
                </a:solidFill>
                <a:latin typeface="Arial" pitchFamily="34" charset="0"/>
                <a:cs typeface="Arial" pitchFamily="34" charset="0"/>
              </a:rPr>
              <a:t>« Ce type de produit offre plusieurs avantages : le plus important est celui de manger votre repas avec les autres en souriant et en goutant à la qualité! » </a:t>
            </a:r>
          </a:p>
          <a:p>
            <a:r>
              <a:rPr lang="fr-FR" sz="2000" dirty="0" smtClean="0">
                <a:latin typeface="Arial" pitchFamily="34" charset="0"/>
                <a:cs typeface="Arial" pitchFamily="34" charset="0"/>
              </a:rPr>
              <a:t> Faire ce choix signifie s’approcher à</a:t>
            </a:r>
          </a:p>
          <a:p>
            <a:r>
              <a:rPr lang="fr-FR" sz="2000" dirty="0" smtClean="0">
                <a:latin typeface="Arial" pitchFamily="34" charset="0"/>
                <a:cs typeface="Arial" pitchFamily="34" charset="0"/>
              </a:rPr>
              <a:t> l’un des meilleurs produits de notre terroir! Notre or!</a:t>
            </a:r>
          </a:p>
          <a:p>
            <a:r>
              <a:rPr lang="fr-FR" sz="2000" dirty="0" smtClean="0">
                <a:solidFill>
                  <a:schemeClr val="accent6">
                    <a:lumMod val="50000"/>
                  </a:schemeClr>
                </a:solidFill>
                <a:latin typeface="Arial" pitchFamily="34" charset="0"/>
                <a:cs typeface="Arial" pitchFamily="34" charset="0"/>
              </a:rPr>
              <a:t>« Cela va avec tout ce qui est bon »</a:t>
            </a:r>
            <a:endParaRPr lang="fr-FR" sz="2000" dirty="0">
              <a:solidFill>
                <a:schemeClr val="accent6">
                  <a:lumMod val="50000"/>
                </a:schemeClr>
              </a:solidFill>
              <a:latin typeface="Arial" pitchFamily="34" charset="0"/>
              <a:cs typeface="Arial" pitchFamily="34" charset="0"/>
            </a:endParaRPr>
          </a:p>
        </p:txBody>
      </p:sp>
      <p:pic>
        <p:nvPicPr>
          <p:cNvPr id="3" name="Immagine 2">
            <a:extLst>
              <a:ext uri="{FF2B5EF4-FFF2-40B4-BE49-F238E27FC236}">
                <a16:creationId xmlns:a16="http://schemas.microsoft.com/office/drawing/2014/main" id="{5290DB93-2787-4CD1-B038-9CAD32011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46" y="4214818"/>
            <a:ext cx="2928958" cy="2122328"/>
          </a:xfrm>
          <a:prstGeom prst="rect">
            <a:avLst/>
          </a:prstGeom>
        </p:spPr>
      </p:pic>
      <p:pic>
        <p:nvPicPr>
          <p:cNvPr id="4" name="Immagine 3">
            <a:extLst>
              <a:ext uri="{FF2B5EF4-FFF2-40B4-BE49-F238E27FC236}">
                <a16:creationId xmlns:a16="http://schemas.microsoft.com/office/drawing/2014/main" id="{C108C516-97E6-4123-9F51-396807AB4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26" y="2928934"/>
            <a:ext cx="1948787" cy="33978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642918"/>
            <a:ext cx="7858180" cy="3477875"/>
          </a:xfrm>
          <a:prstGeom prst="rect">
            <a:avLst/>
          </a:prstGeom>
          <a:noFill/>
        </p:spPr>
        <p:txBody>
          <a:bodyPr wrap="square" rtlCol="0">
            <a:spAutoFit/>
          </a:bodyPr>
          <a:lstStyle/>
          <a:p>
            <a:r>
              <a:rPr lang="it-IT" sz="2000" dirty="0" smtClean="0">
                <a:latin typeface="Arial" pitchFamily="34" charset="0"/>
                <a:cs typeface="Arial" pitchFamily="34" charset="0"/>
              </a:rPr>
              <a:t>La Capitanata è il territorio posto al settentrione della Puglia; l’origine del nome risale probabilmente all’epoca della denominazione bizantina. Il significato deriva dal territorio amministrato da quei funzionari del governo bizantino che ebbero il nome di </a:t>
            </a:r>
            <a:r>
              <a:rPr lang="it-IT" sz="2000" dirty="0" err="1" smtClean="0">
                <a:latin typeface="Arial" pitchFamily="34" charset="0"/>
                <a:cs typeface="Arial" pitchFamily="34" charset="0"/>
              </a:rPr>
              <a:t>Catapani</a:t>
            </a:r>
            <a:r>
              <a:rPr lang="it-IT" sz="2000" dirty="0" smtClean="0">
                <a:latin typeface="Arial" pitchFamily="34" charset="0"/>
                <a:cs typeface="Arial" pitchFamily="34" charset="0"/>
              </a:rPr>
              <a:t> La Capitanata è divisa in tre parti: Gargano,Alto tavoliere e Appennino. Essa è situata vicina al mare,quindi, vi è una sorta di protezione per rifugiarsi dai venti provenienti dall’est ed ovest. L’agricoltura e l’allevamento sono sempre state le attività prevalenti in questo posto ,ad esempio a San Severo c’erano le stalle  in periferia e si vendevano tacchini, tutto questo era grazie al clima e al suo territorio pianeggiante</a:t>
            </a:r>
            <a:r>
              <a:rPr lang="it-IT" dirty="0" smtClean="0"/>
              <a:t>.</a:t>
            </a:r>
            <a:endParaRPr lang="it-IT" dirty="0"/>
          </a:p>
        </p:txBody>
      </p:sp>
      <p:sp>
        <p:nvSpPr>
          <p:cNvPr id="3" name="CasellaDiTesto 2"/>
          <p:cNvSpPr txBox="1"/>
          <p:nvPr/>
        </p:nvSpPr>
        <p:spPr>
          <a:xfrm>
            <a:off x="2571704" y="571480"/>
            <a:ext cx="6072262" cy="357190"/>
          </a:xfrm>
          <a:prstGeom prst="rect">
            <a:avLst/>
          </a:prstGeom>
          <a:noFill/>
        </p:spPr>
        <p:txBody>
          <a:bodyPr wrap="square" rtlCol="0">
            <a:prstTxWarp prst="textArchDown">
              <a:avLst/>
            </a:prstTxWarp>
            <a:spAutoFit/>
            <a:scene3d>
              <a:camera prst="isometricOffAxis2Lef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sz="7200" b="1" dirty="0" smtClean="0">
                <a:ln/>
                <a:solidFill>
                  <a:schemeClr val="accent3"/>
                </a:solidFill>
              </a:rPr>
              <a:t> </a:t>
            </a:r>
            <a:endParaRPr lang="it-IT" sz="7200" b="1" dirty="0">
              <a:ln/>
              <a:solidFill>
                <a:schemeClr val="accent3"/>
              </a:solidFill>
            </a:endParaRPr>
          </a:p>
        </p:txBody>
      </p:sp>
      <p:pic>
        <p:nvPicPr>
          <p:cNvPr id="5" name="Immagine 4" descr="uva bianca.jpeg"/>
          <p:cNvPicPr>
            <a:picLocks noChangeAspect="1"/>
          </p:cNvPicPr>
          <p:nvPr/>
        </p:nvPicPr>
        <p:blipFill>
          <a:blip r:embed="rId2" cstate="print"/>
          <a:stretch>
            <a:fillRect/>
          </a:stretch>
        </p:blipFill>
        <p:spPr>
          <a:xfrm>
            <a:off x="2071670" y="4357694"/>
            <a:ext cx="2670087" cy="1480595"/>
          </a:xfrm>
          <a:prstGeom prst="rect">
            <a:avLst/>
          </a:prstGeom>
        </p:spPr>
      </p:pic>
      <p:pic>
        <p:nvPicPr>
          <p:cNvPr id="8" name="Immagine 7" descr="2.jpg"/>
          <p:cNvPicPr>
            <a:picLocks noChangeAspect="1"/>
          </p:cNvPicPr>
          <p:nvPr/>
        </p:nvPicPr>
        <p:blipFill>
          <a:blip r:embed="rId3"/>
          <a:stretch>
            <a:fillRect/>
          </a:stretch>
        </p:blipFill>
        <p:spPr>
          <a:xfrm>
            <a:off x="4929190" y="4357694"/>
            <a:ext cx="2857520" cy="1500198"/>
          </a:xfrm>
          <a:prstGeom prst="rect">
            <a:avLst/>
          </a:prstGeom>
        </p:spPr>
      </p:pic>
      <p:pic>
        <p:nvPicPr>
          <p:cNvPr id="9" name="Immagine 8" descr="WhatsApp Image 2020-12-15 at 10.08.11.jpeg"/>
          <p:cNvPicPr>
            <a:picLocks noChangeAspect="1"/>
          </p:cNvPicPr>
          <p:nvPr/>
        </p:nvPicPr>
        <p:blipFill>
          <a:blip r:embed="rId4" cstate="print"/>
          <a:stretch>
            <a:fillRect/>
          </a:stretch>
        </p:blipFill>
        <p:spPr>
          <a:xfrm>
            <a:off x="7929586" y="4714884"/>
            <a:ext cx="735276" cy="1482785"/>
          </a:xfrm>
          <a:prstGeom prst="rect">
            <a:avLst/>
          </a:prstGeom>
        </p:spPr>
      </p:pic>
      <p:pic>
        <p:nvPicPr>
          <p:cNvPr id="10" name="Immagine 9" descr="WhatsApp Image 2020-12-15 at 10.08.11 (1).jpeg"/>
          <p:cNvPicPr>
            <a:picLocks noChangeAspect="1"/>
          </p:cNvPicPr>
          <p:nvPr/>
        </p:nvPicPr>
        <p:blipFill>
          <a:blip r:embed="rId5" cstate="print"/>
          <a:stretch>
            <a:fillRect/>
          </a:stretch>
        </p:blipFill>
        <p:spPr>
          <a:xfrm>
            <a:off x="1285852" y="4572008"/>
            <a:ext cx="714380" cy="1448236"/>
          </a:xfrm>
          <a:prstGeom prst="rect">
            <a:avLst/>
          </a:prstGeom>
        </p:spPr>
      </p:pic>
      <p:pic>
        <p:nvPicPr>
          <p:cNvPr id="11" name="Immagine 10" descr="OLIO.jpg"/>
          <p:cNvPicPr>
            <a:picLocks noChangeAspect="1"/>
          </p:cNvPicPr>
          <p:nvPr/>
        </p:nvPicPr>
        <p:blipFill>
          <a:blip r:embed="rId6" cstate="print"/>
          <a:stretch>
            <a:fillRect/>
          </a:stretch>
        </p:blipFill>
        <p:spPr>
          <a:xfrm>
            <a:off x="285720" y="4429132"/>
            <a:ext cx="1214446" cy="17096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85728"/>
            <a:ext cx="850112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Calibri" pitchFamily="34" charset="0"/>
                <a:cs typeface="Arial" pitchFamily="34" charset="0"/>
              </a:rPr>
              <a:t> Il Tavoliere della Puglia è secondo alla Pianura Padana. Al giorno d’oggi vi sono anche coltivazioni di cereali, piante ed altro, infatti questa zona è considerata il gancio d’Italia.Nel Gargano troviamo sotto terra le falde acquifere che sono zone di rocce permeabili che permettono di idratare i terreni, infatti ci hanno permesso l’affermazione della coltura di agrumi. L’olivo cresce sugli alberi ma esso viene rovinato dalle mosche che depongono le loro uova sull’oliva e la rendono malata. L’olivo ha bisogno di essere curato e potato prima</a:t>
            </a:r>
            <a:r>
              <a:rPr kumimoji="0" lang="it-IT" b="0" i="0" u="none" strike="noStrike" cap="none" normalizeH="0" dirty="0" smtClean="0">
                <a:ln>
                  <a:noFill/>
                </a:ln>
                <a:solidFill>
                  <a:schemeClr val="tx1"/>
                </a:solidFill>
                <a:effectLst/>
                <a:latin typeface="Arial" pitchFamily="34" charset="0"/>
                <a:ea typeface="Calibri" pitchFamily="34" charset="0"/>
                <a:cs typeface="Arial" pitchFamily="34" charset="0"/>
              </a:rPr>
              <a:t> veniva chiamato liquido d’oro perché nei commerci veniva utilizzato come monete. L’albero d’ulivo ha una resistenza quasi immortale</a:t>
            </a:r>
            <a:r>
              <a:rPr kumimoji="0" lang="it-IT"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 coltivazione biologica utilizza risorse naturali. Il territorio Pugliese è Autoctono infatti è fertile e ci permette di produrre prodotti agricoli. La Puglia è una terra di grandi tradizioni vinicole proprio per la sua produzione di VINO DOC. San Severo è stata riconosciuta dal 1968 DOC (denominazione origine controllato)proprio per i suoi vini ed è seconda solo alla Toscana. Della DOC fanno parte: il vino Bianco, il Bombino, il Trebbiano bianco, la </a:t>
            </a:r>
            <a:r>
              <a:rPr kumimoji="0" lang="it-IT"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Falanghina</a:t>
            </a:r>
            <a:r>
              <a:rPr kumimoji="0" lang="it-IT" b="0" i="0" u="none" strike="noStrike" cap="none" normalizeH="0" baseline="0" dirty="0" smtClean="0">
                <a:ln>
                  <a:noFill/>
                </a:ln>
                <a:solidFill>
                  <a:schemeClr val="tx1"/>
                </a:solidFill>
                <a:effectLst/>
                <a:latin typeface="Arial" pitchFamily="34" charset="0"/>
                <a:ea typeface="Calibri" pitchFamily="34" charset="0"/>
                <a:cs typeface="Arial" pitchFamily="34" charset="0"/>
              </a:rPr>
              <a:t>, il Rosso e il Rosato. Il Rosso può essere anche un Rosso di Troia </a:t>
            </a:r>
            <a:r>
              <a:rPr kumimoji="0" lang="it-IT"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solitamete</a:t>
            </a:r>
            <a:r>
              <a:rPr kumimoji="0" lang="it-IT"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viene servito caldo e l’uva utilizzata è originaria della città di Troia mentre la </a:t>
            </a:r>
            <a:r>
              <a:rPr kumimoji="0" lang="it-IT"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Falanghina</a:t>
            </a:r>
            <a:r>
              <a:rPr kumimoji="0" lang="it-IT" b="0" i="0" u="none" strike="noStrike" cap="none" normalizeH="0" baseline="0" dirty="0" smtClean="0">
                <a:ln>
                  <a:noFill/>
                </a:ln>
                <a:solidFill>
                  <a:schemeClr val="tx1"/>
                </a:solidFill>
                <a:effectLst/>
                <a:latin typeface="Arial" pitchFamily="34" charset="0"/>
                <a:ea typeface="Calibri" pitchFamily="34" charset="0"/>
                <a:cs typeface="Arial" pitchFamily="34" charset="0"/>
              </a:rPr>
              <a:t> è di originaria di Benevento ma ha trovato un nido piacevole a San Severo, esso è Frizzantino e solitamente viene servito freddo.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571480"/>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San Severo è un paese ricco di tradizioni popolari a cui sono legate una serie di piatti tipici. Per la Pasqua è tradizione preparare come dolce la </a:t>
            </a:r>
            <a:r>
              <a:rPr kumimoji="0" lang="it-IT" sz="2000" b="0" i="0" u="none" strike="noStrike" cap="none" normalizeH="0" baseline="0" dirty="0" err="1" smtClean="0">
                <a:ln>
                  <a:noFill/>
                </a:ln>
                <a:solidFill>
                  <a:srgbClr val="4A4A49"/>
                </a:solidFill>
                <a:effectLst/>
                <a:latin typeface="Arial" pitchFamily="34" charset="0"/>
                <a:ea typeface="Times New Roman" pitchFamily="18" charset="0"/>
                <a:cs typeface="Arial" pitchFamily="34" charset="0"/>
              </a:rPr>
              <a:t>Scarcella</a:t>
            </a: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 e come piatto salato i </a:t>
            </a:r>
            <a:r>
              <a:rPr kumimoji="0" lang="it-IT" sz="2000" b="0" i="0" u="none" strike="noStrike" cap="none" normalizeH="0" baseline="0" dirty="0" err="1" smtClean="0">
                <a:ln>
                  <a:noFill/>
                </a:ln>
                <a:solidFill>
                  <a:srgbClr val="4A4A49"/>
                </a:solidFill>
                <a:effectLst/>
                <a:latin typeface="Arial" pitchFamily="34" charset="0"/>
                <a:ea typeface="Times New Roman" pitchFamily="18" charset="0"/>
                <a:cs typeface="Arial" pitchFamily="34" charset="0"/>
              </a:rPr>
              <a:t>carducci</a:t>
            </a: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 che sono preparati con uova e agnello. Per il carnevale abbiamo orecchiette fatte a mano con sugo di salsiccia di maiale e come dolci troviamo taralli di zucchero e chiacchiere. Anche per il 15 agosto c’è un piatto tipico che è infatti secondo la tradizione a pranzo si mangia il </a:t>
            </a:r>
            <a:r>
              <a:rPr kumimoji="0" lang="it-IT" sz="2000" b="0" i="1"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galletto</a:t>
            </a: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 ripieno e condito con  il sugo. Durante il periodo della commemorazione dei morti si gustano i </a:t>
            </a:r>
            <a:r>
              <a:rPr kumimoji="0" lang="it-IT" sz="2000" b="0" i="1" u="none" strike="noStrike" cap="none" normalizeH="0" baseline="0" dirty="0" err="1" smtClean="0">
                <a:ln>
                  <a:noFill/>
                </a:ln>
                <a:solidFill>
                  <a:srgbClr val="4A4A49"/>
                </a:solidFill>
                <a:effectLst/>
                <a:latin typeface="Arial" pitchFamily="34" charset="0"/>
                <a:ea typeface="Times New Roman" pitchFamily="18" charset="0"/>
                <a:cs typeface="Arial" pitchFamily="34" charset="0"/>
              </a:rPr>
              <a:t>peperati</a:t>
            </a:r>
            <a:r>
              <a:rPr kumimoji="0" lang="it-IT" sz="2000" b="0" i="1"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a:t>
            </a: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 L’altra tradizione popolare sanseverese da non dimenticare è la lavorazione della </a:t>
            </a:r>
            <a:r>
              <a:rPr kumimoji="0" lang="it-IT" sz="2000" b="0" i="1"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pasta fresca</a:t>
            </a:r>
            <a:r>
              <a:rPr kumimoji="0" lang="it-IT" sz="2000" b="0" i="0" u="none" strike="noStrike" cap="none" normalizeH="0" baseline="0" dirty="0" smtClean="0">
                <a:ln>
                  <a:noFill/>
                </a:ln>
                <a:solidFill>
                  <a:srgbClr val="4A4A49"/>
                </a:solidFill>
                <a:effectLst/>
                <a:latin typeface="Arial" pitchFamily="34" charset="0"/>
                <a:ea typeface="Times New Roman" pitchFamily="18" charset="0"/>
                <a:cs typeface="Arial" pitchFamily="34" charset="0"/>
              </a:rPr>
              <a:t> generalmente ogni domenica viene preparata la pasta fatta a mano da gustare per il pranzo con il sugo di carne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magine 4" descr="orecchiette-al-pomodoro-e-cacioricotta.jpg"/>
          <p:cNvPicPr>
            <a:picLocks noChangeAspect="1"/>
          </p:cNvPicPr>
          <p:nvPr/>
        </p:nvPicPr>
        <p:blipFill>
          <a:blip r:embed="rId2" cstate="print"/>
          <a:stretch>
            <a:fillRect/>
          </a:stretch>
        </p:blipFill>
        <p:spPr>
          <a:xfrm>
            <a:off x="6929454" y="5143512"/>
            <a:ext cx="1785950" cy="1123709"/>
          </a:xfrm>
          <a:prstGeom prst="rect">
            <a:avLst/>
          </a:prstGeom>
        </p:spPr>
      </p:pic>
      <p:pic>
        <p:nvPicPr>
          <p:cNvPr id="6" name="Immagine 5" descr="peperato-dolce-foggia.jpg"/>
          <p:cNvPicPr>
            <a:picLocks noChangeAspect="1"/>
          </p:cNvPicPr>
          <p:nvPr/>
        </p:nvPicPr>
        <p:blipFill>
          <a:blip r:embed="rId3" cstate="print"/>
          <a:stretch>
            <a:fillRect/>
          </a:stretch>
        </p:blipFill>
        <p:spPr>
          <a:xfrm>
            <a:off x="2643174" y="5072074"/>
            <a:ext cx="1857388" cy="1160629"/>
          </a:xfrm>
          <a:prstGeom prst="rect">
            <a:avLst/>
          </a:prstGeom>
        </p:spPr>
      </p:pic>
      <p:pic>
        <p:nvPicPr>
          <p:cNvPr id="7" name="Immagine 6" descr="scarcella-di-pasqua-1024x768.jpg"/>
          <p:cNvPicPr>
            <a:picLocks noChangeAspect="1"/>
          </p:cNvPicPr>
          <p:nvPr/>
        </p:nvPicPr>
        <p:blipFill>
          <a:blip r:embed="rId4" cstate="print"/>
          <a:stretch>
            <a:fillRect/>
          </a:stretch>
        </p:blipFill>
        <p:spPr>
          <a:xfrm>
            <a:off x="500034" y="4572008"/>
            <a:ext cx="1857388" cy="1150785"/>
          </a:xfrm>
          <a:prstGeom prst="rect">
            <a:avLst/>
          </a:prstGeom>
        </p:spPr>
      </p:pic>
      <p:pic>
        <p:nvPicPr>
          <p:cNvPr id="8" name="Immagine 7" descr="70-0.jpg"/>
          <p:cNvPicPr>
            <a:picLocks noChangeAspect="1"/>
          </p:cNvPicPr>
          <p:nvPr/>
        </p:nvPicPr>
        <p:blipFill>
          <a:blip r:embed="rId5" cstate="print"/>
          <a:stretch>
            <a:fillRect/>
          </a:stretch>
        </p:blipFill>
        <p:spPr>
          <a:xfrm>
            <a:off x="4857752" y="4572008"/>
            <a:ext cx="1750353" cy="11655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142852"/>
            <a:ext cx="7715304" cy="4401205"/>
          </a:xfrm>
          <a:prstGeom prst="rect">
            <a:avLst/>
          </a:prstGeom>
          <a:noFill/>
        </p:spPr>
        <p:txBody>
          <a:bodyPr wrap="square" rtlCol="0">
            <a:spAutoFit/>
          </a:bodyPr>
          <a:lstStyle/>
          <a:p>
            <a:pPr lvl="0" fontAlgn="base">
              <a:spcBef>
                <a:spcPct val="0"/>
              </a:spcBef>
              <a:spcAft>
                <a:spcPct val="0"/>
              </a:spcAft>
            </a:pPr>
            <a:r>
              <a:rPr lang="it-IT" sz="2000" dirty="0" smtClean="0">
                <a:solidFill>
                  <a:srgbClr val="4A4A49"/>
                </a:solidFill>
                <a:latin typeface="Arial" pitchFamily="34" charset="0"/>
                <a:ea typeface="Times New Roman" pitchFamily="18" charset="0"/>
                <a:cs typeface="Arial" pitchFamily="34" charset="0"/>
              </a:rPr>
              <a:t>Ma il piatto tipico più tramandato si prepara durante il natale essa è la ZUPPETTA. La </a:t>
            </a:r>
            <a:r>
              <a:rPr lang="it-IT" sz="2000" dirty="0" err="1" smtClean="0">
                <a:solidFill>
                  <a:srgbClr val="4A4A49"/>
                </a:solidFill>
                <a:latin typeface="Arial" pitchFamily="34" charset="0"/>
                <a:ea typeface="Times New Roman" pitchFamily="18" charset="0"/>
                <a:cs typeface="Arial" pitchFamily="34" charset="0"/>
              </a:rPr>
              <a:t>Zuppetta</a:t>
            </a:r>
            <a:r>
              <a:rPr lang="it-IT" sz="2000" dirty="0" smtClean="0">
                <a:solidFill>
                  <a:srgbClr val="4A4A49"/>
                </a:solidFill>
                <a:latin typeface="Arial" pitchFamily="34" charset="0"/>
                <a:ea typeface="Times New Roman" pitchFamily="18" charset="0"/>
                <a:cs typeface="Arial" pitchFamily="34" charset="0"/>
              </a:rPr>
              <a:t> è il piatto tradizionale del natale e per noi sanseveresi non è natale senza di lei. La </a:t>
            </a:r>
            <a:r>
              <a:rPr lang="it-IT" sz="2000" dirty="0" err="1" smtClean="0">
                <a:solidFill>
                  <a:srgbClr val="4A4A49"/>
                </a:solidFill>
                <a:latin typeface="Arial" pitchFamily="34" charset="0"/>
                <a:ea typeface="Times New Roman" pitchFamily="18" charset="0"/>
                <a:cs typeface="Arial" pitchFamily="34" charset="0"/>
              </a:rPr>
              <a:t>zuppetta</a:t>
            </a:r>
            <a:r>
              <a:rPr lang="it-IT" sz="2000" dirty="0" smtClean="0">
                <a:solidFill>
                  <a:srgbClr val="4A4A49"/>
                </a:solidFill>
                <a:latin typeface="Arial" pitchFamily="34" charset="0"/>
                <a:ea typeface="Times New Roman" pitchFamily="18" charset="0"/>
                <a:cs typeface="Arial" pitchFamily="34" charset="0"/>
              </a:rPr>
              <a:t> è preparata con fette di pane abbrustolito, brodo di tacchino, mozzarelle fresche e appassite e per finire il caciocavallo non stagionato. Vengono sistemati tutti gli ingredienti in una teglia, viene messo il brodo durante la cottura nel forno per 1 ora a 180 gradi. La </a:t>
            </a:r>
            <a:r>
              <a:rPr lang="it-IT" sz="2000" dirty="0" err="1" smtClean="0">
                <a:solidFill>
                  <a:srgbClr val="4A4A49"/>
                </a:solidFill>
                <a:latin typeface="Arial" pitchFamily="34" charset="0"/>
                <a:ea typeface="Times New Roman" pitchFamily="18" charset="0"/>
                <a:cs typeface="Arial" pitchFamily="34" charset="0"/>
              </a:rPr>
              <a:t>zuppetta</a:t>
            </a:r>
            <a:r>
              <a:rPr lang="it-IT" sz="2000" dirty="0" smtClean="0">
                <a:solidFill>
                  <a:srgbClr val="4A4A49"/>
                </a:solidFill>
                <a:latin typeface="Arial" pitchFamily="34" charset="0"/>
                <a:ea typeface="Times New Roman" pitchFamily="18" charset="0"/>
                <a:cs typeface="Arial" pitchFamily="34" charset="0"/>
              </a:rPr>
              <a:t> sarà pronta quando il pane sarà morbido e sopra i sarà una bella crosta e verrà servita calda. Oltre la signor </a:t>
            </a:r>
            <a:r>
              <a:rPr lang="it-IT" sz="2000" dirty="0" err="1" smtClean="0">
                <a:solidFill>
                  <a:srgbClr val="4A4A49"/>
                </a:solidFill>
                <a:latin typeface="Arial" pitchFamily="34" charset="0"/>
                <a:ea typeface="Times New Roman" pitchFamily="18" charset="0"/>
                <a:cs typeface="Arial" pitchFamily="34" charset="0"/>
              </a:rPr>
              <a:t>zuppetta</a:t>
            </a:r>
            <a:r>
              <a:rPr lang="it-IT" sz="2000" dirty="0" smtClean="0">
                <a:solidFill>
                  <a:srgbClr val="4A4A49"/>
                </a:solidFill>
                <a:latin typeface="Arial" pitchFamily="34" charset="0"/>
                <a:ea typeface="Times New Roman" pitchFamily="18" charset="0"/>
                <a:cs typeface="Arial" pitchFamily="34" charset="0"/>
              </a:rPr>
              <a:t> abbiamo anche le </a:t>
            </a:r>
            <a:r>
              <a:rPr lang="it-IT" sz="2000" dirty="0" err="1" smtClean="0">
                <a:solidFill>
                  <a:srgbClr val="4A4A49"/>
                </a:solidFill>
                <a:latin typeface="Arial" pitchFamily="34" charset="0"/>
                <a:ea typeface="Times New Roman" pitchFamily="18" charset="0"/>
                <a:cs typeface="Arial" pitchFamily="34" charset="0"/>
              </a:rPr>
              <a:t>nevole</a:t>
            </a:r>
            <a:r>
              <a:rPr lang="it-IT" sz="2000" dirty="0" smtClean="0">
                <a:solidFill>
                  <a:srgbClr val="4A4A49"/>
                </a:solidFill>
                <a:latin typeface="Arial" pitchFamily="34" charset="0"/>
                <a:ea typeface="Times New Roman" pitchFamily="18" charset="0"/>
                <a:cs typeface="Arial" pitchFamily="34" charset="0"/>
              </a:rPr>
              <a:t> o anche dette rose di natale che sono preparate con uova,zucchero,farina e lievito il tutto viene impastato con il vino bianco. Per noi ragazzi queste tradizioni rappresentano le nostre origini e sono un patrimonio da custodire da generazioni in generazioni. </a:t>
            </a:r>
            <a:endParaRPr lang="it-IT" sz="2000" dirty="0" smtClean="0">
              <a:latin typeface="Arial" pitchFamily="34" charset="0"/>
              <a:cs typeface="Arial" pitchFamily="34" charset="0"/>
            </a:endParaRPr>
          </a:p>
        </p:txBody>
      </p:sp>
      <p:pic>
        <p:nvPicPr>
          <p:cNvPr id="3" name="Immagine 2" descr="nevole-pugliesi-ricetta-dolce-natale.jpg"/>
          <p:cNvPicPr>
            <a:picLocks noChangeAspect="1"/>
          </p:cNvPicPr>
          <p:nvPr/>
        </p:nvPicPr>
        <p:blipFill>
          <a:blip r:embed="rId2"/>
          <a:stretch>
            <a:fillRect/>
          </a:stretch>
        </p:blipFill>
        <p:spPr>
          <a:xfrm>
            <a:off x="1857356" y="4714884"/>
            <a:ext cx="2300312" cy="1438291"/>
          </a:xfrm>
          <a:prstGeom prst="rect">
            <a:avLst/>
          </a:prstGeom>
        </p:spPr>
      </p:pic>
      <p:pic>
        <p:nvPicPr>
          <p:cNvPr id="4" name="Immagine 3" descr="zuppetta.jpg"/>
          <p:cNvPicPr>
            <a:picLocks noChangeAspect="1"/>
          </p:cNvPicPr>
          <p:nvPr/>
        </p:nvPicPr>
        <p:blipFill>
          <a:blip r:embed="rId3" cstate="print"/>
          <a:stretch>
            <a:fillRect/>
          </a:stretch>
        </p:blipFill>
        <p:spPr>
          <a:xfrm>
            <a:off x="4572000" y="4209324"/>
            <a:ext cx="3857652" cy="20771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8596" y="428604"/>
            <a:ext cx="8358246" cy="132343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4000" b="1" dirty="0" smtClean="0">
                <a:ln/>
                <a:solidFill>
                  <a:schemeClr val="accent3"/>
                </a:solidFill>
                <a:latin typeface="Arial" pitchFamily="34" charset="0"/>
                <a:cs typeface="Arial" pitchFamily="34" charset="0"/>
              </a:rPr>
              <a:t>Il nostro viaggio termina qui, speriamo sia stato interessante. </a:t>
            </a:r>
            <a:endParaRPr lang="it-IT" sz="4000" b="1" dirty="0">
              <a:ln/>
              <a:solidFill>
                <a:schemeClr val="accent3"/>
              </a:solidFill>
              <a:latin typeface="Arial" pitchFamily="34" charset="0"/>
              <a:cs typeface="Arial" pitchFamily="34" charset="0"/>
            </a:endParaRPr>
          </a:p>
        </p:txBody>
      </p:sp>
      <p:sp>
        <p:nvSpPr>
          <p:cNvPr id="4" name="CasellaDiTesto 3"/>
          <p:cNvSpPr txBox="1"/>
          <p:nvPr/>
        </p:nvSpPr>
        <p:spPr>
          <a:xfrm>
            <a:off x="1142976" y="1785926"/>
            <a:ext cx="7000924" cy="175432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3600" b="1" dirty="0" smtClean="0">
                <a:ln/>
                <a:solidFill>
                  <a:schemeClr val="accent3"/>
                </a:solidFill>
                <a:latin typeface="Arial" pitchFamily="34" charset="0"/>
                <a:cs typeface="Arial" pitchFamily="34" charset="0"/>
              </a:rPr>
              <a:t>Vi  ringraziamo per averci dedicato un po’ del vostro tempo! </a:t>
            </a:r>
            <a:endParaRPr lang="it-IT" sz="3600" b="1" dirty="0">
              <a:ln/>
              <a:solidFill>
                <a:schemeClr val="accent3"/>
              </a:solidFill>
              <a:latin typeface="Arial" pitchFamily="34" charset="0"/>
              <a:cs typeface="Arial" pitchFamily="34" charset="0"/>
            </a:endParaRPr>
          </a:p>
        </p:txBody>
      </p:sp>
      <p:sp>
        <p:nvSpPr>
          <p:cNvPr id="5" name="CasellaDiTesto 4"/>
          <p:cNvSpPr txBox="1"/>
          <p:nvPr/>
        </p:nvSpPr>
        <p:spPr>
          <a:xfrm>
            <a:off x="4357686" y="5429264"/>
            <a:ext cx="4572032" cy="830997"/>
          </a:xfrm>
          <a:prstGeom prst="rect">
            <a:avLst/>
          </a:prstGeom>
          <a:noFill/>
        </p:spPr>
        <p:txBody>
          <a:bodyPr wrap="square" rtlCol="0">
            <a:spAutoFit/>
          </a:bodyPr>
          <a:lstStyle/>
          <a:p>
            <a:pPr algn="ctr"/>
            <a:r>
              <a:rPr lang="it-IT" sz="1600" b="1" dirty="0" smtClean="0">
                <a:solidFill>
                  <a:schemeClr val="accent3">
                    <a:lumMod val="75000"/>
                  </a:schemeClr>
                </a:solidFill>
                <a:latin typeface="Arial" pitchFamily="34" charset="0"/>
                <a:cs typeface="Arial" pitchFamily="34" charset="0"/>
              </a:rPr>
              <a:t>Del forno Maria Luigia, De </a:t>
            </a:r>
            <a:r>
              <a:rPr lang="it-IT" sz="1600" b="1" dirty="0" err="1" smtClean="0">
                <a:solidFill>
                  <a:schemeClr val="accent3">
                    <a:lumMod val="75000"/>
                  </a:schemeClr>
                </a:solidFill>
                <a:latin typeface="Arial" pitchFamily="34" charset="0"/>
                <a:cs typeface="Arial" pitchFamily="34" charset="0"/>
              </a:rPr>
              <a:t>Bellis</a:t>
            </a:r>
            <a:r>
              <a:rPr lang="it-IT" sz="1600" b="1" dirty="0" smtClean="0">
                <a:solidFill>
                  <a:schemeClr val="accent3">
                    <a:lumMod val="75000"/>
                  </a:schemeClr>
                </a:solidFill>
                <a:latin typeface="Arial" pitchFamily="34" charset="0"/>
                <a:cs typeface="Arial" pitchFamily="34" charset="0"/>
              </a:rPr>
              <a:t> Samuel, </a:t>
            </a:r>
          </a:p>
          <a:p>
            <a:pPr algn="ctr"/>
            <a:r>
              <a:rPr lang="it-IT" sz="1600" b="1" dirty="0" smtClean="0">
                <a:solidFill>
                  <a:schemeClr val="accent3">
                    <a:lumMod val="75000"/>
                  </a:schemeClr>
                </a:solidFill>
                <a:latin typeface="Arial" pitchFamily="34" charset="0"/>
                <a:cs typeface="Arial" pitchFamily="34" charset="0"/>
              </a:rPr>
              <a:t>Di </a:t>
            </a:r>
            <a:r>
              <a:rPr lang="it-IT" sz="1600" b="1" dirty="0" err="1" smtClean="0">
                <a:solidFill>
                  <a:schemeClr val="accent3">
                    <a:lumMod val="75000"/>
                  </a:schemeClr>
                </a:solidFill>
                <a:latin typeface="Arial" pitchFamily="34" charset="0"/>
                <a:cs typeface="Arial" pitchFamily="34" charset="0"/>
              </a:rPr>
              <a:t>Nauta</a:t>
            </a:r>
            <a:r>
              <a:rPr lang="it-IT" sz="1600" b="1" dirty="0" smtClean="0">
                <a:solidFill>
                  <a:schemeClr val="accent3">
                    <a:lumMod val="75000"/>
                  </a:schemeClr>
                </a:solidFill>
                <a:latin typeface="Arial" pitchFamily="34" charset="0"/>
                <a:cs typeface="Arial" pitchFamily="34" charset="0"/>
              </a:rPr>
              <a:t> </a:t>
            </a:r>
            <a:r>
              <a:rPr lang="it-IT" sz="1600" b="1" dirty="0" err="1" smtClean="0">
                <a:solidFill>
                  <a:schemeClr val="accent3">
                    <a:lumMod val="75000"/>
                  </a:schemeClr>
                </a:solidFill>
                <a:latin typeface="Arial" pitchFamily="34" charset="0"/>
                <a:cs typeface="Arial" pitchFamily="34" charset="0"/>
              </a:rPr>
              <a:t>Sefora</a:t>
            </a:r>
            <a:r>
              <a:rPr lang="it-IT" sz="1600" b="1" dirty="0" smtClean="0">
                <a:solidFill>
                  <a:schemeClr val="accent3">
                    <a:lumMod val="75000"/>
                  </a:schemeClr>
                </a:solidFill>
                <a:latin typeface="Arial" pitchFamily="34" charset="0"/>
                <a:cs typeface="Arial" pitchFamily="34" charset="0"/>
              </a:rPr>
              <a:t>, Di Nunzio Michele, </a:t>
            </a:r>
          </a:p>
          <a:p>
            <a:pPr algn="ctr"/>
            <a:r>
              <a:rPr lang="it-IT" sz="1600" b="1" dirty="0" smtClean="0">
                <a:solidFill>
                  <a:schemeClr val="accent3">
                    <a:lumMod val="75000"/>
                  </a:schemeClr>
                </a:solidFill>
                <a:latin typeface="Arial" pitchFamily="34" charset="0"/>
                <a:cs typeface="Arial" pitchFamily="34" charset="0"/>
              </a:rPr>
              <a:t>Egidio Rossella e Ferrero Marco </a:t>
            </a:r>
            <a:endParaRPr lang="it-IT" sz="1600" b="1" dirty="0">
              <a:solidFill>
                <a:schemeClr val="accent3">
                  <a:lumMod val="7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199338" cy="200004"/>
          </a:xfrm>
        </p:spPr>
        <p:txBody>
          <a:bodyPr>
            <a:normAutofit fontScale="90000"/>
          </a:bodyPr>
          <a:lstStyle/>
          <a:p>
            <a:r>
              <a:rPr lang="it-IT" dirty="0" smtClean="0">
                <a:solidFill>
                  <a:schemeClr val="bg1"/>
                </a:solidFill>
              </a:rPr>
              <a:t>.</a:t>
            </a:r>
            <a:endParaRPr lang="it-IT" dirty="0">
              <a:solidFill>
                <a:schemeClr val="bg1"/>
              </a:solidFill>
            </a:endParaRPr>
          </a:p>
        </p:txBody>
      </p:sp>
      <p:sp>
        <p:nvSpPr>
          <p:cNvPr id="3" name="Segnaposto contenuto 2"/>
          <p:cNvSpPr>
            <a:spLocks noGrp="1"/>
          </p:cNvSpPr>
          <p:nvPr>
            <p:ph sz="half" idx="1"/>
          </p:nvPr>
        </p:nvSpPr>
        <p:spPr>
          <a:xfrm>
            <a:off x="0" y="1357298"/>
            <a:ext cx="4477752" cy="3857652"/>
          </a:xfrm>
        </p:spPr>
        <p:txBody>
          <a:bodyPr>
            <a:noAutofit/>
          </a:bodyPr>
          <a:lstStyle/>
          <a:p>
            <a:pPr>
              <a:buNone/>
            </a:pPr>
            <a:r>
              <a:rPr lang="it-IT" sz="1200" dirty="0" smtClean="0">
                <a:latin typeface="Arial" pitchFamily="34" charset="0"/>
                <a:cs typeface="Arial" pitchFamily="34" charset="0"/>
              </a:rPr>
              <a:t>       </a:t>
            </a:r>
            <a:r>
              <a:rPr lang="it-IT" sz="1400" dirty="0" smtClean="0">
                <a:latin typeface="Arial" pitchFamily="34" charset="0"/>
                <a:cs typeface="Arial" pitchFamily="34" charset="0"/>
              </a:rPr>
              <a:t>La filiera agroalimentare riveste un ruolo centrale per l’economia della Puglia, il suo fatturato (pari a circa 7 miliardi di euro nel 2017) pesa in media per circa il 25% del totale del fatturato dell’intero settore manifatturiero. Infatti nel 2017, l’Italia contava 55.890 aziende nella filiera agroalimentare per un valore medio della produzione pari a circa 2,5 milioni di euro per azienda. L’importante comparto biologico pugliese negli ultimi anni si è arricchito della presenza del Gruppo Amadori fondato a Cesena attivo nell’allevamento e successiva lavorazione dei polli. L’azienda ha avviato all’inizio degli anni 2000 nella provincia di Foggia un grande allevamento di polli “</a:t>
            </a:r>
            <a:r>
              <a:rPr lang="it-IT" sz="1400" dirty="0" err="1" smtClean="0">
                <a:latin typeface="Arial" pitchFamily="34" charset="0"/>
                <a:cs typeface="Arial" pitchFamily="34" charset="0"/>
              </a:rPr>
              <a:t>Campese</a:t>
            </a:r>
            <a:r>
              <a:rPr lang="it-IT" sz="1400" dirty="0" smtClean="0">
                <a:latin typeface="Arial" pitchFamily="34" charset="0"/>
                <a:cs typeface="Arial" pitchFamily="34" charset="0"/>
              </a:rPr>
              <a:t>”, una razza rustica che cresce all’aperto e che gode di ampi spazi, con oltre 100 capannoni e circa 11 milioni di polli. Sempre in provincia di Foggia, ricca di coltivazioni di grano, si insedia nel 1983 la multinazionale Barilla, grazie all’acquisizione del Pastificio di Foggia per un totale di 9 linee produttive, tutte dedicate alla produzione di pasta, e una capacità di circa 230.000 tonnellate per anno. </a:t>
            </a:r>
            <a:endParaRPr lang="it-IT" sz="1400" dirty="0"/>
          </a:p>
        </p:txBody>
      </p:sp>
      <p:sp>
        <p:nvSpPr>
          <p:cNvPr id="4" name="Segnaposto contenuto 3"/>
          <p:cNvSpPr>
            <a:spLocks noGrp="1"/>
          </p:cNvSpPr>
          <p:nvPr>
            <p:ph sz="half" idx="2"/>
          </p:nvPr>
        </p:nvSpPr>
        <p:spPr>
          <a:xfrm>
            <a:off x="4800600" y="1371600"/>
            <a:ext cx="4057680" cy="1343020"/>
          </a:xfrm>
        </p:spPr>
        <p:txBody>
          <a:bodyPr>
            <a:noAutofit/>
          </a:bodyPr>
          <a:lstStyle/>
          <a:p>
            <a:pPr>
              <a:buNone/>
            </a:pPr>
            <a:r>
              <a:rPr lang="it-IT" sz="1200" dirty="0" smtClean="0">
                <a:latin typeface="Arial" pitchFamily="34" charset="0"/>
                <a:cs typeface="Arial" pitchFamily="34" charset="0"/>
              </a:rPr>
              <a:t>      </a:t>
            </a:r>
            <a:r>
              <a:rPr lang="it-IT" sz="1400" dirty="0" smtClean="0">
                <a:latin typeface="Arial" pitchFamily="34" charset="0"/>
                <a:cs typeface="Arial" pitchFamily="34" charset="0"/>
              </a:rPr>
              <a:t>Oltre al pastificio nella provincia di Foggia ci fu l’insediamento della Bonomelli nel 1939 per la ricchezza del patrimonio di erbe spontanee con specializzazione nella camomilla. Un ruolo chiave nel comparto di riferimento riveste il sito produttivo di Foggia della </a:t>
            </a:r>
            <a:r>
              <a:rPr lang="it-IT" sz="1400" dirty="0" err="1" smtClean="0">
                <a:latin typeface="Arial" pitchFamily="34" charset="0"/>
                <a:cs typeface="Arial" pitchFamily="34" charset="0"/>
              </a:rPr>
              <a:t>Princes</a:t>
            </a:r>
            <a:r>
              <a:rPr lang="it-IT" sz="1400" dirty="0" smtClean="0">
                <a:latin typeface="Arial" pitchFamily="34" charset="0"/>
                <a:cs typeface="Arial" pitchFamily="34" charset="0"/>
              </a:rPr>
              <a:t> Industrie Alimentari, il più grande stabilimento in Europa per la trasformazione del pomodoro, con una lavorazione annua di circa 300.000 tonnellate di pomodori freschi, in gran parte coltivati nella stessa provincia di Foggia, per una forza lavoro stabile. Spostandosi più a Sud, in provincia di Bari, nel comune di Gioia del Colle sorge lo stabilimento della Granarolo, essa è attiva nella produzione di latte fresco, latte ESL (</a:t>
            </a:r>
            <a:r>
              <a:rPr lang="it-IT" sz="1400" dirty="0" err="1" smtClean="0">
                <a:latin typeface="Arial" pitchFamily="34" charset="0"/>
                <a:cs typeface="Arial" pitchFamily="34" charset="0"/>
              </a:rPr>
              <a:t>Extended</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Shelf-Life</a:t>
            </a:r>
            <a:r>
              <a:rPr lang="it-IT" sz="1400" dirty="0" smtClean="0">
                <a:latin typeface="Arial" pitchFamily="34" charset="0"/>
                <a:cs typeface="Arial" pitchFamily="34" charset="0"/>
              </a:rPr>
              <a:t>) e latte UHT (Ultra High Temperature), mentre è cessata la produzione nel settore della trasformazione casearia.</a:t>
            </a:r>
            <a:endParaRPr lang="it-IT" sz="1400" dirty="0"/>
          </a:p>
        </p:txBody>
      </p:sp>
      <p:pic>
        <p:nvPicPr>
          <p:cNvPr id="5" name="Immagine 4" descr="client-logo-bonomelli.png"/>
          <p:cNvPicPr>
            <a:picLocks noChangeAspect="1"/>
          </p:cNvPicPr>
          <p:nvPr/>
        </p:nvPicPr>
        <p:blipFill>
          <a:blip r:embed="rId2"/>
          <a:stretch>
            <a:fillRect/>
          </a:stretch>
        </p:blipFill>
        <p:spPr>
          <a:xfrm>
            <a:off x="785786" y="0"/>
            <a:ext cx="2071702" cy="1643074"/>
          </a:xfrm>
          <a:prstGeom prst="rect">
            <a:avLst/>
          </a:prstGeom>
        </p:spPr>
      </p:pic>
      <p:pic>
        <p:nvPicPr>
          <p:cNvPr id="7" name="Immagine 6" descr="download.png"/>
          <p:cNvPicPr>
            <a:picLocks noChangeAspect="1"/>
          </p:cNvPicPr>
          <p:nvPr/>
        </p:nvPicPr>
        <p:blipFill>
          <a:blip r:embed="rId3"/>
          <a:stretch>
            <a:fillRect/>
          </a:stretch>
        </p:blipFill>
        <p:spPr>
          <a:xfrm>
            <a:off x="6072198" y="285728"/>
            <a:ext cx="1857388" cy="857256"/>
          </a:xfrm>
          <a:prstGeom prst="rect">
            <a:avLst/>
          </a:prstGeom>
        </p:spPr>
      </p:pic>
      <p:pic>
        <p:nvPicPr>
          <p:cNvPr id="8" name="Immagine 7" descr="logo-amadori-sito.jpg"/>
          <p:cNvPicPr>
            <a:picLocks noChangeAspect="1"/>
          </p:cNvPicPr>
          <p:nvPr/>
        </p:nvPicPr>
        <p:blipFill>
          <a:blip r:embed="rId4" cstate="print"/>
          <a:stretch>
            <a:fillRect/>
          </a:stretch>
        </p:blipFill>
        <p:spPr>
          <a:xfrm>
            <a:off x="3500430" y="285728"/>
            <a:ext cx="2071702" cy="8572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342880"/>
          </a:xfrm>
        </p:spPr>
        <p:txBody>
          <a:bodyPr>
            <a:normAutofit fontScale="90000"/>
          </a:bodyPr>
          <a:lstStyle/>
          <a:p>
            <a:r>
              <a:rPr lang="it-IT" dirty="0" smtClean="0"/>
              <a:t/>
            </a:r>
            <a:br>
              <a:rPr lang="it-IT" dirty="0" smtClean="0"/>
            </a:br>
            <a:endParaRPr lang="it-IT" dirty="0"/>
          </a:p>
        </p:txBody>
      </p:sp>
      <p:sp>
        <p:nvSpPr>
          <p:cNvPr id="3" name="Segnaposto contenuto 2"/>
          <p:cNvSpPr>
            <a:spLocks noGrp="1"/>
          </p:cNvSpPr>
          <p:nvPr>
            <p:ph sz="half" idx="1"/>
          </p:nvPr>
        </p:nvSpPr>
        <p:spPr>
          <a:xfrm>
            <a:off x="214282" y="1285860"/>
            <a:ext cx="4143404" cy="4500594"/>
          </a:xfrm>
        </p:spPr>
        <p:txBody>
          <a:bodyPr>
            <a:noAutofit/>
          </a:bodyPr>
          <a:lstStyle/>
          <a:p>
            <a:pPr>
              <a:buNone/>
            </a:pPr>
            <a:r>
              <a:rPr lang="it-IT" sz="1300" dirty="0" smtClean="0">
                <a:latin typeface="Arial" pitchFamily="34" charset="0"/>
                <a:cs typeface="Arial" pitchFamily="34" charset="0"/>
              </a:rPr>
              <a:t>      La Puglia conta nel complesso 24 riconoscimenti, che la posizionano all’ottavo posto tra tutte le regioni italiane ed al secondo posto, dopo la Sicilia; 24 i riconoscimenti ottenuti dalla filiera agroalimentare pugliese per i prodotti alimentari oltre il vino. Evidenzia a quasi totalità dei riconoscimenti (l’84%) è concentrata nei settori ortofrutticolo e cerealicolo, olivicolo e dei formaggi. I riconoscimenti si suddividono in 12 riconoscimenti di Denominazione di Origine Protetta (DOP); 9 riconoscimenti di Indicazione Geografica Tipica (IGP); 3 riconoscimenti di Specialità Tradizionale Garantita (STG). La superficie regionale coltivata a biologico rappresenta il 13,5% del totale della superficie nazionale destinata a tale metodo di coltura. La raccolta di dati sulla </a:t>
            </a:r>
            <a:r>
              <a:rPr lang="it-IT" sz="1300" dirty="0" err="1" smtClean="0">
                <a:latin typeface="Arial" pitchFamily="34" charset="0"/>
                <a:cs typeface="Arial" pitchFamily="34" charset="0"/>
              </a:rPr>
              <a:t>filiela</a:t>
            </a:r>
            <a:r>
              <a:rPr lang="it-IT" sz="1300" dirty="0" smtClean="0">
                <a:latin typeface="Arial" pitchFamily="34" charset="0"/>
                <a:cs typeface="Arial" pitchFamily="34" charset="0"/>
              </a:rPr>
              <a:t> agroalimentare Pugliese utilizza fonti statistiche ufficiali di quali: Istat, Eurostat,fonti di società private, proprietà. Vi è infine il riconoscimento di sette distretti di cibo che ha l’obbiettivo di promuovere attraverso le attività agricole e agroalimentari lo sviluppo sostenibile del territorio. </a:t>
            </a:r>
            <a:endParaRPr lang="it-IT" sz="1300" dirty="0"/>
          </a:p>
        </p:txBody>
      </p:sp>
      <p:sp>
        <p:nvSpPr>
          <p:cNvPr id="4" name="Segnaposto contenuto 3"/>
          <p:cNvSpPr>
            <a:spLocks noGrp="1"/>
          </p:cNvSpPr>
          <p:nvPr>
            <p:ph sz="half" idx="2"/>
          </p:nvPr>
        </p:nvSpPr>
        <p:spPr>
          <a:xfrm>
            <a:off x="4800600" y="1357298"/>
            <a:ext cx="4057680" cy="4143404"/>
          </a:xfrm>
        </p:spPr>
        <p:txBody>
          <a:bodyPr>
            <a:noAutofit/>
          </a:bodyPr>
          <a:lstStyle/>
          <a:p>
            <a:pPr>
              <a:buNone/>
            </a:pPr>
            <a:r>
              <a:rPr lang="it-IT" sz="1300" dirty="0" smtClean="0">
                <a:latin typeface="Arial" pitchFamily="34" charset="0"/>
                <a:cs typeface="Arial" pitchFamily="34" charset="0"/>
              </a:rPr>
              <a:t>      Vi è infine il riconoscimento di sette distretti di cibo che ha l’obbiettivo di promuovere attraverso le attività agricole e agroalimentari lo sviluppo sostenibile del territorio. La Puglia ha un territorio prevalentemente pianeggiate e con scarsa presenza di colline e monti. La superficie agricola in Puglia è di 128600 ettari suddivise in 51% coltivati con Olive e Vite, l’8% a pascoli e il 41% è destinato alle attività legnose. La Struttura demografica della Puglia all’ultimo censimento eravamo di 4056000 di cui; il31% a Bari e il 15% a Foggia. L’ultimo dato ISTAT ci ho comunicato che c’è stato un aumento del 0,8% dato anche dagli immigrati. I Capi delle aziende Agricole sono: il 7,1% senza titoli, il 35% ha la licenza elementare, il 33,19% la licenza media e il resto è diplomato o laureato. Una unificazione strategica usata per valutare è    l’analisi SWOT (</a:t>
            </a:r>
            <a:r>
              <a:rPr lang="it-IT" sz="1300" dirty="0" err="1" smtClean="0">
                <a:latin typeface="Arial" pitchFamily="34" charset="0"/>
                <a:cs typeface="Arial" pitchFamily="34" charset="0"/>
              </a:rPr>
              <a:t>strength</a:t>
            </a:r>
            <a:r>
              <a:rPr lang="it-IT" sz="1300" dirty="0" smtClean="0">
                <a:latin typeface="Arial" pitchFamily="34" charset="0"/>
                <a:cs typeface="Arial" pitchFamily="34" charset="0"/>
              </a:rPr>
              <a:t>,</a:t>
            </a:r>
            <a:r>
              <a:rPr lang="it-IT" sz="1300" dirty="0" err="1" smtClean="0">
                <a:latin typeface="Arial" pitchFamily="34" charset="0"/>
                <a:cs typeface="Arial" pitchFamily="34" charset="0"/>
              </a:rPr>
              <a:t>weakness</a:t>
            </a:r>
            <a:r>
              <a:rPr lang="it-IT" sz="1300" dirty="0" smtClean="0">
                <a:latin typeface="Arial" pitchFamily="34" charset="0"/>
                <a:cs typeface="Arial" pitchFamily="34" charset="0"/>
              </a:rPr>
              <a:t>,</a:t>
            </a:r>
            <a:r>
              <a:rPr lang="it-IT" sz="1300" dirty="0" err="1" smtClean="0">
                <a:latin typeface="Arial" pitchFamily="34" charset="0"/>
                <a:cs typeface="Arial" pitchFamily="34" charset="0"/>
              </a:rPr>
              <a:t>opportunity</a:t>
            </a:r>
            <a:r>
              <a:rPr lang="it-IT" sz="1300" dirty="0" smtClean="0">
                <a:latin typeface="Arial" pitchFamily="34" charset="0"/>
                <a:cs typeface="Arial" pitchFamily="34" charset="0"/>
              </a:rPr>
              <a:t>,</a:t>
            </a:r>
            <a:r>
              <a:rPr lang="it-IT" sz="1300" dirty="0" err="1" smtClean="0">
                <a:latin typeface="Arial" pitchFamily="34" charset="0"/>
                <a:cs typeface="Arial" pitchFamily="34" charset="0"/>
              </a:rPr>
              <a:t>threats</a:t>
            </a:r>
            <a:r>
              <a:rPr lang="it-IT" sz="1300" dirty="0" smtClean="0">
                <a:latin typeface="Arial" pitchFamily="34" charset="0"/>
                <a:cs typeface="Arial" pitchFamily="34" charset="0"/>
              </a:rPr>
              <a:t>). </a:t>
            </a:r>
          </a:p>
          <a:p>
            <a:pPr>
              <a:buNone/>
            </a:pPr>
            <a:r>
              <a:rPr lang="it-IT" sz="1300" dirty="0" smtClean="0">
                <a:latin typeface="Arial" pitchFamily="34" charset="0"/>
                <a:cs typeface="Arial" pitchFamily="34" charset="0"/>
              </a:rPr>
              <a:t>       L’UE si è posta 5 obbiettivi:Aumentare il tasso di occupazione ; Cambiamenti climatici e sostenibilità energetica; Migliorare i cambiamenti climatici; L’istituzione e La lotta alla Povertà e alla Emigrazione. </a:t>
            </a:r>
          </a:p>
          <a:p>
            <a:pPr>
              <a:buNone/>
            </a:pPr>
            <a:endParaRPr lang="it-IT" sz="1300" dirty="0"/>
          </a:p>
        </p:txBody>
      </p:sp>
      <p:pic>
        <p:nvPicPr>
          <p:cNvPr id="5" name="Immagine 4" descr="princes.jpg"/>
          <p:cNvPicPr>
            <a:picLocks noChangeAspect="1"/>
          </p:cNvPicPr>
          <p:nvPr/>
        </p:nvPicPr>
        <p:blipFill>
          <a:blip r:embed="rId2" cstate="print"/>
          <a:stretch>
            <a:fillRect/>
          </a:stretch>
        </p:blipFill>
        <p:spPr>
          <a:xfrm>
            <a:off x="1214414" y="214290"/>
            <a:ext cx="1791860" cy="1000108"/>
          </a:xfrm>
          <a:prstGeom prst="rect">
            <a:avLst/>
          </a:prstGeom>
        </p:spPr>
      </p:pic>
      <p:pic>
        <p:nvPicPr>
          <p:cNvPr id="7" name="Immagine 6" descr="granarolo_logo-2016-770x515.jpg"/>
          <p:cNvPicPr>
            <a:picLocks noChangeAspect="1"/>
          </p:cNvPicPr>
          <p:nvPr/>
        </p:nvPicPr>
        <p:blipFill>
          <a:blip r:embed="rId3" cstate="print"/>
          <a:stretch>
            <a:fillRect/>
          </a:stretch>
        </p:blipFill>
        <p:spPr>
          <a:xfrm>
            <a:off x="6286512" y="285728"/>
            <a:ext cx="1500198" cy="8864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500042"/>
            <a:ext cx="8572560" cy="5632311"/>
          </a:xfrm>
          <a:prstGeom prst="rect">
            <a:avLst/>
          </a:prstGeom>
          <a:noFill/>
        </p:spPr>
        <p:txBody>
          <a:bodyPr wrap="square" rtlCol="0">
            <a:spAutoFit/>
          </a:bodyPr>
          <a:lstStyle/>
          <a:p>
            <a:r>
              <a:rPr lang="it-IT" sz="2000" dirty="0" smtClean="0">
                <a:latin typeface="Arial" pitchFamily="34" charset="0"/>
                <a:cs typeface="Arial" pitchFamily="34" charset="0"/>
              </a:rPr>
              <a:t>La performance della filiera, ossia l’andamento del ciclo biologico del prodotto in quanto tale, ha conosciuto dei periodi di crisi nel 2009 e 2012.</a:t>
            </a:r>
          </a:p>
          <a:p>
            <a:r>
              <a:rPr lang="it-IT" sz="2000" dirty="0" smtClean="0">
                <a:latin typeface="Arial" pitchFamily="34" charset="0"/>
                <a:cs typeface="Arial" pitchFamily="34" charset="0"/>
              </a:rPr>
              <a:t>In Puglia la minor crescita rispetto al mezzogiorno e l’Italia della filiera agroalimentare evidenzia la sua minore capacità di agganciarsi alle fasi di espansione. </a:t>
            </a:r>
          </a:p>
          <a:p>
            <a:r>
              <a:rPr lang="it-IT" sz="2000" dirty="0" smtClean="0">
                <a:latin typeface="Arial" pitchFamily="34" charset="0"/>
                <a:cs typeface="Arial" pitchFamily="34" charset="0"/>
              </a:rPr>
              <a:t>Il  diradarsi (rendere meno frequente) del tessuto imprenditoriale manifatturiero potrebbe di fatto contribuire a spiegare la fragilità della filiera agroalimentare regionale.</a:t>
            </a:r>
          </a:p>
          <a:p>
            <a:r>
              <a:rPr lang="it-IT" sz="2000" dirty="0" smtClean="0">
                <a:latin typeface="Arial" pitchFamily="34" charset="0"/>
                <a:cs typeface="Arial" pitchFamily="34" charset="0"/>
              </a:rPr>
              <a:t>Un impatto negativo è dato anche da diverse malattie come la </a:t>
            </a:r>
            <a:r>
              <a:rPr lang="it-IT" sz="2000" dirty="0" err="1" smtClean="0">
                <a:latin typeface="Arial" pitchFamily="34" charset="0"/>
                <a:cs typeface="Arial" pitchFamily="34" charset="0"/>
              </a:rPr>
              <a:t>xylella</a:t>
            </a:r>
            <a:r>
              <a:rPr lang="it-IT" sz="2000" dirty="0" smtClean="0">
                <a:latin typeface="Arial" pitchFamily="34" charset="0"/>
                <a:cs typeface="Arial" pitchFamily="34" charset="0"/>
              </a:rPr>
              <a:t> (batterio) che ha colpito l’ulivo , portando ad una drastica diminuzione d’olio. Più positiva è risultata la dinamica del numero di addetti nelle unità locali della filiera agroalimentare.</a:t>
            </a:r>
          </a:p>
          <a:p>
            <a:r>
              <a:rPr lang="it-IT" sz="2000" dirty="0" smtClean="0">
                <a:latin typeface="Arial" pitchFamily="34" charset="0"/>
                <a:cs typeface="Arial" pitchFamily="34" charset="0"/>
              </a:rPr>
              <a:t>Il fatturato delle imprese della filiera agroalimentare ha raggiunto i 7 miliardi per una quota sul fatturato totale del settore manifatturiero.</a:t>
            </a:r>
          </a:p>
          <a:p>
            <a:r>
              <a:rPr lang="it-IT" sz="2000" dirty="0" smtClean="0">
                <a:latin typeface="Arial" pitchFamily="34" charset="0"/>
                <a:cs typeface="Arial" pitchFamily="34" charset="0"/>
              </a:rPr>
              <a:t>Il fatturato per occupato ha evidenziato un deciso gap negativo per la filiera agroalimentare pugliese rispetto ai corrispondenti valori medi nazionali.</a:t>
            </a:r>
          </a:p>
          <a:p>
            <a:endParaRPr lang="it-IT" sz="20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571480"/>
            <a:ext cx="7929618" cy="5632311"/>
          </a:xfrm>
          <a:prstGeom prst="rect">
            <a:avLst/>
          </a:prstGeom>
          <a:noFill/>
        </p:spPr>
        <p:txBody>
          <a:bodyPr wrap="square" rtlCol="0">
            <a:spAutoFit/>
          </a:bodyPr>
          <a:lstStyle/>
          <a:p>
            <a:r>
              <a:rPr lang="it-IT" sz="2000" dirty="0" smtClean="0">
                <a:solidFill>
                  <a:srgbClr val="FF0000"/>
                </a:solidFill>
                <a:latin typeface="Arial" pitchFamily="34" charset="0"/>
                <a:cs typeface="Arial" pitchFamily="34" charset="0"/>
              </a:rPr>
              <a:t>Commercio con l’estero </a:t>
            </a:r>
          </a:p>
          <a:p>
            <a:r>
              <a:rPr lang="it-IT" sz="2000" dirty="0" smtClean="0">
                <a:latin typeface="Arial" pitchFamily="34" charset="0"/>
                <a:cs typeface="Arial" pitchFamily="34" charset="0"/>
              </a:rPr>
              <a:t>Nel biennio 2018-2019 le esportazioni della filiera agroalimentare hanno superato le importazioni; le industrie delle bevande, ad esempio, sono state molto importanti a livello internazionale.</a:t>
            </a:r>
          </a:p>
          <a:p>
            <a:r>
              <a:rPr lang="it-IT" sz="2000" dirty="0" smtClean="0">
                <a:latin typeface="Arial" pitchFamily="34" charset="0"/>
                <a:cs typeface="Arial" pitchFamily="34" charset="0"/>
              </a:rPr>
              <a:t>Tra i settori che presentano importazioni decisamente superiori alle esportazioni figura in prima linea quello degli oli e grassi vegetali e animali. Un settore importante che mostra una buona apertura ai mercati internazionali è quello della frutta, ortaggi, prodotti da forno e farinacei (pane e taralli).</a:t>
            </a:r>
          </a:p>
          <a:p>
            <a:r>
              <a:rPr lang="it-IT" sz="2000" dirty="0" smtClean="0">
                <a:latin typeface="Arial" pitchFamily="34" charset="0"/>
                <a:cs typeface="Arial" pitchFamily="34" charset="0"/>
              </a:rPr>
              <a:t>La </a:t>
            </a:r>
            <a:r>
              <a:rPr lang="it-IT" sz="2000" dirty="0" err="1" smtClean="0">
                <a:latin typeface="Arial" pitchFamily="34" charset="0"/>
                <a:cs typeface="Arial" pitchFamily="34" charset="0"/>
              </a:rPr>
              <a:t>Geramania</a:t>
            </a:r>
            <a:r>
              <a:rPr lang="it-IT" sz="2000" dirty="0" smtClean="0">
                <a:latin typeface="Arial" pitchFamily="34" charset="0"/>
                <a:cs typeface="Arial" pitchFamily="34" charset="0"/>
              </a:rPr>
              <a:t> si è confermata come uno dei paesi con maggior merce italiana/pugliese.</a:t>
            </a:r>
          </a:p>
          <a:p>
            <a:r>
              <a:rPr lang="it-IT" sz="2000" dirty="0" smtClean="0">
                <a:solidFill>
                  <a:srgbClr val="FF0000"/>
                </a:solidFill>
                <a:latin typeface="Arial" pitchFamily="34" charset="0"/>
                <a:cs typeface="Arial" pitchFamily="34" charset="0"/>
              </a:rPr>
              <a:t>Analisi </a:t>
            </a:r>
            <a:r>
              <a:rPr lang="it-IT" sz="2000" dirty="0" err="1" smtClean="0">
                <a:solidFill>
                  <a:srgbClr val="FF0000"/>
                </a:solidFill>
                <a:latin typeface="Arial" pitchFamily="34" charset="0"/>
                <a:cs typeface="Arial" pitchFamily="34" charset="0"/>
              </a:rPr>
              <a:t>SWOT=</a:t>
            </a:r>
            <a:r>
              <a:rPr lang="it-IT" sz="2000" dirty="0" smtClean="0">
                <a:solidFill>
                  <a:srgbClr val="FF0000"/>
                </a:solidFill>
                <a:latin typeface="Arial" pitchFamily="34" charset="0"/>
                <a:cs typeface="Arial" pitchFamily="34" charset="0"/>
              </a:rPr>
              <a:t> </a:t>
            </a:r>
            <a:r>
              <a:rPr lang="it-IT" sz="2000" dirty="0" smtClean="0">
                <a:latin typeface="Arial" pitchFamily="34" charset="0"/>
                <a:cs typeface="Arial" pitchFamily="34" charset="0"/>
              </a:rPr>
              <a:t>rappresentano una pianificazione strategica per verificare i punti di forza ( </a:t>
            </a:r>
            <a:r>
              <a:rPr lang="it-IT" sz="2000" dirty="0" err="1" smtClean="0">
                <a:latin typeface="Arial" pitchFamily="34" charset="0"/>
                <a:cs typeface="Arial" pitchFamily="34" charset="0"/>
              </a:rPr>
              <a:t>ES.qualità</a:t>
            </a:r>
            <a:r>
              <a:rPr lang="it-IT" sz="2000" dirty="0" smtClean="0">
                <a:latin typeface="Arial" pitchFamily="34" charset="0"/>
                <a:cs typeface="Arial" pitchFamily="34" charset="0"/>
              </a:rPr>
              <a:t> delle produzioni regionali in Puglia), punti di debolezza(</a:t>
            </a:r>
            <a:r>
              <a:rPr lang="it-IT" sz="2000" dirty="0" err="1" smtClean="0">
                <a:latin typeface="Arial" pitchFamily="34" charset="0"/>
                <a:cs typeface="Arial" pitchFamily="34" charset="0"/>
              </a:rPr>
              <a:t>ES.scarsa</a:t>
            </a:r>
            <a:r>
              <a:rPr lang="it-IT" sz="2000" dirty="0" smtClean="0">
                <a:latin typeface="Arial" pitchFamily="34" charset="0"/>
                <a:cs typeface="Arial" pitchFamily="34" charset="0"/>
              </a:rPr>
              <a:t> presenza di donne e giovani nelle imprese pugliesi), opportunità(crescente visibilità del marchio Puglia) e minacce (</a:t>
            </a:r>
            <a:r>
              <a:rPr lang="it-IT" sz="2000" dirty="0" err="1" smtClean="0">
                <a:latin typeface="Arial" pitchFamily="34" charset="0"/>
                <a:cs typeface="Arial" pitchFamily="34" charset="0"/>
              </a:rPr>
              <a:t>ES.recessione</a:t>
            </a:r>
            <a:r>
              <a:rPr lang="it-IT" sz="2000" dirty="0" smtClean="0">
                <a:latin typeface="Arial" pitchFamily="34" charset="0"/>
                <a:cs typeface="Arial" pitchFamily="34" charset="0"/>
              </a:rPr>
              <a:t>, ossia depressione dell’economia nazionale).</a:t>
            </a:r>
            <a:endParaRPr lang="it-IT" sz="2000" dirty="0" smtClean="0">
              <a:solidFill>
                <a:srgbClr val="FF0000"/>
              </a:solidFill>
              <a:latin typeface="Arial" pitchFamily="34" charset="0"/>
              <a:cs typeface="Arial" pitchFamily="34" charset="0"/>
            </a:endParaRPr>
          </a:p>
          <a:p>
            <a:endParaRPr lang="it-IT" sz="2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428604"/>
            <a:ext cx="8001056" cy="53465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L’apertura della azienda è formata da diverse fasi. La prima fase è aprire una partita IVA per qualsiasi tipo di azienda che si vuole aprire tipo quella industriale, artigianale o anche agricole. Il secondo passo è dichiarare che tipo di azienda si vuole aprire, se volessimo aprire un’azienda individuale bisogna completare un modello dove si deve indicare tutti i dati del soggetto con codice fiscale, il codice </a:t>
            </a:r>
            <a:r>
              <a:rPr kumimoji="0" lang="it-IT"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ateco</a:t>
            </a:r>
            <a:r>
              <a:rPr kumimoji="0" lang="it-IT"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che serve per individuare l’attività che si vuole svolgere. Bisogna indicare il comune con il CAP, l’indirizzo  del locale e dati del titolare. Nel modulo è presente un determinato quadro per inserire i dati di eventuali rappresentanti. Sono presenti anche i dati di conferimenti, di cessione dell’azienda con la possibilità di mantenere la partita IVA, altre informazioni e per completare il modulo c’è bisogno  della Firma. Se l’azienda non dovesse essere individuale ma una società il modulo sarà diverso. Il terzo passo da effettuare è  consegnare questo con l’inserimento della PEC ed importare la SCIA che serve per l’indirizzo attività dove si allegano i documenti. Il quarto ed ultimo passo è iscriversi al REGISTRO DELLE IMPRESE.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sellaDiTesto 2"/>
          <p:cNvSpPr txBox="1"/>
          <p:nvPr/>
        </p:nvSpPr>
        <p:spPr>
          <a:xfrm>
            <a:off x="857224" y="285728"/>
            <a:ext cx="7500990" cy="714380"/>
          </a:xfrm>
          <a:prstGeom prst="rect">
            <a:avLst/>
          </a:prstGeom>
          <a:noFill/>
          <a:effectLst>
            <a:reflection blurRad="6350" stA="52000" endA="300" endPos="35000" dir="5400000" sy="-100000" algn="bl" rotWithShape="0"/>
          </a:effectLst>
        </p:spPr>
        <p:txBody>
          <a:bodyPr wrap="square" rtlCol="0">
            <a:prstTxWarp prst="textStop">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b="1" dirty="0" smtClean="0">
                <a:ln/>
                <a:solidFill>
                  <a:schemeClr val="accent3"/>
                </a:solidFill>
                <a:effectLst>
                  <a:outerShdw blurRad="38100" dist="38100" dir="2700000" algn="tl">
                    <a:srgbClr val="000000">
                      <a:alpha val="43137"/>
                    </a:srgbClr>
                  </a:outerShdw>
                </a:effectLst>
                <a:latin typeface="Arial Black" pitchFamily="34" charset="0"/>
              </a:rPr>
              <a:t> </a:t>
            </a:r>
            <a:endParaRPr lang="it-IT" b="1" dirty="0">
              <a:ln/>
              <a:solidFill>
                <a:schemeClr val="accent3"/>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2428868"/>
            <a:ext cx="7786742" cy="3908762"/>
          </a:xfrm>
          <a:prstGeom prst="rect">
            <a:avLst/>
          </a:prstGeom>
          <a:noFill/>
        </p:spPr>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r>
              <a:rPr lang="it-IT" sz="2000" dirty="0" smtClean="0">
                <a:latin typeface="Arial" pitchFamily="34" charset="0"/>
                <a:cs typeface="Arial" pitchFamily="34" charset="0"/>
              </a:rPr>
              <a:t>Gli </a:t>
            </a:r>
            <a:r>
              <a:rPr lang="it-IT" sz="2000" dirty="0">
                <a:latin typeface="Arial" pitchFamily="34" charset="0"/>
                <a:cs typeface="Arial" pitchFamily="34" charset="0"/>
              </a:rPr>
              <a:t>attori (</a:t>
            </a:r>
            <a:r>
              <a:rPr lang="it-IT" sz="2000" dirty="0" err="1">
                <a:latin typeface="Arial" pitchFamily="34" charset="0"/>
                <a:cs typeface="Arial" pitchFamily="34" charset="0"/>
              </a:rPr>
              <a:t>Stakeholder</a:t>
            </a:r>
            <a:r>
              <a:rPr lang="it-IT" sz="2000" dirty="0">
                <a:latin typeface="Arial" pitchFamily="34" charset="0"/>
                <a:cs typeface="Arial" pitchFamily="34" charset="0"/>
              </a:rPr>
              <a:t>) per lo sviluppo dell’agricoltura sono diversi per quanto </a:t>
            </a:r>
            <a:r>
              <a:rPr lang="it-IT" sz="2000" dirty="0" smtClean="0">
                <a:latin typeface="Arial" pitchFamily="34" charset="0"/>
                <a:cs typeface="Arial" pitchFamily="34" charset="0"/>
              </a:rPr>
              <a:t>riguarda </a:t>
            </a:r>
            <a:r>
              <a:rPr lang="it-IT" sz="2000" dirty="0">
                <a:latin typeface="Arial" pitchFamily="34" charset="0"/>
                <a:cs typeface="Arial" pitchFamily="34" charset="0"/>
              </a:rPr>
              <a:t>la distribuzione territoriale dei centri di ricerca nel settore agroalimentare, Bari è al primo Posto, Foggia al secondo posto e poi ci sono Lecce e Taranto. L’agricoltura Pugliese è caratterizzata da una varietà di situazioni produttive tra cui la più importante è la crisi nel settore agricolo. I prodotti Pugliesi vengono destinati anche al mercato estero.</a:t>
            </a:r>
          </a:p>
        </p:txBody>
      </p:sp>
      <p:pic>
        <p:nvPicPr>
          <p:cNvPr id="3" name="Immagine 2" descr="apertura-partita-iva.jpg"/>
          <p:cNvPicPr>
            <a:picLocks noChangeAspect="1"/>
          </p:cNvPicPr>
          <p:nvPr/>
        </p:nvPicPr>
        <p:blipFill>
          <a:blip r:embed="rId2"/>
          <a:stretch>
            <a:fillRect/>
          </a:stretch>
        </p:blipFill>
        <p:spPr>
          <a:xfrm>
            <a:off x="214282" y="2000240"/>
            <a:ext cx="3196612" cy="1895224"/>
          </a:xfrm>
          <a:prstGeom prst="rect">
            <a:avLst/>
          </a:prstGeom>
        </p:spPr>
      </p:pic>
      <p:pic>
        <p:nvPicPr>
          <p:cNvPr id="4" name="Immagine 3" descr="moduli-unificati-per-l’edilizia.jpg"/>
          <p:cNvPicPr>
            <a:picLocks noChangeAspect="1"/>
          </p:cNvPicPr>
          <p:nvPr/>
        </p:nvPicPr>
        <p:blipFill>
          <a:blip r:embed="rId3"/>
          <a:stretch>
            <a:fillRect/>
          </a:stretch>
        </p:blipFill>
        <p:spPr>
          <a:xfrm>
            <a:off x="3357554" y="642918"/>
            <a:ext cx="3213169" cy="2079797"/>
          </a:xfrm>
          <a:prstGeom prst="rect">
            <a:avLst/>
          </a:prstGeom>
        </p:spPr>
      </p:pic>
      <p:pic>
        <p:nvPicPr>
          <p:cNvPr id="5" name="Immagine 4" descr="download.jpg"/>
          <p:cNvPicPr>
            <a:picLocks noChangeAspect="1"/>
          </p:cNvPicPr>
          <p:nvPr/>
        </p:nvPicPr>
        <p:blipFill>
          <a:blip r:embed="rId4"/>
          <a:stretch>
            <a:fillRect/>
          </a:stretch>
        </p:blipFill>
        <p:spPr>
          <a:xfrm>
            <a:off x="6643702" y="642918"/>
            <a:ext cx="2190759" cy="32830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642918"/>
            <a:ext cx="8143932" cy="2857520"/>
          </a:xfrm>
          <a:prstGeom prst="rect">
            <a:avLst/>
          </a:prstGeom>
          <a:noFill/>
        </p:spPr>
        <p:txBody>
          <a:bodyPr wrap="square" rtlCol="0">
            <a:spAutoFit/>
          </a:bodyPr>
          <a:lstStyle/>
          <a:p>
            <a:pPr algn="ctr"/>
            <a:r>
              <a:rPr lang="it-IT" dirty="0" smtClean="0"/>
              <a:t/>
            </a:r>
            <a:br>
              <a:rPr lang="it-IT" dirty="0" smtClean="0"/>
            </a:br>
            <a:r>
              <a:rPr lang="it-IT" sz="2000" dirty="0" smtClean="0">
                <a:latin typeface="Arial" pitchFamily="34" charset="0"/>
                <a:cs typeface="Arial" pitchFamily="34" charset="0"/>
              </a:rPr>
              <a:t>«Come già accennato prima i prodotti pugliesi vengono destinati al mercato estero; per quanto concerne il mercato inglese ci sono delle fasi importanti per vendere o comprare il prodotto in quanto tale : una delle più importanti è trovare uno strumento di comunicazione.»</a:t>
            </a:r>
            <a:br>
              <a:rPr lang="it-IT" sz="2000" dirty="0" smtClean="0">
                <a:latin typeface="Arial" pitchFamily="34" charset="0"/>
                <a:cs typeface="Arial" pitchFamily="34" charset="0"/>
              </a:rPr>
            </a:br>
            <a:r>
              <a:rPr lang="it-IT" sz="2000" dirty="0" smtClean="0">
                <a:latin typeface="Arial" pitchFamily="34" charset="0"/>
                <a:cs typeface="Arial" pitchFamily="34" charset="0"/>
              </a:rPr>
              <a:t>The best way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sell or </a:t>
            </a:r>
            <a:r>
              <a:rPr lang="it-IT" sz="2000" dirty="0" err="1" smtClean="0">
                <a:latin typeface="Arial" pitchFamily="34" charset="0"/>
                <a:cs typeface="Arial" pitchFamily="34" charset="0"/>
              </a:rPr>
              <a:t>buy</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product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send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original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sales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letter</a:t>
            </a:r>
            <a:r>
              <a:rPr lang="it-IT" sz="2000" dirty="0" smtClean="0">
                <a:latin typeface="Arial" pitchFamily="34" charset="0"/>
                <a:cs typeface="Arial" pitchFamily="34" charset="0"/>
              </a:rPr>
              <a:t>.</a:t>
            </a:r>
            <a:br>
              <a:rPr lang="it-IT" sz="2000" dirty="0" smtClean="0">
                <a:latin typeface="Arial" pitchFamily="34" charset="0"/>
                <a:cs typeface="Arial" pitchFamily="34" charset="0"/>
              </a:rPr>
            </a:br>
            <a:r>
              <a:rPr lang="it-IT" sz="2000" dirty="0" err="1" smtClean="0">
                <a:latin typeface="Arial" pitchFamily="34" charset="0"/>
                <a:cs typeface="Arial" pitchFamily="34" charset="0"/>
              </a:rPr>
              <a:t>This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letter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made</a:t>
            </a:r>
            <a:r>
              <a:rPr lang="it-IT" sz="2000" dirty="0" smtClean="0">
                <a:latin typeface="Arial" pitchFamily="34" charset="0"/>
                <a:cs typeface="Arial" pitchFamily="34" charset="0"/>
              </a:rPr>
              <a:t> up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lot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parts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with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desired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application</a:t>
            </a:r>
            <a:r>
              <a:rPr lang="it-IT" sz="2000" dirty="0" smtClean="0">
                <a:latin typeface="Arial" pitchFamily="34" charset="0"/>
                <a:cs typeface="Arial" pitchFamily="34" charset="0"/>
              </a:rPr>
              <a:t>. </a:t>
            </a:r>
            <a:br>
              <a:rPr lang="it-IT" sz="2000" dirty="0" smtClean="0">
                <a:latin typeface="Arial" pitchFamily="34" charset="0"/>
                <a:cs typeface="Arial" pitchFamily="34" charset="0"/>
              </a:rPr>
            </a:br>
            <a:r>
              <a:rPr lang="it-IT" sz="2000" dirty="0" err="1" smtClean="0">
                <a:latin typeface="Arial" pitchFamily="34" charset="0"/>
                <a:cs typeface="Arial" pitchFamily="34" charset="0"/>
              </a:rPr>
              <a:t>Here</a:t>
            </a:r>
            <a:r>
              <a:rPr lang="it-IT" sz="2000" dirty="0" smtClean="0">
                <a:latin typeface="Arial" pitchFamily="34" charset="0"/>
                <a:cs typeface="Arial" pitchFamily="34" charset="0"/>
              </a:rPr>
              <a:t> are a </a:t>
            </a:r>
            <a:r>
              <a:rPr lang="it-IT" sz="2000" dirty="0" err="1" smtClean="0">
                <a:latin typeface="Arial" pitchFamily="34" charset="0"/>
                <a:cs typeface="Arial" pitchFamily="34" charset="0"/>
              </a:rPr>
              <a:t>simple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example</a:t>
            </a:r>
            <a:r>
              <a:rPr lang="it-IT" sz="2000" dirty="0" smtClean="0">
                <a:latin typeface="Arial" pitchFamily="34" charset="0"/>
                <a:cs typeface="Arial" pitchFamily="34" charset="0"/>
              </a:rPr>
              <a:t> :	</a:t>
            </a:r>
            <a:br>
              <a:rPr lang="it-IT" sz="2000" dirty="0" smtClean="0">
                <a:latin typeface="Arial" pitchFamily="34" charset="0"/>
                <a:cs typeface="Arial" pitchFamily="34" charset="0"/>
              </a:rPr>
            </a:br>
            <a:endParaRPr lang="it-IT" sz="2000" dirty="0">
              <a:latin typeface="Arial" pitchFamily="34" charset="0"/>
              <a:cs typeface="Arial" pitchFamily="34" charset="0"/>
            </a:endParaRPr>
          </a:p>
        </p:txBody>
      </p:sp>
      <p:sp>
        <p:nvSpPr>
          <p:cNvPr id="3" name="CasellaDiTesto 2"/>
          <p:cNvSpPr txBox="1"/>
          <p:nvPr/>
        </p:nvSpPr>
        <p:spPr>
          <a:xfrm>
            <a:off x="857224" y="714356"/>
            <a:ext cx="7786742" cy="928694"/>
          </a:xfrm>
          <a:prstGeom prst="rect">
            <a:avLst/>
          </a:prstGeom>
          <a:noFill/>
        </p:spPr>
        <p:txBody>
          <a:bodyPr wrap="square" rtlCol="0">
            <a:prstTxWarp prst="textCurveDow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b="1" dirty="0" smtClean="0">
                <a:ln/>
                <a:solidFill>
                  <a:schemeClr val="accent3"/>
                </a:solidFill>
              </a:rPr>
              <a:t> </a:t>
            </a:r>
            <a:endParaRPr lang="it-IT" b="1" dirty="0">
              <a:ln/>
              <a:solidFill>
                <a:schemeClr val="accent3"/>
              </a:solidFill>
            </a:endParaRPr>
          </a:p>
        </p:txBody>
      </p:sp>
      <p:pic>
        <p:nvPicPr>
          <p:cNvPr id="4" name="Immagine 3" descr="download (1).jpg"/>
          <p:cNvPicPr>
            <a:picLocks noChangeAspect="1"/>
          </p:cNvPicPr>
          <p:nvPr/>
        </p:nvPicPr>
        <p:blipFill>
          <a:blip r:embed="rId2"/>
          <a:stretch>
            <a:fillRect/>
          </a:stretch>
        </p:blipFill>
        <p:spPr>
          <a:xfrm>
            <a:off x="3000364" y="3571876"/>
            <a:ext cx="3143272" cy="25885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571480"/>
            <a:ext cx="8072494" cy="5632311"/>
          </a:xfrm>
          <a:prstGeom prst="rect">
            <a:avLst/>
          </a:prstGeom>
          <a:noFill/>
        </p:spPr>
        <p:txBody>
          <a:bodyPr wrap="square" rtlCol="0">
            <a:spAutoFit/>
          </a:bodyPr>
          <a:lstStyle/>
          <a:p>
            <a:r>
              <a:rPr lang="it-IT" sz="2000" dirty="0" err="1" smtClean="0">
                <a:latin typeface="Arial" pitchFamily="34" charset="0"/>
                <a:cs typeface="Arial" pitchFamily="34" charset="0"/>
              </a:rPr>
              <a:t>From</a:t>
            </a:r>
            <a:r>
              <a:rPr lang="it-IT" sz="2000" dirty="0" smtClean="0">
                <a:latin typeface="Arial" pitchFamily="34" charset="0"/>
                <a:cs typeface="Arial" pitchFamily="34" charset="0"/>
              </a:rPr>
              <a:t>: Antica Cantina        </a:t>
            </a:r>
            <a:r>
              <a:rPr lang="it-IT" sz="2000" dirty="0" err="1" smtClean="0">
                <a:latin typeface="Arial" pitchFamily="34" charset="0"/>
                <a:cs typeface="Arial" pitchFamily="34" charset="0"/>
              </a:rPr>
              <a:t>Subject</a:t>
            </a:r>
            <a:r>
              <a:rPr lang="it-IT" sz="2000" dirty="0" smtClean="0">
                <a:latin typeface="Arial" pitchFamily="34" charset="0"/>
                <a:cs typeface="Arial" pitchFamily="34" charset="0"/>
              </a:rPr>
              <a:t>: Sell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white</a:t>
            </a:r>
            <a:r>
              <a:rPr lang="it-IT" sz="2000" dirty="0" smtClean="0">
                <a:latin typeface="Arial" pitchFamily="34" charset="0"/>
                <a:cs typeface="Arial" pitchFamily="34" charset="0"/>
              </a:rPr>
              <a:t> wine</a:t>
            </a:r>
          </a:p>
          <a:p>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Pret</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Manger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Attachments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additional</a:t>
            </a:r>
            <a:r>
              <a:rPr lang="it-IT" sz="2000" dirty="0" smtClean="0">
                <a:latin typeface="Arial" pitchFamily="34" charset="0"/>
                <a:cs typeface="Arial" pitchFamily="34" charset="0"/>
              </a:rPr>
              <a:t> information</a:t>
            </a:r>
          </a:p>
          <a:p>
            <a:endParaRPr lang="it-IT" sz="2000" dirty="0" smtClean="0">
              <a:latin typeface="Arial" pitchFamily="34" charset="0"/>
              <a:cs typeface="Arial" pitchFamily="34" charset="0"/>
            </a:endParaRPr>
          </a:p>
          <a:p>
            <a:r>
              <a:rPr lang="it-IT" sz="2000" dirty="0" err="1" smtClean="0">
                <a:latin typeface="Arial" pitchFamily="34" charset="0"/>
                <a:cs typeface="Arial" pitchFamily="34" charset="0"/>
              </a:rPr>
              <a:t>Dear</a:t>
            </a:r>
            <a:r>
              <a:rPr lang="it-IT" sz="2000" dirty="0" smtClean="0">
                <a:latin typeface="Arial" pitchFamily="34" charset="0"/>
                <a:cs typeface="Arial" pitchFamily="34" charset="0"/>
              </a:rPr>
              <a:t> Sir/</a:t>
            </a:r>
            <a:r>
              <a:rPr lang="it-IT" sz="2000" dirty="0" err="1" smtClean="0">
                <a:latin typeface="Arial" pitchFamily="34" charset="0"/>
                <a:cs typeface="Arial" pitchFamily="34" charset="0"/>
              </a:rPr>
              <a:t>Madam</a:t>
            </a:r>
            <a:r>
              <a:rPr lang="it-IT" sz="2000" dirty="0" smtClean="0">
                <a:latin typeface="Arial" pitchFamily="34" charset="0"/>
                <a:cs typeface="Arial" pitchFamily="34" charset="0"/>
              </a:rPr>
              <a:t>, </a:t>
            </a:r>
          </a:p>
          <a:p>
            <a:r>
              <a:rPr lang="it-IT" sz="2000" dirty="0" smtClean="0">
                <a:latin typeface="Arial" pitchFamily="34" charset="0"/>
                <a:cs typeface="Arial" pitchFamily="34" charset="0"/>
              </a:rPr>
              <a:t>I </a:t>
            </a:r>
            <a:r>
              <a:rPr lang="it-IT" sz="2000" dirty="0" err="1" smtClean="0">
                <a:latin typeface="Arial" pitchFamily="34" charset="0"/>
                <a:cs typeface="Arial" pitchFamily="34" charset="0"/>
              </a:rPr>
              <a:t>would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like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propose </a:t>
            </a:r>
            <a:r>
              <a:rPr lang="it-IT" sz="2000" dirty="0" err="1" smtClean="0">
                <a:latin typeface="Arial" pitchFamily="34" charset="0"/>
                <a:cs typeface="Arial" pitchFamily="34" charset="0"/>
              </a:rPr>
              <a:t>one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the </a:t>
            </a:r>
            <a:r>
              <a:rPr lang="it-IT" sz="2000" dirty="0" err="1" smtClean="0">
                <a:latin typeface="Arial" pitchFamily="34" charset="0"/>
                <a:cs typeface="Arial" pitchFamily="34" charset="0"/>
              </a:rPr>
              <a:t>most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important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products</a:t>
            </a:r>
            <a:r>
              <a:rPr lang="it-IT" sz="2000" dirty="0" smtClean="0">
                <a:latin typeface="Arial" pitchFamily="34" charset="0"/>
                <a:cs typeface="Arial" pitchFamily="34" charset="0"/>
              </a:rPr>
              <a:t> in </a:t>
            </a:r>
            <a:r>
              <a:rPr lang="it-IT" sz="2000" dirty="0" err="1" smtClean="0">
                <a:latin typeface="Arial" pitchFamily="34" charset="0"/>
                <a:cs typeface="Arial" pitchFamily="34" charset="0"/>
              </a:rPr>
              <a:t>our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country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product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called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white</a:t>
            </a:r>
            <a:r>
              <a:rPr lang="it-IT" sz="2000" dirty="0" smtClean="0">
                <a:latin typeface="Arial" pitchFamily="34" charset="0"/>
                <a:cs typeface="Arial" pitchFamily="34" charset="0"/>
              </a:rPr>
              <a:t> wine.</a:t>
            </a:r>
          </a:p>
          <a:p>
            <a:r>
              <a:rPr lang="it-IT" sz="2000" dirty="0" err="1" smtClean="0">
                <a:latin typeface="Arial" pitchFamily="34" charset="0"/>
                <a:cs typeface="Arial" pitchFamily="34" charset="0"/>
              </a:rPr>
              <a:t>It</a:t>
            </a:r>
            <a:r>
              <a:rPr lang="it-IT" sz="2000" dirty="0" smtClean="0">
                <a:latin typeface="Arial" pitchFamily="34" charset="0"/>
                <a:cs typeface="Arial" pitchFamily="34" charset="0"/>
              </a:rPr>
              <a:t>’s </a:t>
            </a:r>
            <a:r>
              <a:rPr lang="it-IT" sz="2000" dirty="0" err="1" smtClean="0">
                <a:latin typeface="Arial" pitchFamily="34" charset="0"/>
                <a:cs typeface="Arial" pitchFamily="34" charset="0"/>
              </a:rPr>
              <a:t>very</a:t>
            </a:r>
            <a:r>
              <a:rPr lang="it-IT" sz="2000" dirty="0" smtClean="0">
                <a:latin typeface="Arial" pitchFamily="34" charset="0"/>
                <a:cs typeface="Arial" pitchFamily="34" charset="0"/>
              </a:rPr>
              <a:t> hard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explain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what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we</a:t>
            </a:r>
            <a:r>
              <a:rPr lang="it-IT" sz="2000" dirty="0" smtClean="0">
                <a:latin typeface="Arial" pitchFamily="34" charset="0"/>
                <a:cs typeface="Arial" pitchFamily="34" charset="0"/>
              </a:rPr>
              <a:t> are </a:t>
            </a:r>
            <a:r>
              <a:rPr lang="it-IT" sz="2000" dirty="0" err="1" smtClean="0">
                <a:latin typeface="Arial" pitchFamily="34" charset="0"/>
                <a:cs typeface="Arial" pitchFamily="34" charset="0"/>
              </a:rPr>
              <a:t>doing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nowadays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we</a:t>
            </a:r>
            <a:r>
              <a:rPr lang="it-IT" sz="2000" dirty="0" smtClean="0">
                <a:latin typeface="Arial" pitchFamily="34" charset="0"/>
                <a:cs typeface="Arial" pitchFamily="34" charset="0"/>
              </a:rPr>
              <a:t> work out a </a:t>
            </a:r>
            <a:r>
              <a:rPr lang="it-IT" sz="2000" dirty="0" err="1" smtClean="0">
                <a:latin typeface="Arial" pitchFamily="34" charset="0"/>
                <a:cs typeface="Arial" pitchFamily="34" charset="0"/>
              </a:rPr>
              <a:t>lot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but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important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think</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say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that</a:t>
            </a:r>
            <a:r>
              <a:rPr lang="it-IT" sz="2000" dirty="0" smtClean="0">
                <a:latin typeface="Arial" pitchFamily="34" charset="0"/>
                <a:cs typeface="Arial" pitchFamily="34" charset="0"/>
              </a:rPr>
              <a:t> the </a:t>
            </a:r>
            <a:r>
              <a:rPr lang="it-IT" sz="2000" dirty="0" err="1" smtClean="0">
                <a:latin typeface="Arial" pitchFamily="34" charset="0"/>
                <a:cs typeface="Arial" pitchFamily="34" charset="0"/>
              </a:rPr>
              <a:t>various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types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wine can help </a:t>
            </a:r>
            <a:r>
              <a:rPr lang="it-IT" sz="2000" dirty="0" err="1" smtClean="0">
                <a:latin typeface="Arial" pitchFamily="34" charset="0"/>
                <a:cs typeface="Arial" pitchFamily="34" charset="0"/>
              </a:rPr>
              <a:t>you</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attract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customers</a:t>
            </a:r>
            <a:r>
              <a:rPr lang="it-IT" sz="2000" dirty="0" smtClean="0">
                <a:latin typeface="Arial" pitchFamily="34" charset="0"/>
                <a:cs typeface="Arial" pitchFamily="34" charset="0"/>
              </a:rPr>
              <a:t>.</a:t>
            </a:r>
          </a:p>
          <a:p>
            <a:r>
              <a:rPr lang="it-IT" sz="2000" dirty="0" err="1" smtClean="0">
                <a:latin typeface="Arial" pitchFamily="34" charset="0"/>
                <a:cs typeface="Arial" pitchFamily="34" charset="0"/>
              </a:rPr>
              <a:t>We</a:t>
            </a:r>
            <a:r>
              <a:rPr lang="it-IT" sz="2000" dirty="0" smtClean="0">
                <a:latin typeface="Arial" pitchFamily="34" charset="0"/>
                <a:cs typeface="Arial" pitchFamily="34" charset="0"/>
              </a:rPr>
              <a:t> work in San Severo, a </a:t>
            </a:r>
            <a:r>
              <a:rPr lang="it-IT" sz="2000" dirty="0" err="1" smtClean="0">
                <a:latin typeface="Arial" pitchFamily="34" charset="0"/>
                <a:cs typeface="Arial" pitchFamily="34" charset="0"/>
              </a:rPr>
              <a:t>town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near</a:t>
            </a:r>
            <a:r>
              <a:rPr lang="it-IT" sz="2000" dirty="0" smtClean="0">
                <a:latin typeface="Arial" pitchFamily="34" charset="0"/>
                <a:cs typeface="Arial" pitchFamily="34" charset="0"/>
              </a:rPr>
              <a:t> Foggia, </a:t>
            </a:r>
            <a:r>
              <a:rPr lang="it-IT" sz="2000" dirty="0" err="1" smtClean="0">
                <a:latin typeface="Arial" pitchFamily="34" charset="0"/>
                <a:cs typeface="Arial" pitchFamily="34" charset="0"/>
              </a:rPr>
              <a:t>that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lives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this…</a:t>
            </a:r>
            <a:r>
              <a:rPr lang="it-IT" sz="2000" dirty="0" smtClean="0">
                <a:latin typeface="Arial" pitchFamily="34" charset="0"/>
                <a:cs typeface="Arial" pitchFamily="34" charset="0"/>
              </a:rPr>
              <a:t> a coup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white</a:t>
            </a:r>
            <a:r>
              <a:rPr lang="it-IT" sz="2000" dirty="0" smtClean="0">
                <a:latin typeface="Arial" pitchFamily="34" charset="0"/>
                <a:cs typeface="Arial" pitchFamily="34" charset="0"/>
              </a:rPr>
              <a:t> wine </a:t>
            </a:r>
            <a:r>
              <a:rPr lang="it-IT" sz="2000" dirty="0" err="1" smtClean="0">
                <a:latin typeface="Arial" pitchFamily="34" charset="0"/>
                <a:cs typeface="Arial" pitchFamily="34" charset="0"/>
              </a:rPr>
              <a:t>is</a:t>
            </a:r>
            <a:r>
              <a:rPr lang="it-IT" sz="2000" dirty="0" smtClean="0">
                <a:latin typeface="Arial" pitchFamily="34" charset="0"/>
                <a:cs typeface="Arial" pitchFamily="34" charset="0"/>
              </a:rPr>
              <a:t> on the </a:t>
            </a:r>
            <a:r>
              <a:rPr lang="it-IT" sz="2000" dirty="0" err="1" smtClean="0">
                <a:latin typeface="Arial" pitchFamily="34" charset="0"/>
                <a:cs typeface="Arial" pitchFamily="34" charset="0"/>
              </a:rPr>
              <a:t>table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all</a:t>
            </a:r>
            <a:r>
              <a:rPr lang="it-IT" sz="2000" dirty="0" smtClean="0">
                <a:latin typeface="Arial" pitchFamily="34" charset="0"/>
                <a:cs typeface="Arial" pitchFamily="34" charset="0"/>
              </a:rPr>
              <a:t> San Severo people.</a:t>
            </a:r>
          </a:p>
          <a:p>
            <a:r>
              <a:rPr lang="it-IT" sz="2000" dirty="0" smtClean="0">
                <a:latin typeface="Arial" pitchFamily="34" charset="0"/>
                <a:cs typeface="Arial" pitchFamily="34" charset="0"/>
              </a:rPr>
              <a:t>I </a:t>
            </a:r>
            <a:r>
              <a:rPr lang="it-IT" sz="2000" dirty="0" err="1" smtClean="0">
                <a:latin typeface="Arial" pitchFamily="34" charset="0"/>
                <a:cs typeface="Arial" pitchFamily="34" charset="0"/>
              </a:rPr>
              <a:t>attach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additional</a:t>
            </a:r>
            <a:r>
              <a:rPr lang="it-IT" sz="2000" dirty="0" smtClean="0">
                <a:latin typeface="Arial" pitchFamily="34" charset="0"/>
                <a:cs typeface="Arial" pitchFamily="34" charset="0"/>
              </a:rPr>
              <a:t> information </a:t>
            </a:r>
            <a:r>
              <a:rPr lang="it-IT" sz="2000" dirty="0" err="1" smtClean="0">
                <a:latin typeface="Arial" pitchFamily="34" charset="0"/>
                <a:cs typeface="Arial" pitchFamily="34" charset="0"/>
              </a:rPr>
              <a:t>about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us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our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history</a:t>
            </a:r>
            <a:r>
              <a:rPr lang="it-IT" sz="2000" dirty="0" smtClean="0">
                <a:latin typeface="Arial" pitchFamily="34" charset="0"/>
                <a:cs typeface="Arial" pitchFamily="34" charset="0"/>
              </a:rPr>
              <a:t> and some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our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foreign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experiences</a:t>
            </a:r>
            <a:r>
              <a:rPr lang="it-IT" sz="2000" dirty="0" smtClean="0">
                <a:latin typeface="Arial" pitchFamily="34" charset="0"/>
                <a:cs typeface="Arial" pitchFamily="34" charset="0"/>
              </a:rPr>
              <a:t>/</a:t>
            </a:r>
            <a:r>
              <a:rPr lang="it-IT" sz="2000" dirty="0" err="1" smtClean="0">
                <a:latin typeface="Arial" pitchFamily="34" charset="0"/>
                <a:cs typeface="Arial" pitchFamily="34" charset="0"/>
              </a:rPr>
              <a:t>skills</a:t>
            </a:r>
            <a:r>
              <a:rPr lang="it-IT" sz="2000" dirty="0" smtClean="0">
                <a:latin typeface="Arial" pitchFamily="34" charset="0"/>
                <a:cs typeface="Arial" pitchFamily="34" charset="0"/>
              </a:rPr>
              <a:t>.</a:t>
            </a:r>
          </a:p>
          <a:p>
            <a:r>
              <a:rPr lang="it-IT" sz="2000" dirty="0" err="1" smtClean="0">
                <a:latin typeface="Arial" pitchFamily="34" charset="0"/>
                <a:cs typeface="Arial" pitchFamily="34" charset="0"/>
              </a:rPr>
              <a:t>Finally</a:t>
            </a:r>
            <a:r>
              <a:rPr lang="it-IT" sz="2000" dirty="0" smtClean="0">
                <a:latin typeface="Arial" pitchFamily="34" charset="0"/>
                <a:cs typeface="Arial" pitchFamily="34" charset="0"/>
              </a:rPr>
              <a:t> I </a:t>
            </a:r>
            <a:r>
              <a:rPr lang="it-IT" sz="2000" dirty="0" err="1" smtClean="0">
                <a:latin typeface="Arial" pitchFamily="34" charset="0"/>
                <a:cs typeface="Arial" pitchFamily="34" charset="0"/>
              </a:rPr>
              <a:t>enclose</a:t>
            </a:r>
            <a:r>
              <a:rPr lang="it-IT" sz="2000" dirty="0" smtClean="0">
                <a:latin typeface="Arial" pitchFamily="34" charset="0"/>
                <a:cs typeface="Arial" pitchFamily="34" charset="0"/>
              </a:rPr>
              <a:t> the company e-mail : </a:t>
            </a:r>
            <a:r>
              <a:rPr lang="it-IT" sz="2000" dirty="0" smtClean="0">
                <a:latin typeface="Arial" pitchFamily="34" charset="0"/>
                <a:cs typeface="Arial" pitchFamily="34" charset="0"/>
                <a:hlinkClick r:id="rId2"/>
              </a:rPr>
              <a:t>anticacantinasansevero@gmail.com</a:t>
            </a:r>
            <a:endParaRPr lang="it-IT" sz="2000" dirty="0" smtClean="0">
              <a:latin typeface="Arial" pitchFamily="34" charset="0"/>
              <a:cs typeface="Arial" pitchFamily="34" charset="0"/>
            </a:endParaRPr>
          </a:p>
          <a:p>
            <a:r>
              <a:rPr lang="it-IT" sz="2000" dirty="0" smtClean="0">
                <a:latin typeface="Arial" pitchFamily="34" charset="0"/>
                <a:cs typeface="Arial" pitchFamily="34" charset="0"/>
              </a:rPr>
              <a:t>I look </a:t>
            </a:r>
            <a:r>
              <a:rPr lang="it-IT" sz="2000" dirty="0" err="1" smtClean="0">
                <a:latin typeface="Arial" pitchFamily="34" charset="0"/>
                <a:cs typeface="Arial" pitchFamily="34" charset="0"/>
              </a:rPr>
              <a:t>forward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showing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you</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this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amazing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good</a:t>
            </a:r>
            <a:r>
              <a:rPr lang="it-IT" sz="2000" dirty="0" smtClean="0">
                <a:latin typeface="Arial" pitchFamily="34" charset="0"/>
                <a:cs typeface="Arial" pitchFamily="34" charset="0"/>
              </a:rPr>
              <a:t>.</a:t>
            </a:r>
          </a:p>
          <a:p>
            <a:r>
              <a:rPr lang="it-IT" sz="2000" dirty="0" err="1" smtClean="0">
                <a:latin typeface="Arial" pitchFamily="34" charset="0"/>
                <a:cs typeface="Arial" pitchFamily="34" charset="0"/>
              </a:rPr>
              <a:t>Yours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faithfully</a:t>
            </a:r>
            <a:r>
              <a:rPr lang="it-IT" sz="2000" dirty="0" smtClean="0">
                <a:latin typeface="Arial" pitchFamily="34" charset="0"/>
                <a:cs typeface="Arial" pitchFamily="34" charset="0"/>
              </a:rPr>
              <a:t>.</a:t>
            </a:r>
          </a:p>
          <a:p>
            <a:r>
              <a:rPr lang="it-IT" sz="2000" dirty="0" smtClean="0">
                <a:latin typeface="Arial" pitchFamily="34" charset="0"/>
                <a:cs typeface="Arial" pitchFamily="34" charset="0"/>
              </a:rPr>
              <a:t>Antica cantina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325</TotalTime>
  <Words>2289</Words>
  <Application>Microsoft Office PowerPoint</Application>
  <PresentationFormat>Presentazione su schermo (4:3)</PresentationFormat>
  <Paragraphs>67</Paragraphs>
  <Slides>16</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Arial Black</vt:lpstr>
      <vt:lpstr>Calibri</vt:lpstr>
      <vt:lpstr>Franklin Gothic Book</vt:lpstr>
      <vt:lpstr>Franklin Gothic Medium</vt:lpstr>
      <vt:lpstr>Times New Roman</vt:lpstr>
      <vt:lpstr>Wingdings</vt:lpstr>
      <vt:lpstr>Wingdings 2</vt:lpstr>
      <vt:lpstr>Città</vt:lpstr>
      <vt:lpstr>Presentazione standard di PowerPoint</vt:lpstr>
      <vt:lpstr>.</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L’importance de l’e-commerce dans les produits de notre terroir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Rosanna</cp:lastModifiedBy>
  <cp:revision>38</cp:revision>
  <dcterms:created xsi:type="dcterms:W3CDTF">2020-12-14T08:32:36Z</dcterms:created>
  <dcterms:modified xsi:type="dcterms:W3CDTF">2020-12-19T18:22:28Z</dcterms:modified>
</cp:coreProperties>
</file>