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5143500" type="screen16x9"/>
  <p:notesSz cx="6858000" cy="9144000"/>
  <p:embeddedFontLst>
    <p:embeddedFont>
      <p:font typeface="Open Sans"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PT Sans Narrow" panose="020B060402020202020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23817bc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b23817bc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b23817bcf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b23817bcf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b23817bcfa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b23817bcfa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23817bcfa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23817bcfa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b23817bcfa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b23817bcfa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b23817bcf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b23817bcf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b23817bcfa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b23817bcfa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b23817bcfa_1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b23817bcfa_1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b23817bcfa_1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b23817bcfa_1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23817bcfa_1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b23817bcfa_1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b23817bcfa_1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b23817bcfa_1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a9525f1c4e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a9525f1c4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b23817bcf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b23817bcf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b23817bcfa_2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b23817bcfa_2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b23817bcf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b23817bcf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b23817bcfa_2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b23817bcfa_2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b23817bcfa_17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b23817bcfa_17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b23817bcfa_7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b23817bcfa_7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b23817bcfa_7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b23817bcfa_7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b23817bcfa_7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b23817bcfa_7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b23817bcfa_7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b23817bcfa_7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b23817bcfa_7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gb23817bcfa_7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b23817bcfa_7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gb23817bcfa_7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b23817bcf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b23817bcf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cxnSp>
        <p:nvCxnSpPr>
          <p:cNvPr id="67" name="Google Shape;67;p14"/>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68" name="Google Shape;68;p14"/>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69" name="Google Shape;69;p14"/>
          <p:cNvGrpSpPr/>
          <p:nvPr/>
        </p:nvGrpSpPr>
        <p:grpSpPr>
          <a:xfrm>
            <a:off x="1004144" y="1022000"/>
            <a:ext cx="7136668" cy="152396"/>
            <a:chOff x="1346429" y="1011300"/>
            <a:chExt cx="6452100" cy="152400"/>
          </a:xfrm>
        </p:grpSpPr>
        <p:cxnSp>
          <p:nvCxnSpPr>
            <p:cNvPr id="70" name="Google Shape;70;p14"/>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71" name="Google Shape;71;p14"/>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72" name="Google Shape;72;p14"/>
          <p:cNvGrpSpPr/>
          <p:nvPr/>
        </p:nvGrpSpPr>
        <p:grpSpPr>
          <a:xfrm>
            <a:off x="1004151" y="3969001"/>
            <a:ext cx="7136668" cy="152396"/>
            <a:chOff x="1346435" y="3969088"/>
            <a:chExt cx="6452100" cy="152400"/>
          </a:xfrm>
        </p:grpSpPr>
        <p:cxnSp>
          <p:nvCxnSpPr>
            <p:cNvPr id="73" name="Google Shape;73;p14"/>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74" name="Google Shape;74;p14"/>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75" name="Google Shape;75;p14"/>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76" name="Google Shape;76;p14"/>
          <p:cNvSpPr txBox="1">
            <a:spLocks noGrp="1"/>
          </p:cNvSpPr>
          <p:nvPr>
            <p:ph type="subTitle" idx="1"/>
          </p:nvPr>
        </p:nvSpPr>
        <p:spPr>
          <a:xfrm>
            <a:off x="2137225" y="2850039"/>
            <a:ext cx="4870500" cy="79267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77" name="Google Shape;77;p14"/>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15"/>
          <p:cNvSpPr/>
          <p:nvPr/>
        </p:nvSpPr>
        <p:spPr>
          <a:xfrm>
            <a:off x="-50" y="2571900"/>
            <a:ext cx="9144000" cy="2571525"/>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txBox="1">
            <a:spLocks noGrp="1"/>
          </p:cNvSpPr>
          <p:nvPr>
            <p:ph type="title"/>
          </p:nvPr>
        </p:nvSpPr>
        <p:spPr>
          <a:xfrm>
            <a:off x="311700" y="814800"/>
            <a:ext cx="8571300" cy="942075"/>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81" name="Google Shape;81;p15"/>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2"/>
        <p:cNvGrpSpPr/>
        <p:nvPr/>
      </p:nvGrpSpPr>
      <p:grpSpPr>
        <a:xfrm>
          <a:off x="0" y="0"/>
          <a:ext cx="0" cy="0"/>
          <a:chOff x="0" y="0"/>
          <a:chExt cx="0" cy="0"/>
        </a:xfrm>
      </p:grpSpPr>
      <p:sp>
        <p:nvSpPr>
          <p:cNvPr id="83" name="Google Shape;83;p16"/>
          <p:cNvSpPr/>
          <p:nvPr/>
        </p:nvSpPr>
        <p:spPr>
          <a:xfrm>
            <a:off x="-75" y="5045700"/>
            <a:ext cx="9144000" cy="97875"/>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5" name="Google Shape;85;p16"/>
          <p:cNvSpPr txBox="1">
            <a:spLocks noGrp="1"/>
          </p:cNvSpPr>
          <p:nvPr>
            <p:ph type="body" idx="1"/>
          </p:nvPr>
        </p:nvSpPr>
        <p:spPr>
          <a:xfrm>
            <a:off x="311700" y="1266325"/>
            <a:ext cx="8520600" cy="3302775"/>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86" name="Google Shape;86;p16"/>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9" name="Google Shape;89;p17"/>
          <p:cNvSpPr txBox="1">
            <a:spLocks noGrp="1"/>
          </p:cNvSpPr>
          <p:nvPr>
            <p:ph type="body" idx="1"/>
          </p:nvPr>
        </p:nvSpPr>
        <p:spPr>
          <a:xfrm>
            <a:off x="311700" y="1266175"/>
            <a:ext cx="3999900" cy="3302775"/>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90" name="Google Shape;90;p17"/>
          <p:cNvSpPr txBox="1">
            <a:spLocks noGrp="1"/>
          </p:cNvSpPr>
          <p:nvPr>
            <p:ph type="body" idx="2"/>
          </p:nvPr>
        </p:nvSpPr>
        <p:spPr>
          <a:xfrm>
            <a:off x="4832400" y="1266175"/>
            <a:ext cx="3999900" cy="3302775"/>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91" name="Google Shape;91;p17"/>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94" name="Google Shape;94;p18"/>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555600"/>
            <a:ext cx="2808000" cy="755775"/>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7" name="Google Shape;97;p19"/>
          <p:cNvSpPr txBox="1">
            <a:spLocks noGrp="1"/>
          </p:cNvSpPr>
          <p:nvPr>
            <p:ph type="body" idx="1"/>
          </p:nvPr>
        </p:nvSpPr>
        <p:spPr>
          <a:xfrm>
            <a:off x="311700" y="1389600"/>
            <a:ext cx="2808000" cy="3179475"/>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98" name="Google Shape;98;p19"/>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490250" y="526350"/>
            <a:ext cx="5613600" cy="4090725"/>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101" name="Google Shape;101;p20"/>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2"/>
        <p:cNvGrpSpPr/>
        <p:nvPr/>
      </p:nvGrpSpPr>
      <p:grpSpPr>
        <a:xfrm>
          <a:off x="0" y="0"/>
          <a:ext cx="0" cy="0"/>
          <a:chOff x="0" y="0"/>
          <a:chExt cx="0" cy="0"/>
        </a:xfrm>
      </p:grpSpPr>
      <p:sp>
        <p:nvSpPr>
          <p:cNvPr id="103" name="Google Shape;103;p21"/>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4" name="Google Shape;104;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05" name="Google Shape;105;p21"/>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6" name="Google Shape;106;p21"/>
          <p:cNvSpPr txBox="1">
            <a:spLocks noGrp="1"/>
          </p:cNvSpPr>
          <p:nvPr>
            <p:ph type="subTitle" idx="1"/>
          </p:nvPr>
        </p:nvSpPr>
        <p:spPr>
          <a:xfrm>
            <a:off x="265500" y="2726875"/>
            <a:ext cx="4045200" cy="1235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7" name="Google Shape;107;p21"/>
          <p:cNvSpPr txBox="1">
            <a:spLocks noGrp="1"/>
          </p:cNvSpPr>
          <p:nvPr>
            <p:ph type="body" idx="2"/>
          </p:nvPr>
        </p:nvSpPr>
        <p:spPr>
          <a:xfrm>
            <a:off x="4939500" y="724200"/>
            <a:ext cx="3837000" cy="3695175"/>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108" name="Google Shape;108;p21"/>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9"/>
        <p:cNvGrpSpPr/>
        <p:nvPr/>
      </p:nvGrpSpPr>
      <p:grpSpPr>
        <a:xfrm>
          <a:off x="0" y="0"/>
          <a:ext cx="0" cy="0"/>
          <a:chOff x="0" y="0"/>
          <a:chExt cx="0" cy="0"/>
        </a:xfrm>
      </p:grpSpPr>
      <p:sp>
        <p:nvSpPr>
          <p:cNvPr id="110" name="Google Shape;110;p22"/>
          <p:cNvSpPr txBox="1">
            <a:spLocks noGrp="1"/>
          </p:cNvSpPr>
          <p:nvPr>
            <p:ph type="body" idx="1"/>
          </p:nvPr>
        </p:nvSpPr>
        <p:spPr>
          <a:xfrm>
            <a:off x="311700" y="4230725"/>
            <a:ext cx="5998800" cy="598725"/>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111" name="Google Shape;111;p22"/>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2"/>
        <p:cNvGrpSpPr/>
        <p:nvPr/>
      </p:nvGrpSpPr>
      <p:grpSpPr>
        <a:xfrm>
          <a:off x="0" y="0"/>
          <a:ext cx="0" cy="0"/>
          <a:chOff x="0" y="0"/>
          <a:chExt cx="0" cy="0"/>
        </a:xfrm>
      </p:grpSpPr>
      <p:sp>
        <p:nvSpPr>
          <p:cNvPr id="113" name="Google Shape;113;p23"/>
          <p:cNvSpPr/>
          <p:nvPr/>
        </p:nvSpPr>
        <p:spPr>
          <a:xfrm>
            <a:off x="-75" y="5045700"/>
            <a:ext cx="9144000" cy="97875"/>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3"/>
          <p:cNvSpPr txBox="1">
            <a:spLocks noGrp="1"/>
          </p:cNvSpPr>
          <p:nvPr>
            <p:ph type="title" hasCustomPrompt="1"/>
          </p:nvPr>
        </p:nvSpPr>
        <p:spPr>
          <a:xfrm>
            <a:off x="311700" y="1304850"/>
            <a:ext cx="8520600" cy="1538325"/>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115" name="Google Shape;115;p23"/>
          <p:cNvSpPr txBox="1">
            <a:spLocks noGrp="1"/>
          </p:cNvSpPr>
          <p:nvPr>
            <p:ph type="body" idx="1"/>
          </p:nvPr>
        </p:nvSpPr>
        <p:spPr>
          <a:xfrm>
            <a:off x="311700" y="2995650"/>
            <a:ext cx="8520600" cy="1071675"/>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16" name="Google Shape;116;p23"/>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
        <p:nvSpPr>
          <p:cNvPr id="118" name="Google Shape;118;p24"/>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1" name="Google Shape;121;p25"/>
          <p:cNvSpPr txBox="1">
            <a:spLocks noGrp="1"/>
          </p:cNvSpPr>
          <p:nvPr>
            <p:ph type="body" idx="1"/>
          </p:nvPr>
        </p:nvSpPr>
        <p:spPr>
          <a:xfrm>
            <a:off x="457200" y="1200150"/>
            <a:ext cx="8229600" cy="3394575"/>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600"/>
              </a:spcBef>
              <a:spcAft>
                <a:spcPts val="0"/>
              </a:spcAft>
              <a:buClr>
                <a:schemeClr val="dk1"/>
              </a:buClr>
              <a:buSzPts val="1800"/>
              <a:buChar char="○"/>
              <a:defRPr/>
            </a:lvl2pPr>
            <a:lvl3pPr marL="1371600" lvl="2" indent="-342900" algn="l" rtl="0">
              <a:spcBef>
                <a:spcPts val="1600"/>
              </a:spcBef>
              <a:spcAft>
                <a:spcPts val="0"/>
              </a:spcAft>
              <a:buClr>
                <a:schemeClr val="dk1"/>
              </a:buClr>
              <a:buSzPts val="1800"/>
              <a:buChar char="■"/>
              <a:defRPr/>
            </a:lvl3pPr>
            <a:lvl4pPr marL="1828800" lvl="3" indent="-342900" algn="l" rtl="0">
              <a:spcBef>
                <a:spcPts val="1600"/>
              </a:spcBef>
              <a:spcAft>
                <a:spcPts val="0"/>
              </a:spcAft>
              <a:buClr>
                <a:schemeClr val="dk1"/>
              </a:buClr>
              <a:buSzPts val="1800"/>
              <a:buChar char="●"/>
              <a:defRPr/>
            </a:lvl4pPr>
            <a:lvl5pPr marL="2286000" lvl="4" indent="-342900" algn="l" rtl="0">
              <a:spcBef>
                <a:spcPts val="1600"/>
              </a:spcBef>
              <a:spcAft>
                <a:spcPts val="0"/>
              </a:spcAft>
              <a:buClr>
                <a:schemeClr val="dk1"/>
              </a:buClr>
              <a:buSzPts val="1800"/>
              <a:buChar char="○"/>
              <a:defRPr/>
            </a:lvl5pPr>
            <a:lvl6pPr marL="2743200" lvl="5" indent="-342900" algn="l" rtl="0">
              <a:spcBef>
                <a:spcPts val="1600"/>
              </a:spcBef>
              <a:spcAft>
                <a:spcPts val="0"/>
              </a:spcAft>
              <a:buClr>
                <a:schemeClr val="dk1"/>
              </a:buClr>
              <a:buSzPts val="1800"/>
              <a:buChar char="■"/>
              <a:defRPr/>
            </a:lvl6pPr>
            <a:lvl7pPr marL="3200400" lvl="6" indent="-342900" algn="l" rtl="0">
              <a:spcBef>
                <a:spcPts val="1600"/>
              </a:spcBef>
              <a:spcAft>
                <a:spcPts val="0"/>
              </a:spcAft>
              <a:buClr>
                <a:schemeClr val="dk1"/>
              </a:buClr>
              <a:buSzPts val="1800"/>
              <a:buChar char="●"/>
              <a:defRPr/>
            </a:lvl7pPr>
            <a:lvl8pPr marL="3657600" lvl="7" indent="-342900" algn="l" rtl="0">
              <a:spcBef>
                <a:spcPts val="1600"/>
              </a:spcBef>
              <a:spcAft>
                <a:spcPts val="0"/>
              </a:spcAft>
              <a:buClr>
                <a:schemeClr val="dk1"/>
              </a:buClr>
              <a:buSzPts val="1800"/>
              <a:buChar char="○"/>
              <a:defRPr/>
            </a:lvl8pPr>
            <a:lvl9pPr marL="4114800" lvl="8" indent="-342900" algn="l" rtl="0">
              <a:spcBef>
                <a:spcPts val="1600"/>
              </a:spcBef>
              <a:spcAft>
                <a:spcPts val="1600"/>
              </a:spcAft>
              <a:buClr>
                <a:schemeClr val="dk1"/>
              </a:buClr>
              <a:buSzPts val="1800"/>
              <a:buChar char="■"/>
              <a:defRPr/>
            </a:lvl9pPr>
          </a:lstStyle>
          <a:p>
            <a:endParaRPr/>
          </a:p>
        </p:txBody>
      </p:sp>
      <p:sp>
        <p:nvSpPr>
          <p:cNvPr id="122" name="Google Shape;122;p25"/>
          <p:cNvSpPr txBox="1">
            <a:spLocks noGrp="1"/>
          </p:cNvSpPr>
          <p:nvPr>
            <p:ph type="dt" idx="10"/>
          </p:nvPr>
        </p:nvSpPr>
        <p:spPr>
          <a:xfrm>
            <a:off x="457200" y="4767263"/>
            <a:ext cx="2133600" cy="273825"/>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25"/>
          <p:cNvSpPr txBox="1">
            <a:spLocks noGrp="1"/>
          </p:cNvSpPr>
          <p:nvPr>
            <p:ph type="ftr" idx="11"/>
          </p:nvPr>
        </p:nvSpPr>
        <p:spPr>
          <a:xfrm>
            <a:off x="3124200" y="4767263"/>
            <a:ext cx="2895600" cy="273825"/>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25"/>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64" name="Google Shape;64;p13"/>
          <p:cNvSpPr txBox="1">
            <a:spLocks noGrp="1"/>
          </p:cNvSpPr>
          <p:nvPr>
            <p:ph type="body" idx="1"/>
          </p:nvPr>
        </p:nvSpPr>
        <p:spPr>
          <a:xfrm>
            <a:off x="311700" y="1266325"/>
            <a:ext cx="8520600" cy="3302775"/>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65" name="Google Shape;65;p13"/>
          <p:cNvSpPr txBox="1">
            <a:spLocks noGrp="1"/>
          </p:cNvSpPr>
          <p:nvPr>
            <p:ph type="sldNum" idx="12"/>
          </p:nvPr>
        </p:nvSpPr>
        <p:spPr>
          <a:xfrm>
            <a:off x="8472458" y="4663217"/>
            <a:ext cx="548700" cy="393525"/>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mc:AlternateContent xmlns:mc="http://schemas.openxmlformats.org/markup-compatibility/2006" xmlns:p14="http://schemas.microsoft.com/office/powerpoint/2010/main">
    <mc:Choice Requires="p14">
      <p:transition spd="slow" p14:dur="24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6"/>
          <p:cNvSpPr txBox="1">
            <a:spLocks noGrp="1"/>
          </p:cNvSpPr>
          <p:nvPr>
            <p:ph type="ctrTitle"/>
          </p:nvPr>
        </p:nvSpPr>
        <p:spPr>
          <a:xfrm>
            <a:off x="1003650" y="2060539"/>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i="1" u="sng"/>
              <a:t>EDUCAZIONE </a:t>
            </a:r>
            <a:endParaRPr i="1" u="sng"/>
          </a:p>
          <a:p>
            <a:pPr marL="0" lvl="0" indent="0" algn="ctr" rtl="0">
              <a:spcBef>
                <a:spcPts val="0"/>
              </a:spcBef>
              <a:spcAft>
                <a:spcPts val="0"/>
              </a:spcAft>
              <a:buNone/>
            </a:pPr>
            <a:r>
              <a:rPr lang="it" i="1" u="sng"/>
              <a:t>CIVICA</a:t>
            </a:r>
            <a:endParaRPr i="1" u="sng"/>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311700" y="11367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2400" i="1" u="sng"/>
              <a:t>L’ AGROALIMENTARE IN PUGLIA</a:t>
            </a:r>
            <a:endParaRPr sz="2400" i="1" u="sng"/>
          </a:p>
        </p:txBody>
      </p:sp>
      <p:sp>
        <p:nvSpPr>
          <p:cNvPr id="182" name="Google Shape;182;p35"/>
          <p:cNvSpPr txBox="1">
            <a:spLocks noGrp="1"/>
          </p:cNvSpPr>
          <p:nvPr>
            <p:ph type="body" idx="1"/>
          </p:nvPr>
        </p:nvSpPr>
        <p:spPr>
          <a:xfrm>
            <a:off x="311700" y="920400"/>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400" b="1">
                <a:solidFill>
                  <a:srgbClr val="000000"/>
                </a:solidFill>
              </a:rPr>
              <a:t>Uno dei ruoli centrali per l’economia della Puglia è la filiera agroalimentare. Il suo fatturato pesa in media per circa il 25% del totale del fatturato dell’intero settore manifatturiero, rispetto ad una media nazionale di circa il 14%.</a:t>
            </a:r>
            <a:endParaRPr sz="1400" b="1">
              <a:solidFill>
                <a:srgbClr val="000000"/>
              </a:solidFill>
            </a:endParaRPr>
          </a:p>
          <a:p>
            <a:pPr marL="0" lvl="0" indent="0" algn="l" rtl="0">
              <a:spcBef>
                <a:spcPts val="1600"/>
              </a:spcBef>
              <a:spcAft>
                <a:spcPts val="0"/>
              </a:spcAft>
              <a:buNone/>
            </a:pPr>
            <a:r>
              <a:rPr lang="it" sz="1400" b="1">
                <a:solidFill>
                  <a:srgbClr val="000000"/>
                </a:solidFill>
              </a:rPr>
              <a:t>La filiera agroalimentare regionale è articolata in comparti (olio, vino, latticini, ortofrutta e IV gamma, pane e prodotti da forno, ecc.).</a:t>
            </a:r>
            <a:endParaRPr sz="1400" b="1">
              <a:solidFill>
                <a:srgbClr val="000000"/>
              </a:solidFill>
            </a:endParaRPr>
          </a:p>
          <a:p>
            <a:pPr marL="0" lvl="0" indent="0" algn="l" rtl="0">
              <a:spcBef>
                <a:spcPts val="1600"/>
              </a:spcBef>
              <a:spcAft>
                <a:spcPts val="0"/>
              </a:spcAft>
              <a:buNone/>
            </a:pPr>
            <a:r>
              <a:rPr lang="it" sz="1400" b="1">
                <a:solidFill>
                  <a:srgbClr val="000000"/>
                </a:solidFill>
              </a:rPr>
              <a:t>Il numero di imprese attive nella filiera agroalimentare nell’ultimo decennio è aumentato sia nella regione Puglia sia nell’intero Mezzogiorno e in Italia. Come conseguenza della riduzione che ha interessato il triennio 2015-2017, la crescita dell’ultimo decennio a livello regionale è risultata meno ampia (+1%) sia della crescita media nazionale (+3%) che di quella media del complesso delle regioni del Mezzogiorno (+4%). Ricordiamo però che, nei tre anni successivi alla crisi finanziaria del 2009, il numero di imprese attive nella filiera dell’agroalimentare si è ridotto in misura molto contenuta con la performance della Puglia sostanzialmente in linea con la media nazionale e dell’intero Mezzogiorno.</a:t>
            </a:r>
            <a:endParaRPr sz="1400" b="1">
              <a:solidFill>
                <a:srgbClr val="000000"/>
              </a:solidFill>
            </a:endParaRPr>
          </a:p>
          <a:p>
            <a:pPr marL="0" lvl="0" indent="0" algn="l" rtl="0">
              <a:spcBef>
                <a:spcPts val="1600"/>
              </a:spcBef>
              <a:spcAft>
                <a:spcPts val="1600"/>
              </a:spcAft>
              <a:buNone/>
            </a:pPr>
            <a:endParaRPr sz="1400" b="1">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6"/>
          <p:cNvSpPr txBox="1">
            <a:spLocks noGrp="1"/>
          </p:cNvSpPr>
          <p:nvPr>
            <p:ph type="title"/>
          </p:nvPr>
        </p:nvSpPr>
        <p:spPr>
          <a:xfrm>
            <a:off x="311700" y="28927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2400" i="1" u="sng"/>
              <a:t>FILIERA AGROALIMENTARE</a:t>
            </a:r>
            <a:endParaRPr sz="2400" i="1" u="sng"/>
          </a:p>
        </p:txBody>
      </p:sp>
      <p:pic>
        <p:nvPicPr>
          <p:cNvPr id="188" name="Google Shape;188;p36"/>
          <p:cNvPicPr preferRelativeResize="0"/>
          <p:nvPr/>
        </p:nvPicPr>
        <p:blipFill>
          <a:blip r:embed="rId3">
            <a:alphaModFix/>
          </a:blip>
          <a:stretch>
            <a:fillRect/>
          </a:stretch>
        </p:blipFill>
        <p:spPr>
          <a:xfrm>
            <a:off x="311700" y="996675"/>
            <a:ext cx="8520600" cy="31501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title"/>
          </p:nvPr>
        </p:nvSpPr>
        <p:spPr>
          <a:xfrm>
            <a:off x="311700" y="129450"/>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2400" i="1" u="sng"/>
              <a:t>L’ AGROALIMENTARE IN PUGLIA</a:t>
            </a:r>
            <a:endParaRPr/>
          </a:p>
        </p:txBody>
      </p:sp>
      <p:sp>
        <p:nvSpPr>
          <p:cNvPr id="194" name="Google Shape;194;p37"/>
          <p:cNvSpPr txBox="1">
            <a:spLocks noGrp="1"/>
          </p:cNvSpPr>
          <p:nvPr>
            <p:ph type="body" idx="1"/>
          </p:nvPr>
        </p:nvSpPr>
        <p:spPr>
          <a:xfrm>
            <a:off x="311700" y="836850"/>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400" b="1">
                <a:solidFill>
                  <a:srgbClr val="000000"/>
                </a:solidFill>
              </a:rPr>
              <a:t>Il territorio e il clima della Puglia hanno attirato nel tempo importanti grandi imprese della filiera agroalimentare, nazionali e internazionali come: Gruppo Amadori (allevamento e lavorazione dei polli), Bonomelli (specializzazione della camomilla), Princes (trasformazione del pomodoro), Granarolo (produzione di latte).</a:t>
            </a:r>
            <a:endParaRPr sz="1400" b="1">
              <a:solidFill>
                <a:srgbClr val="000000"/>
              </a:solidFill>
            </a:endParaRPr>
          </a:p>
          <a:p>
            <a:pPr marL="0" lvl="0" indent="0" algn="l" rtl="0">
              <a:spcBef>
                <a:spcPts val="1600"/>
              </a:spcBef>
              <a:spcAft>
                <a:spcPts val="0"/>
              </a:spcAft>
              <a:buNone/>
            </a:pPr>
            <a:r>
              <a:rPr lang="it" sz="1400" b="1">
                <a:solidFill>
                  <a:srgbClr val="000000"/>
                </a:solidFill>
              </a:rPr>
              <a:t>La Puglia conta nel complesso 64 riconoscimenti, che la posizionano all’ottavo posto tra tutte le regioni italiane ed al secondo posto, dopo la Sicilia, tra le regioni del Mezzogiorno. Il buon piazzamento è da attribuire in gran parte ai riconoscimenti DOP e IGP dei vini pugliesi, ben 38, che li posizionano al quinto posto a livello nazionale, appena dietro i vini di maggior pregio e con maggiori riconoscimenti di Piemonte, Toscana, Veneto e Lombardia.</a:t>
            </a:r>
            <a:endParaRPr sz="1400" b="1">
              <a:solidFill>
                <a:srgbClr val="000000"/>
              </a:solidFill>
            </a:endParaRPr>
          </a:p>
          <a:p>
            <a:pPr marL="0" lvl="0" indent="0" algn="l" rtl="0">
              <a:spcBef>
                <a:spcPts val="1600"/>
              </a:spcBef>
              <a:spcAft>
                <a:spcPts val="0"/>
              </a:spcAft>
              <a:buNone/>
            </a:pPr>
            <a:r>
              <a:rPr lang="it" sz="1400" b="1">
                <a:solidFill>
                  <a:srgbClr val="000000"/>
                </a:solidFill>
              </a:rPr>
              <a:t>Meno numerosi e pari a 24 i riconoscimenti ottenuti dalla filiera agroalimentare pugliese per i prodotti alimentari. L’analisi settoriale evidenzia come la quasi totalità dei riconoscimenti è concentrata nei settori ortofrutticolo e cerealicolo, olivicolo e dei formaggi.</a:t>
            </a:r>
            <a:endParaRPr sz="1400" b="1">
              <a:solidFill>
                <a:srgbClr val="000000"/>
              </a:solidFill>
            </a:endParaRPr>
          </a:p>
          <a:p>
            <a:pPr marL="0" lvl="0" indent="0" algn="l" rtl="0">
              <a:spcBef>
                <a:spcPts val="1600"/>
              </a:spcBef>
              <a:spcAft>
                <a:spcPts val="1600"/>
              </a:spcAft>
              <a:buNone/>
            </a:pPr>
            <a:r>
              <a:rPr lang="it" sz="1400" b="1">
                <a:solidFill>
                  <a:srgbClr val="000000"/>
                </a:solidFill>
              </a:rPr>
              <a:t>La dinamica del fatturato delle unità locali delle imprese della filiera agroalimentare pugliese è risultata positiva, anche se in misura non continua, ha raggiunto i circa 7 miliardi di euro.</a:t>
            </a:r>
            <a:endParaRPr sz="1400" b="1">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38"/>
          <p:cNvPicPr preferRelativeResize="0"/>
          <p:nvPr/>
        </p:nvPicPr>
        <p:blipFill>
          <a:blip r:embed="rId3">
            <a:alphaModFix/>
          </a:blip>
          <a:stretch>
            <a:fillRect/>
          </a:stretch>
        </p:blipFill>
        <p:spPr>
          <a:xfrm>
            <a:off x="115700" y="980471"/>
            <a:ext cx="2174500" cy="1639504"/>
          </a:xfrm>
          <a:prstGeom prst="rect">
            <a:avLst/>
          </a:prstGeom>
          <a:noFill/>
          <a:ln>
            <a:noFill/>
          </a:ln>
        </p:spPr>
      </p:pic>
      <p:pic>
        <p:nvPicPr>
          <p:cNvPr id="200" name="Google Shape;200;p38"/>
          <p:cNvPicPr preferRelativeResize="0"/>
          <p:nvPr/>
        </p:nvPicPr>
        <p:blipFill>
          <a:blip r:embed="rId4">
            <a:alphaModFix/>
          </a:blip>
          <a:stretch>
            <a:fillRect/>
          </a:stretch>
        </p:blipFill>
        <p:spPr>
          <a:xfrm>
            <a:off x="228600" y="3080725"/>
            <a:ext cx="1948700" cy="1948700"/>
          </a:xfrm>
          <a:prstGeom prst="rect">
            <a:avLst/>
          </a:prstGeom>
          <a:noFill/>
          <a:ln>
            <a:noFill/>
          </a:ln>
        </p:spPr>
      </p:pic>
      <p:sp>
        <p:nvSpPr>
          <p:cNvPr id="201" name="Google Shape;201;p38"/>
          <p:cNvSpPr/>
          <p:nvPr/>
        </p:nvSpPr>
        <p:spPr>
          <a:xfrm flipH="1">
            <a:off x="1053100" y="2438400"/>
            <a:ext cx="299700" cy="678300"/>
          </a:xfrm>
          <a:prstGeom prst="downArrow">
            <a:avLst>
              <a:gd name="adj1" fmla="val 34467"/>
              <a:gd name="adj2" fmla="val 7104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pic>
        <p:nvPicPr>
          <p:cNvPr id="202" name="Google Shape;202;p38"/>
          <p:cNvPicPr preferRelativeResize="0"/>
          <p:nvPr/>
        </p:nvPicPr>
        <p:blipFill>
          <a:blip r:embed="rId5">
            <a:alphaModFix/>
          </a:blip>
          <a:stretch>
            <a:fillRect/>
          </a:stretch>
        </p:blipFill>
        <p:spPr>
          <a:xfrm>
            <a:off x="2403100" y="3308938"/>
            <a:ext cx="2238375" cy="1495425"/>
          </a:xfrm>
          <a:prstGeom prst="rect">
            <a:avLst/>
          </a:prstGeom>
          <a:noFill/>
          <a:ln>
            <a:noFill/>
          </a:ln>
        </p:spPr>
      </p:pic>
      <p:pic>
        <p:nvPicPr>
          <p:cNvPr id="203" name="Google Shape;203;p38"/>
          <p:cNvPicPr preferRelativeResize="0"/>
          <p:nvPr/>
        </p:nvPicPr>
        <p:blipFill>
          <a:blip r:embed="rId6">
            <a:alphaModFix/>
          </a:blip>
          <a:stretch>
            <a:fillRect/>
          </a:stretch>
        </p:blipFill>
        <p:spPr>
          <a:xfrm>
            <a:off x="4867275" y="1150664"/>
            <a:ext cx="1948700" cy="1299156"/>
          </a:xfrm>
          <a:prstGeom prst="rect">
            <a:avLst/>
          </a:prstGeom>
          <a:noFill/>
          <a:ln>
            <a:noFill/>
          </a:ln>
        </p:spPr>
      </p:pic>
      <p:pic>
        <p:nvPicPr>
          <p:cNvPr id="204" name="Google Shape;204;p38"/>
          <p:cNvPicPr preferRelativeResize="0"/>
          <p:nvPr/>
        </p:nvPicPr>
        <p:blipFill>
          <a:blip r:embed="rId7">
            <a:alphaModFix/>
          </a:blip>
          <a:stretch>
            <a:fillRect/>
          </a:stretch>
        </p:blipFill>
        <p:spPr>
          <a:xfrm>
            <a:off x="4867275" y="3308940"/>
            <a:ext cx="1948700" cy="1299134"/>
          </a:xfrm>
          <a:prstGeom prst="rect">
            <a:avLst/>
          </a:prstGeom>
          <a:noFill/>
          <a:ln>
            <a:noFill/>
          </a:ln>
        </p:spPr>
      </p:pic>
      <p:sp>
        <p:nvSpPr>
          <p:cNvPr id="205" name="Google Shape;205;p38"/>
          <p:cNvSpPr/>
          <p:nvPr/>
        </p:nvSpPr>
        <p:spPr>
          <a:xfrm flipH="1">
            <a:off x="5691738" y="2438388"/>
            <a:ext cx="299700" cy="678300"/>
          </a:xfrm>
          <a:prstGeom prst="downArrow">
            <a:avLst>
              <a:gd name="adj1" fmla="val 34467"/>
              <a:gd name="adj2" fmla="val 7104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pic>
        <p:nvPicPr>
          <p:cNvPr id="206" name="Google Shape;206;p38"/>
          <p:cNvPicPr preferRelativeResize="0"/>
          <p:nvPr/>
        </p:nvPicPr>
        <p:blipFill>
          <a:blip r:embed="rId8">
            <a:alphaModFix/>
          </a:blip>
          <a:stretch>
            <a:fillRect/>
          </a:stretch>
        </p:blipFill>
        <p:spPr>
          <a:xfrm>
            <a:off x="2547939" y="1585468"/>
            <a:ext cx="1948700" cy="429557"/>
          </a:xfrm>
          <a:prstGeom prst="rect">
            <a:avLst/>
          </a:prstGeom>
          <a:noFill/>
          <a:ln>
            <a:noFill/>
          </a:ln>
        </p:spPr>
      </p:pic>
      <p:sp>
        <p:nvSpPr>
          <p:cNvPr id="207" name="Google Shape;207;p38"/>
          <p:cNvSpPr/>
          <p:nvPr/>
        </p:nvSpPr>
        <p:spPr>
          <a:xfrm flipH="1">
            <a:off x="3372425" y="2438400"/>
            <a:ext cx="299700" cy="678300"/>
          </a:xfrm>
          <a:prstGeom prst="downArrow">
            <a:avLst>
              <a:gd name="adj1" fmla="val 34467"/>
              <a:gd name="adj2" fmla="val 7104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pic>
        <p:nvPicPr>
          <p:cNvPr id="208" name="Google Shape;208;p38"/>
          <p:cNvPicPr preferRelativeResize="0"/>
          <p:nvPr/>
        </p:nvPicPr>
        <p:blipFill>
          <a:blip r:embed="rId9">
            <a:alphaModFix/>
          </a:blip>
          <a:stretch>
            <a:fillRect/>
          </a:stretch>
        </p:blipFill>
        <p:spPr>
          <a:xfrm>
            <a:off x="7077362" y="980487"/>
            <a:ext cx="1948700" cy="1465913"/>
          </a:xfrm>
          <a:prstGeom prst="rect">
            <a:avLst/>
          </a:prstGeom>
          <a:noFill/>
          <a:ln>
            <a:noFill/>
          </a:ln>
        </p:spPr>
      </p:pic>
      <p:sp>
        <p:nvSpPr>
          <p:cNvPr id="209" name="Google Shape;209;p38"/>
          <p:cNvSpPr/>
          <p:nvPr/>
        </p:nvSpPr>
        <p:spPr>
          <a:xfrm flipH="1">
            <a:off x="7901863" y="2438400"/>
            <a:ext cx="299700" cy="678300"/>
          </a:xfrm>
          <a:prstGeom prst="downArrow">
            <a:avLst>
              <a:gd name="adj1" fmla="val 34467"/>
              <a:gd name="adj2" fmla="val 7104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pic>
        <p:nvPicPr>
          <p:cNvPr id="210" name="Google Shape;210;p38"/>
          <p:cNvPicPr preferRelativeResize="0"/>
          <p:nvPr/>
        </p:nvPicPr>
        <p:blipFill>
          <a:blip r:embed="rId10">
            <a:alphaModFix/>
          </a:blip>
          <a:stretch>
            <a:fillRect/>
          </a:stretch>
        </p:blipFill>
        <p:spPr>
          <a:xfrm>
            <a:off x="7673195" y="3194838"/>
            <a:ext cx="757029" cy="1720475"/>
          </a:xfrm>
          <a:prstGeom prst="rect">
            <a:avLst/>
          </a:prstGeom>
          <a:noFill/>
          <a:ln>
            <a:noFill/>
          </a:ln>
        </p:spPr>
      </p:pic>
      <p:sp>
        <p:nvSpPr>
          <p:cNvPr id="211" name="Google Shape;211;p38"/>
          <p:cNvSpPr txBox="1"/>
          <p:nvPr/>
        </p:nvSpPr>
        <p:spPr>
          <a:xfrm>
            <a:off x="1175250" y="188850"/>
            <a:ext cx="6793500" cy="58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2400" b="1" i="1" u="sng">
                <a:solidFill>
                  <a:schemeClr val="accent1"/>
                </a:solidFill>
                <a:latin typeface="PT Sans Narrow"/>
                <a:ea typeface="PT Sans Narrow"/>
                <a:cs typeface="PT Sans Narrow"/>
                <a:sym typeface="PT Sans Narrow"/>
              </a:rPr>
              <a:t>LE GRANDI IMPRESE E I LORO PRODOTTI</a:t>
            </a:r>
            <a:endParaRPr>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9"/>
          <p:cNvSpPr txBox="1">
            <a:spLocks noGrp="1"/>
          </p:cNvSpPr>
          <p:nvPr>
            <p:ph type="ctrTitle"/>
          </p:nvPr>
        </p:nvSpPr>
        <p:spPr>
          <a:xfrm>
            <a:off x="1003650" y="3070289"/>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sz="4900" i="1" u="sng"/>
              <a:t>LA CAPITANATA</a:t>
            </a:r>
            <a:endParaRPr sz="4900" i="1" u="sng"/>
          </a:p>
          <a:p>
            <a:pPr marL="0" lvl="0" indent="0" algn="ctr" rtl="0">
              <a:spcBef>
                <a:spcPts val="0"/>
              </a:spcBef>
              <a:spcAft>
                <a:spcPts val="0"/>
              </a:spcAft>
              <a:buNone/>
            </a:pPr>
            <a:r>
              <a:rPr lang="it" sz="4900" i="1" u="sng"/>
              <a:t>E</a:t>
            </a:r>
            <a:endParaRPr sz="4900" i="1" u="sng"/>
          </a:p>
          <a:p>
            <a:pPr marL="0" lvl="0" indent="0" algn="ctr" rtl="0">
              <a:spcBef>
                <a:spcPts val="0"/>
              </a:spcBef>
              <a:spcAft>
                <a:spcPts val="0"/>
              </a:spcAft>
              <a:buNone/>
            </a:pPr>
            <a:r>
              <a:rPr lang="it" sz="4900" i="1" u="sng"/>
              <a:t>LA PRODUZIONE DELL’ OLIO</a:t>
            </a:r>
            <a:r>
              <a:rPr lang="it" sz="4900"/>
              <a:t> </a:t>
            </a:r>
            <a:endParaRPr sz="4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0"/>
          <p:cNvSpPr txBox="1">
            <a:spLocks noGrp="1"/>
          </p:cNvSpPr>
          <p:nvPr>
            <p:ph type="title"/>
          </p:nvPr>
        </p:nvSpPr>
        <p:spPr>
          <a:xfrm>
            <a:off x="311700" y="821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i="1" u="sng"/>
              <a:t>LA CAPITANATA</a:t>
            </a:r>
            <a:endParaRPr sz="2400" i="1" u="sng"/>
          </a:p>
        </p:txBody>
      </p:sp>
      <p:sp>
        <p:nvSpPr>
          <p:cNvPr id="222" name="Google Shape;222;p40"/>
          <p:cNvSpPr txBox="1">
            <a:spLocks noGrp="1"/>
          </p:cNvSpPr>
          <p:nvPr>
            <p:ph type="body" idx="1"/>
          </p:nvPr>
        </p:nvSpPr>
        <p:spPr>
          <a:xfrm>
            <a:off x="311700" y="920400"/>
            <a:ext cx="8520600" cy="330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it" sz="2000" b="1">
                <a:solidFill>
                  <a:srgbClr val="000000"/>
                </a:solidFill>
                <a:latin typeface="Calibri"/>
                <a:ea typeface="Calibri"/>
                <a:cs typeface="Calibri"/>
                <a:sym typeface="Calibri"/>
              </a:rPr>
              <a:t>La capitanata è un territorio posto al settentrione della Puglia, l’origine del nome risale alla dominazione bizantina.</a:t>
            </a:r>
            <a:endParaRPr sz="2000" b="1">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r>
              <a:rPr lang="it" sz="2000" b="1">
                <a:solidFill>
                  <a:srgbClr val="000000"/>
                </a:solidFill>
                <a:latin typeface="Calibri"/>
                <a:ea typeface="Calibri"/>
                <a:cs typeface="Calibri"/>
                <a:sym typeface="Calibri"/>
              </a:rPr>
              <a:t> Essa comprende la parte settentrionale della regione pugliese, con il Tavoliere delle Puglie, il Gargano e i Monti della Daunia.</a:t>
            </a:r>
            <a:endParaRPr sz="2000" b="1">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r>
              <a:rPr lang="it" sz="2000" b="1">
                <a:solidFill>
                  <a:srgbClr val="000000"/>
                </a:solidFill>
                <a:latin typeface="Calibri"/>
                <a:ea typeface="Calibri"/>
                <a:cs typeface="Calibri"/>
                <a:sym typeface="Calibri"/>
              </a:rPr>
              <a:t> L’allevamento e l’agricoltura sono le sue principali attività che sono sempre state favorite dallo stato climatico e dal tipo di terreno del Tavoliere.</a:t>
            </a:r>
            <a:endParaRPr sz="2000" b="1">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r>
              <a:rPr lang="it" sz="2000" b="1">
                <a:solidFill>
                  <a:srgbClr val="000000"/>
                </a:solidFill>
                <a:latin typeface="Calibri"/>
                <a:ea typeface="Calibri"/>
                <a:cs typeface="Calibri"/>
                <a:sym typeface="Calibri"/>
              </a:rPr>
              <a:t> Tutta l’area odierna di questa zona così produttiva è coperta da alberi d’ulivo, da frutta, cereali e vitigni (soprattutto nella zona di San Severo si produce un ottimo vino bianco). Inoltre nel Gargano, sotto terra ci sono delle </a:t>
            </a:r>
            <a:r>
              <a:rPr lang="it" sz="2000" b="1" i="1" u="sng">
                <a:solidFill>
                  <a:schemeClr val="accent1"/>
                </a:solidFill>
                <a:latin typeface="Calibri"/>
                <a:ea typeface="Calibri"/>
                <a:cs typeface="Calibri"/>
                <a:sym typeface="Calibri"/>
              </a:rPr>
              <a:t>falde acquifere</a:t>
            </a:r>
            <a:r>
              <a:rPr lang="it" sz="2200" b="1" i="1" u="sng">
                <a:solidFill>
                  <a:schemeClr val="accent1"/>
                </a:solidFill>
                <a:latin typeface="Calibri"/>
                <a:ea typeface="Calibri"/>
                <a:cs typeface="Calibri"/>
                <a:sym typeface="Calibri"/>
              </a:rPr>
              <a:t>*</a:t>
            </a:r>
            <a:r>
              <a:rPr lang="it" sz="2000" b="1">
                <a:solidFill>
                  <a:srgbClr val="000000"/>
                </a:solidFill>
                <a:latin typeface="Calibri"/>
                <a:ea typeface="Calibri"/>
                <a:cs typeface="Calibri"/>
                <a:sym typeface="Calibri"/>
              </a:rPr>
              <a:t> che forniscono acqua ai terreni.</a:t>
            </a:r>
            <a:endParaRPr sz="2000" b="1">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r>
              <a:rPr lang="it" sz="2900" b="1">
                <a:solidFill>
                  <a:schemeClr val="accent1"/>
                </a:solidFill>
                <a:latin typeface="Calibri"/>
                <a:ea typeface="Calibri"/>
                <a:cs typeface="Calibri"/>
                <a:sym typeface="Calibri"/>
              </a:rPr>
              <a:t>*</a:t>
            </a:r>
            <a:r>
              <a:rPr lang="it" sz="2000" b="1">
                <a:solidFill>
                  <a:srgbClr val="000000"/>
                </a:solidFill>
                <a:latin typeface="Calibri"/>
                <a:ea typeface="Calibri"/>
                <a:cs typeface="Calibri"/>
                <a:sym typeface="Calibri"/>
              </a:rPr>
              <a:t>le falde acquifere sono zone di rocce permeabili dove l’acqua è in grado di scorrere per via della forza di gravità.</a:t>
            </a:r>
            <a:endParaRPr sz="2000" b="1">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endParaRPr sz="3000" b="1">
              <a:solidFill>
                <a:schemeClr val="accen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1"/>
          <p:cNvSpPr txBox="1">
            <a:spLocks noGrp="1"/>
          </p:cNvSpPr>
          <p:nvPr>
            <p:ph type="title"/>
          </p:nvPr>
        </p:nvSpPr>
        <p:spPr>
          <a:xfrm>
            <a:off x="311700" y="19257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i="1" u="sng"/>
              <a:t>L’ OLIO E LA SUA PRODUZIONE</a:t>
            </a:r>
            <a:endParaRPr i="1" u="sng"/>
          </a:p>
        </p:txBody>
      </p:sp>
      <p:sp>
        <p:nvSpPr>
          <p:cNvPr id="228" name="Google Shape;228;p41"/>
          <p:cNvSpPr txBox="1">
            <a:spLocks noGrp="1"/>
          </p:cNvSpPr>
          <p:nvPr>
            <p:ph type="body" idx="1"/>
          </p:nvPr>
        </p:nvSpPr>
        <p:spPr>
          <a:xfrm>
            <a:off x="311700" y="1092775"/>
            <a:ext cx="8520600" cy="330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it" sz="1700" b="1">
                <a:solidFill>
                  <a:srgbClr val="000000"/>
                </a:solidFill>
                <a:latin typeface="Calibri"/>
                <a:ea typeface="Calibri"/>
                <a:cs typeface="Calibri"/>
                <a:sym typeface="Calibri"/>
              </a:rPr>
              <a:t>Tra i prodotti agricoli più importanti troviamo l’olio che deriva dalla spremitura dei frutti dell’ulivo. L’ulivo può raggiungere centinaia di anni, è una pianta sempreverde. </a:t>
            </a:r>
            <a:endParaRPr sz="1700" b="1">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r>
              <a:rPr lang="it" sz="1700" b="1">
                <a:solidFill>
                  <a:srgbClr val="000000"/>
                </a:solidFill>
                <a:latin typeface="Calibri"/>
                <a:ea typeface="Calibri"/>
                <a:cs typeface="Calibri"/>
                <a:sym typeface="Calibri"/>
              </a:rPr>
              <a:t>La produzione dell’olio si divide in cinque fasi: </a:t>
            </a:r>
            <a:endParaRPr sz="1700" b="1">
              <a:solidFill>
                <a:srgbClr val="000000"/>
              </a:solidFill>
              <a:latin typeface="Calibri"/>
              <a:ea typeface="Calibri"/>
              <a:cs typeface="Calibri"/>
              <a:sym typeface="Calibri"/>
            </a:endParaRPr>
          </a:p>
          <a:p>
            <a:pPr marL="457200" lvl="0" indent="-336550" algn="l" rtl="0">
              <a:lnSpc>
                <a:spcPct val="100000"/>
              </a:lnSpc>
              <a:spcBef>
                <a:spcPts val="0"/>
              </a:spcBef>
              <a:spcAft>
                <a:spcPts val="0"/>
              </a:spcAft>
              <a:buClr>
                <a:srgbClr val="000000"/>
              </a:buClr>
              <a:buSzPts val="1700"/>
              <a:buFont typeface="Calibri"/>
              <a:buAutoNum type="arabicPeriod"/>
            </a:pPr>
            <a:r>
              <a:rPr lang="it" sz="1700" b="1" i="1" u="sng">
                <a:solidFill>
                  <a:schemeClr val="accent1"/>
                </a:solidFill>
                <a:latin typeface="Calibri"/>
                <a:ea typeface="Calibri"/>
                <a:cs typeface="Calibri"/>
                <a:sym typeface="Calibri"/>
              </a:rPr>
              <a:t>La raccolta</a:t>
            </a:r>
            <a:r>
              <a:rPr lang="it" sz="1700" b="1">
                <a:solidFill>
                  <a:srgbClr val="000000"/>
                </a:solidFill>
                <a:latin typeface="Calibri"/>
                <a:ea typeface="Calibri"/>
                <a:cs typeface="Calibri"/>
                <a:sym typeface="Calibri"/>
              </a:rPr>
              <a:t>=  avviene battendo le fonde con dei bastoni, in modo da provocare la caduta dei frutti su apposite reti.</a:t>
            </a:r>
            <a:endParaRPr sz="1700" b="1">
              <a:solidFill>
                <a:srgbClr val="000000"/>
              </a:solidFill>
              <a:latin typeface="Calibri"/>
              <a:ea typeface="Calibri"/>
              <a:cs typeface="Calibri"/>
              <a:sym typeface="Calibri"/>
            </a:endParaRPr>
          </a:p>
          <a:p>
            <a:pPr marL="457200" lvl="0" indent="-336550" algn="l" rtl="0">
              <a:lnSpc>
                <a:spcPct val="100000"/>
              </a:lnSpc>
              <a:spcBef>
                <a:spcPts val="0"/>
              </a:spcBef>
              <a:spcAft>
                <a:spcPts val="0"/>
              </a:spcAft>
              <a:buClr>
                <a:srgbClr val="000000"/>
              </a:buClr>
              <a:buSzPts val="1700"/>
              <a:buFont typeface="Calibri"/>
              <a:buAutoNum type="arabicPeriod"/>
            </a:pPr>
            <a:r>
              <a:rPr lang="it" sz="1700" b="1" i="1" u="sng">
                <a:solidFill>
                  <a:schemeClr val="accent1"/>
                </a:solidFill>
                <a:latin typeface="Calibri"/>
                <a:ea typeface="Calibri"/>
                <a:cs typeface="Calibri"/>
                <a:sym typeface="Calibri"/>
              </a:rPr>
              <a:t>La frangitura</a:t>
            </a:r>
            <a:r>
              <a:rPr lang="it" sz="1700" b="1">
                <a:solidFill>
                  <a:srgbClr val="000000"/>
                </a:solidFill>
                <a:latin typeface="Calibri"/>
                <a:ea typeface="Calibri"/>
                <a:cs typeface="Calibri"/>
                <a:sym typeface="Calibri"/>
              </a:rPr>
              <a:t>= la polpa e i noccioli  vengono lacerati, così da ottenere la pasta di olive.</a:t>
            </a:r>
            <a:endParaRPr sz="1700" b="1">
              <a:solidFill>
                <a:srgbClr val="000000"/>
              </a:solidFill>
              <a:latin typeface="Calibri"/>
              <a:ea typeface="Calibri"/>
              <a:cs typeface="Calibri"/>
              <a:sym typeface="Calibri"/>
            </a:endParaRPr>
          </a:p>
          <a:p>
            <a:pPr marL="457200" lvl="0" indent="-336550" algn="l" rtl="0">
              <a:lnSpc>
                <a:spcPct val="100000"/>
              </a:lnSpc>
              <a:spcBef>
                <a:spcPts val="0"/>
              </a:spcBef>
              <a:spcAft>
                <a:spcPts val="0"/>
              </a:spcAft>
              <a:buClr>
                <a:srgbClr val="000000"/>
              </a:buClr>
              <a:buSzPts val="1700"/>
              <a:buFont typeface="Calibri"/>
              <a:buAutoNum type="arabicPeriod"/>
            </a:pPr>
            <a:r>
              <a:rPr lang="it" sz="1700" b="1" i="1" u="sng">
                <a:solidFill>
                  <a:schemeClr val="accent1"/>
                </a:solidFill>
                <a:latin typeface="Calibri"/>
                <a:ea typeface="Calibri"/>
                <a:cs typeface="Calibri"/>
                <a:sym typeface="Calibri"/>
              </a:rPr>
              <a:t> La gramolatura</a:t>
            </a:r>
            <a:r>
              <a:rPr lang="it" sz="1700">
                <a:solidFill>
                  <a:srgbClr val="000000"/>
                </a:solidFill>
                <a:latin typeface="Calibri"/>
                <a:ea typeface="Calibri"/>
                <a:cs typeface="Calibri"/>
                <a:sym typeface="Calibri"/>
              </a:rPr>
              <a:t>= </a:t>
            </a:r>
            <a:r>
              <a:rPr lang="it" sz="1700" b="1">
                <a:solidFill>
                  <a:srgbClr val="000000"/>
                </a:solidFill>
                <a:latin typeface="Calibri"/>
                <a:ea typeface="Calibri"/>
                <a:cs typeface="Calibri"/>
                <a:sym typeface="Calibri"/>
              </a:rPr>
              <a:t>consiste in un continuo rimescolamento della pasta di olive.</a:t>
            </a:r>
            <a:endParaRPr sz="1700" b="1">
              <a:solidFill>
                <a:srgbClr val="000000"/>
              </a:solidFill>
              <a:latin typeface="Calibri"/>
              <a:ea typeface="Calibri"/>
              <a:cs typeface="Calibri"/>
              <a:sym typeface="Calibri"/>
            </a:endParaRPr>
          </a:p>
          <a:p>
            <a:pPr marL="457200" lvl="0" indent="-336550" algn="l" rtl="0">
              <a:lnSpc>
                <a:spcPct val="100000"/>
              </a:lnSpc>
              <a:spcBef>
                <a:spcPts val="0"/>
              </a:spcBef>
              <a:spcAft>
                <a:spcPts val="0"/>
              </a:spcAft>
              <a:buClr>
                <a:srgbClr val="000000"/>
              </a:buClr>
              <a:buSzPts val="1700"/>
              <a:buFont typeface="Calibri"/>
              <a:buAutoNum type="arabicPeriod"/>
            </a:pPr>
            <a:r>
              <a:rPr lang="it" sz="1700" b="1" i="1" u="sng">
                <a:solidFill>
                  <a:schemeClr val="accent1"/>
                </a:solidFill>
                <a:latin typeface="Calibri"/>
                <a:ea typeface="Calibri"/>
                <a:cs typeface="Calibri"/>
                <a:sym typeface="Calibri"/>
              </a:rPr>
              <a:t>La spremitura</a:t>
            </a:r>
            <a:r>
              <a:rPr lang="it" sz="1700">
                <a:solidFill>
                  <a:srgbClr val="000000"/>
                </a:solidFill>
                <a:latin typeface="Calibri"/>
                <a:ea typeface="Calibri"/>
                <a:cs typeface="Calibri"/>
                <a:sym typeface="Calibri"/>
              </a:rPr>
              <a:t>= </a:t>
            </a:r>
            <a:r>
              <a:rPr lang="it" sz="1700" b="1">
                <a:solidFill>
                  <a:srgbClr val="000000"/>
                </a:solidFill>
                <a:latin typeface="Calibri"/>
                <a:ea typeface="Calibri"/>
                <a:cs typeface="Calibri"/>
                <a:sym typeface="Calibri"/>
              </a:rPr>
              <a:t>la pasta viene messa in grosse centrifughe con l’aggiunta di acqua corrente.</a:t>
            </a:r>
            <a:endParaRPr sz="1700" b="1">
              <a:solidFill>
                <a:srgbClr val="000000"/>
              </a:solidFill>
              <a:latin typeface="Calibri"/>
              <a:ea typeface="Calibri"/>
              <a:cs typeface="Calibri"/>
              <a:sym typeface="Calibri"/>
            </a:endParaRPr>
          </a:p>
          <a:p>
            <a:pPr marL="457200" lvl="0" indent="-336550" algn="l" rtl="0">
              <a:lnSpc>
                <a:spcPct val="100000"/>
              </a:lnSpc>
              <a:spcBef>
                <a:spcPts val="0"/>
              </a:spcBef>
              <a:spcAft>
                <a:spcPts val="0"/>
              </a:spcAft>
              <a:buClr>
                <a:srgbClr val="000000"/>
              </a:buClr>
              <a:buSzPts val="1700"/>
              <a:buFont typeface="Calibri"/>
              <a:buAutoNum type="arabicPeriod"/>
            </a:pPr>
            <a:r>
              <a:rPr lang="it" sz="1700" b="1" i="1" u="sng">
                <a:solidFill>
                  <a:schemeClr val="accent1"/>
                </a:solidFill>
                <a:latin typeface="Calibri"/>
                <a:ea typeface="Calibri"/>
                <a:cs typeface="Calibri"/>
                <a:sym typeface="Calibri"/>
              </a:rPr>
              <a:t>la separazione</a:t>
            </a:r>
            <a:r>
              <a:rPr lang="it" sz="1700" b="1">
                <a:solidFill>
                  <a:srgbClr val="000000"/>
                </a:solidFill>
                <a:latin typeface="Calibri"/>
                <a:ea typeface="Calibri"/>
                <a:cs typeface="Calibri"/>
                <a:sym typeface="Calibri"/>
              </a:rPr>
              <a:t>= grazie al diverso peso specifico è possibile separare il mosto oleoso. l’olio ottenuto, in fine, deve riposare qualche altro mese, cosi che possa </a:t>
            </a:r>
            <a:r>
              <a:rPr lang="it" sz="1700" b="1" i="1" u="sng">
                <a:solidFill>
                  <a:schemeClr val="accent1"/>
                </a:solidFill>
                <a:latin typeface="Calibri"/>
                <a:ea typeface="Calibri"/>
                <a:cs typeface="Calibri"/>
                <a:sym typeface="Calibri"/>
              </a:rPr>
              <a:t>decantarsi*</a:t>
            </a:r>
            <a:r>
              <a:rPr lang="it" sz="1700" b="1" i="1" u="sng">
                <a:solidFill>
                  <a:srgbClr val="000000"/>
                </a:solidFill>
                <a:latin typeface="Calibri"/>
                <a:ea typeface="Calibri"/>
                <a:cs typeface="Calibri"/>
                <a:sym typeface="Calibri"/>
              </a:rPr>
              <a:t>.</a:t>
            </a:r>
            <a:endParaRPr sz="1700" b="1" i="1" u="sng">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r>
              <a:rPr lang="it" sz="2800" b="1">
                <a:solidFill>
                  <a:schemeClr val="accent1"/>
                </a:solidFill>
                <a:latin typeface="Calibri"/>
                <a:ea typeface="Calibri"/>
                <a:cs typeface="Calibri"/>
                <a:sym typeface="Calibri"/>
              </a:rPr>
              <a:t>*</a:t>
            </a:r>
            <a:r>
              <a:rPr lang="it" sz="1700" b="1">
                <a:solidFill>
                  <a:srgbClr val="000000"/>
                </a:solidFill>
                <a:latin typeface="Calibri"/>
                <a:ea typeface="Calibri"/>
                <a:cs typeface="Calibri"/>
                <a:sym typeface="Calibri"/>
              </a:rPr>
              <a:t>per decantazione si intende il fenomeno per il quale una sostanza, solida o liquida, dispersa in un liquido di diversa densità, si accumula, sotto l'azione della gravità.</a:t>
            </a:r>
            <a:endParaRPr sz="1700" b="1">
              <a:solidFill>
                <a:srgbClr val="000000"/>
              </a:solidFill>
              <a:latin typeface="Calibri"/>
              <a:ea typeface="Calibri"/>
              <a:cs typeface="Calibri"/>
              <a:sym typeface="Calibri"/>
            </a:endParaRPr>
          </a:p>
        </p:txBody>
      </p:sp>
      <p:pic>
        <p:nvPicPr>
          <p:cNvPr id="229" name="Google Shape;229;p41"/>
          <p:cNvPicPr preferRelativeResize="0"/>
          <p:nvPr/>
        </p:nvPicPr>
        <p:blipFill>
          <a:blip r:embed="rId3">
            <a:alphaModFix/>
          </a:blip>
          <a:stretch>
            <a:fillRect/>
          </a:stretch>
        </p:blipFill>
        <p:spPr>
          <a:xfrm>
            <a:off x="7954636" y="0"/>
            <a:ext cx="1189364" cy="803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33"/>
        <p:cNvGrpSpPr/>
        <p:nvPr/>
      </p:nvGrpSpPr>
      <p:grpSpPr>
        <a:xfrm>
          <a:off x="0" y="0"/>
          <a:ext cx="0" cy="0"/>
          <a:chOff x="0" y="0"/>
          <a:chExt cx="0" cy="0"/>
        </a:xfrm>
      </p:grpSpPr>
      <p:sp>
        <p:nvSpPr>
          <p:cNvPr id="234" name="Google Shape;234;p4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i="1" u="sng"/>
              <a:t>LE FASI DI PRODUZIONE DELL’ OLIO</a:t>
            </a:r>
            <a:endParaRPr/>
          </a:p>
        </p:txBody>
      </p:sp>
      <p:pic>
        <p:nvPicPr>
          <p:cNvPr id="235" name="Google Shape;235;p42"/>
          <p:cNvPicPr preferRelativeResize="0"/>
          <p:nvPr/>
        </p:nvPicPr>
        <p:blipFill>
          <a:blip r:embed="rId3">
            <a:alphaModFix/>
          </a:blip>
          <a:stretch>
            <a:fillRect/>
          </a:stretch>
        </p:blipFill>
        <p:spPr>
          <a:xfrm>
            <a:off x="1290425" y="1152425"/>
            <a:ext cx="6563151" cy="36862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i="1" u="sng"/>
              <a:t>I VARI TIPI DI OLIO</a:t>
            </a:r>
            <a:endParaRPr/>
          </a:p>
        </p:txBody>
      </p:sp>
      <p:sp>
        <p:nvSpPr>
          <p:cNvPr id="241" name="Google Shape;241;p4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it" sz="2300" b="1">
                <a:solidFill>
                  <a:srgbClr val="000000"/>
                </a:solidFill>
                <a:latin typeface="Calibri"/>
                <a:ea typeface="Calibri"/>
                <a:cs typeface="Calibri"/>
                <a:sym typeface="Calibri"/>
              </a:rPr>
              <a:t>Ci sono vari tipi di olio:</a:t>
            </a:r>
            <a:endParaRPr sz="2300" b="1">
              <a:solidFill>
                <a:srgbClr val="000000"/>
              </a:solidFill>
              <a:latin typeface="Calibri"/>
              <a:ea typeface="Calibri"/>
              <a:cs typeface="Calibri"/>
              <a:sym typeface="Calibri"/>
            </a:endParaRPr>
          </a:p>
          <a:p>
            <a:pPr marL="457200" lvl="0" indent="-374650" algn="l" rtl="0">
              <a:lnSpc>
                <a:spcPct val="100000"/>
              </a:lnSpc>
              <a:spcBef>
                <a:spcPts val="0"/>
              </a:spcBef>
              <a:spcAft>
                <a:spcPts val="0"/>
              </a:spcAft>
              <a:buClr>
                <a:srgbClr val="000000"/>
              </a:buClr>
              <a:buSzPts val="2300"/>
              <a:buFont typeface="Calibri"/>
              <a:buChar char="●"/>
            </a:pPr>
            <a:r>
              <a:rPr lang="it" sz="2300" b="1" i="1" u="sng">
                <a:solidFill>
                  <a:schemeClr val="accent1"/>
                </a:solidFill>
                <a:latin typeface="Calibri"/>
                <a:ea typeface="Calibri"/>
                <a:cs typeface="Calibri"/>
                <a:sym typeface="Calibri"/>
              </a:rPr>
              <a:t>l’olio animale</a:t>
            </a:r>
            <a:r>
              <a:rPr lang="it" sz="2300" b="1">
                <a:solidFill>
                  <a:srgbClr val="000000"/>
                </a:solidFill>
                <a:latin typeface="Calibri"/>
                <a:ea typeface="Calibri"/>
                <a:cs typeface="Calibri"/>
                <a:sym typeface="Calibri"/>
              </a:rPr>
              <a:t>= è estratto dal grasso degli animali;</a:t>
            </a:r>
            <a:endParaRPr sz="2300" b="1">
              <a:solidFill>
                <a:srgbClr val="000000"/>
              </a:solidFill>
              <a:latin typeface="Calibri"/>
              <a:ea typeface="Calibri"/>
              <a:cs typeface="Calibri"/>
              <a:sym typeface="Calibri"/>
            </a:endParaRPr>
          </a:p>
          <a:p>
            <a:pPr marL="457200" lvl="0" indent="-374650" algn="l" rtl="0">
              <a:lnSpc>
                <a:spcPct val="100000"/>
              </a:lnSpc>
              <a:spcBef>
                <a:spcPts val="0"/>
              </a:spcBef>
              <a:spcAft>
                <a:spcPts val="0"/>
              </a:spcAft>
              <a:buClr>
                <a:srgbClr val="000000"/>
              </a:buClr>
              <a:buSzPts val="2300"/>
              <a:buFont typeface="Calibri"/>
              <a:buChar char="●"/>
            </a:pPr>
            <a:r>
              <a:rPr lang="it" sz="2300" b="1" i="1" u="sng">
                <a:solidFill>
                  <a:schemeClr val="accent1"/>
                </a:solidFill>
                <a:latin typeface="Calibri"/>
                <a:ea typeface="Calibri"/>
                <a:cs typeface="Calibri"/>
                <a:sym typeface="Calibri"/>
              </a:rPr>
              <a:t>l’olio vegetale</a:t>
            </a:r>
            <a:r>
              <a:rPr lang="it" sz="2300" b="1">
                <a:solidFill>
                  <a:srgbClr val="000000"/>
                </a:solidFill>
                <a:latin typeface="Calibri"/>
                <a:ea typeface="Calibri"/>
                <a:cs typeface="Calibri"/>
                <a:sym typeface="Calibri"/>
              </a:rPr>
              <a:t>= deriva dalla spremitura dei semi;</a:t>
            </a:r>
            <a:endParaRPr sz="2300" b="1">
              <a:solidFill>
                <a:srgbClr val="000000"/>
              </a:solidFill>
              <a:latin typeface="Calibri"/>
              <a:ea typeface="Calibri"/>
              <a:cs typeface="Calibri"/>
              <a:sym typeface="Calibri"/>
            </a:endParaRPr>
          </a:p>
          <a:p>
            <a:pPr marL="457200" lvl="0" indent="-374650" algn="l" rtl="0">
              <a:lnSpc>
                <a:spcPct val="100000"/>
              </a:lnSpc>
              <a:spcBef>
                <a:spcPts val="0"/>
              </a:spcBef>
              <a:spcAft>
                <a:spcPts val="0"/>
              </a:spcAft>
              <a:buClr>
                <a:srgbClr val="000000"/>
              </a:buClr>
              <a:buSzPts val="2300"/>
              <a:buFont typeface="Calibri"/>
              <a:buChar char="●"/>
            </a:pPr>
            <a:r>
              <a:rPr lang="it" sz="2300" b="1" i="1" u="sng">
                <a:solidFill>
                  <a:schemeClr val="accent1"/>
                </a:solidFill>
                <a:latin typeface="Calibri"/>
                <a:ea typeface="Calibri"/>
                <a:cs typeface="Calibri"/>
                <a:sym typeface="Calibri"/>
              </a:rPr>
              <a:t>la pittura ad olio</a:t>
            </a:r>
            <a:r>
              <a:rPr lang="it" sz="2300" b="1">
                <a:solidFill>
                  <a:srgbClr val="000000"/>
                </a:solidFill>
                <a:latin typeface="Calibri"/>
                <a:ea typeface="Calibri"/>
                <a:cs typeface="Calibri"/>
                <a:sym typeface="Calibri"/>
              </a:rPr>
              <a:t>= oli vegetali che induriscono a temperatura ambiente e trovano uso nella produzione di vernici e paste;</a:t>
            </a:r>
            <a:endParaRPr sz="2300" b="1">
              <a:solidFill>
                <a:srgbClr val="000000"/>
              </a:solidFill>
              <a:latin typeface="Calibri"/>
              <a:ea typeface="Calibri"/>
              <a:cs typeface="Calibri"/>
              <a:sym typeface="Calibri"/>
            </a:endParaRPr>
          </a:p>
          <a:p>
            <a:pPr marL="457200" lvl="0" indent="-374650" algn="l" rtl="0">
              <a:lnSpc>
                <a:spcPct val="100000"/>
              </a:lnSpc>
              <a:spcBef>
                <a:spcPts val="0"/>
              </a:spcBef>
              <a:spcAft>
                <a:spcPts val="0"/>
              </a:spcAft>
              <a:buClr>
                <a:srgbClr val="000000"/>
              </a:buClr>
              <a:buSzPts val="2300"/>
              <a:buFont typeface="Calibri"/>
              <a:buChar char="●"/>
            </a:pPr>
            <a:r>
              <a:rPr lang="it" sz="2300" b="1" i="1" u="sng">
                <a:solidFill>
                  <a:schemeClr val="accent1"/>
                </a:solidFill>
                <a:latin typeface="Calibri"/>
                <a:ea typeface="Calibri"/>
                <a:cs typeface="Calibri"/>
                <a:sym typeface="Calibri"/>
              </a:rPr>
              <a:t>l’olio minerale</a:t>
            </a:r>
            <a:r>
              <a:rPr lang="it" sz="2300" b="1">
                <a:solidFill>
                  <a:srgbClr val="000000"/>
                </a:solidFill>
                <a:latin typeface="Calibri"/>
                <a:ea typeface="Calibri"/>
                <a:cs typeface="Calibri"/>
                <a:sym typeface="Calibri"/>
              </a:rPr>
              <a:t>= viene usato come combustibile e lubrificante;</a:t>
            </a:r>
            <a:endParaRPr sz="2300" b="1">
              <a:solidFill>
                <a:srgbClr val="000000"/>
              </a:solidFill>
              <a:latin typeface="Calibri"/>
              <a:ea typeface="Calibri"/>
              <a:cs typeface="Calibri"/>
              <a:sym typeface="Calibri"/>
            </a:endParaRPr>
          </a:p>
          <a:p>
            <a:pPr marL="342900" lvl="0" indent="-342900" algn="l" rtl="0">
              <a:lnSpc>
                <a:spcPct val="100000"/>
              </a:lnSpc>
              <a:spcBef>
                <a:spcPts val="0"/>
              </a:spcBef>
              <a:spcAft>
                <a:spcPts val="0"/>
              </a:spcAft>
              <a:buNone/>
            </a:pPr>
            <a:endParaRPr sz="2300" b="1">
              <a:solidFill>
                <a:srgbClr val="000000"/>
              </a:solidFill>
              <a:latin typeface="Calibri"/>
              <a:ea typeface="Calibri"/>
              <a:cs typeface="Calibri"/>
              <a:sym typeface="Calibri"/>
            </a:endParaRPr>
          </a:p>
        </p:txBody>
      </p:sp>
      <p:pic>
        <p:nvPicPr>
          <p:cNvPr id="242" name="Google Shape;242;p43"/>
          <p:cNvPicPr preferRelativeResize="0"/>
          <p:nvPr/>
        </p:nvPicPr>
        <p:blipFill>
          <a:blip r:embed="rId3">
            <a:alphaModFix/>
          </a:blip>
          <a:stretch>
            <a:fillRect/>
          </a:stretch>
        </p:blipFill>
        <p:spPr>
          <a:xfrm>
            <a:off x="7991400" y="0"/>
            <a:ext cx="1152600" cy="778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i="1" u="sng"/>
              <a:t> L’ OLIO EXTRAVERGINE D’ OLIVA</a:t>
            </a:r>
            <a:endParaRPr/>
          </a:p>
        </p:txBody>
      </p:sp>
      <p:sp>
        <p:nvSpPr>
          <p:cNvPr id="248" name="Google Shape;248;p44"/>
          <p:cNvSpPr txBox="1">
            <a:spLocks noGrp="1"/>
          </p:cNvSpPr>
          <p:nvPr>
            <p:ph type="body" idx="1"/>
          </p:nvPr>
        </p:nvSpPr>
        <p:spPr>
          <a:xfrm>
            <a:off x="311700" y="4169400"/>
            <a:ext cx="8520600" cy="707400"/>
          </a:xfrm>
          <a:prstGeom prst="rect">
            <a:avLst/>
          </a:prstGeom>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Clr>
                <a:srgbClr val="000000"/>
              </a:buClr>
              <a:buSzPts val="1600"/>
              <a:buFont typeface="Arial"/>
              <a:buNone/>
            </a:pPr>
            <a:r>
              <a:rPr lang="it" sz="1600" b="1">
                <a:solidFill>
                  <a:srgbClr val="000000"/>
                </a:solidFill>
                <a:latin typeface="Calibri"/>
                <a:ea typeface="Calibri"/>
                <a:cs typeface="Calibri"/>
                <a:sym typeface="Calibri"/>
              </a:rPr>
              <a:t> Tra i condimenti che si usano in cucina, il primo posto spetta all’olio extravergine d’oliva, che è la sostanza grassa più salutare ed  ha un livello di acidità inferiore all’1%.</a:t>
            </a:r>
            <a:endParaRPr sz="1600" b="1">
              <a:solidFill>
                <a:srgbClr val="000000"/>
              </a:solidFill>
              <a:latin typeface="Calibri"/>
              <a:ea typeface="Calibri"/>
              <a:cs typeface="Calibri"/>
              <a:sym typeface="Calibri"/>
            </a:endParaRPr>
          </a:p>
          <a:p>
            <a:pPr marL="0" lvl="0" indent="0" algn="l" rtl="0">
              <a:spcBef>
                <a:spcPts val="0"/>
              </a:spcBef>
              <a:spcAft>
                <a:spcPts val="1600"/>
              </a:spcAft>
              <a:buNone/>
            </a:pPr>
            <a:endParaRPr/>
          </a:p>
        </p:txBody>
      </p:sp>
      <p:pic>
        <p:nvPicPr>
          <p:cNvPr id="249" name="Google Shape;249;p44"/>
          <p:cNvPicPr preferRelativeResize="0"/>
          <p:nvPr/>
        </p:nvPicPr>
        <p:blipFill>
          <a:blip r:embed="rId3">
            <a:alphaModFix/>
          </a:blip>
          <a:stretch>
            <a:fillRect/>
          </a:stretch>
        </p:blipFill>
        <p:spPr>
          <a:xfrm>
            <a:off x="2794388" y="1386675"/>
            <a:ext cx="3555225" cy="2370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7"/>
          <p:cNvPicPr preferRelativeResize="0"/>
          <p:nvPr/>
        </p:nvPicPr>
        <p:blipFill>
          <a:blip r:embed="rId3">
            <a:alphaModFix/>
          </a:blip>
          <a:stretch>
            <a:fillRect/>
          </a:stretch>
        </p:blipFill>
        <p:spPr>
          <a:xfrm>
            <a:off x="2229139" y="1453864"/>
            <a:ext cx="4685725" cy="2235775"/>
          </a:xfrm>
          <a:prstGeom prst="rect">
            <a:avLst/>
          </a:prstGeom>
          <a:noFill/>
          <a:ln>
            <a:noFill/>
          </a:ln>
        </p:spPr>
      </p:pic>
      <p:sp>
        <p:nvSpPr>
          <p:cNvPr id="135" name="Google Shape;135;p27"/>
          <p:cNvSpPr txBox="1"/>
          <p:nvPr/>
        </p:nvSpPr>
        <p:spPr>
          <a:xfrm>
            <a:off x="1321663" y="94650"/>
            <a:ext cx="6500700" cy="50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2400" b="1" i="1" u="sng">
                <a:solidFill>
                  <a:schemeClr val="accent1"/>
                </a:solidFill>
                <a:latin typeface="PT Sans Narrow"/>
                <a:ea typeface="PT Sans Narrow"/>
                <a:cs typeface="PT Sans Narrow"/>
                <a:sym typeface="PT Sans Narrow"/>
              </a:rPr>
              <a:t>LA CREAZIONE DI UN’ AZIENDA INDIVIDUALE</a:t>
            </a:r>
            <a:endParaRPr>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5"/>
          <p:cNvSpPr txBox="1"/>
          <p:nvPr/>
        </p:nvSpPr>
        <p:spPr>
          <a:xfrm>
            <a:off x="898950" y="2143200"/>
            <a:ext cx="73461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500" b="1">
                <a:latin typeface="Open Sans"/>
                <a:ea typeface="Open Sans"/>
                <a:cs typeface="Open Sans"/>
                <a:sym typeface="Open Sans"/>
              </a:rPr>
              <a:t>I piatti tradizionali della cucina pugliese sono tanti e sono molto gustosi.</a:t>
            </a:r>
            <a:endParaRPr sz="1500" b="1">
              <a:latin typeface="Open Sans"/>
              <a:ea typeface="Open Sans"/>
              <a:cs typeface="Open Sans"/>
              <a:sym typeface="Open Sans"/>
            </a:endParaRPr>
          </a:p>
          <a:p>
            <a:pPr marL="0" lvl="0" indent="0" algn="l" rtl="0">
              <a:spcBef>
                <a:spcPts val="0"/>
              </a:spcBef>
              <a:spcAft>
                <a:spcPts val="0"/>
              </a:spcAft>
              <a:buNone/>
            </a:pPr>
            <a:r>
              <a:rPr lang="it" sz="1500" b="1">
                <a:latin typeface="Open Sans"/>
                <a:ea typeface="Open Sans"/>
                <a:cs typeface="Open Sans"/>
                <a:sym typeface="Open Sans"/>
              </a:rPr>
              <a:t>Uno dei dolci tipici della nostra zona è la scarcella che in genere viene assaporata nel periodo di Pasqua.</a:t>
            </a:r>
            <a:r>
              <a:rPr lang="it" sz="1600" b="1">
                <a:latin typeface="Open Sans"/>
                <a:ea typeface="Open Sans"/>
                <a:cs typeface="Open Sans"/>
                <a:sym typeface="Open Sans"/>
              </a:rPr>
              <a:t>  </a:t>
            </a:r>
            <a:endParaRPr>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6"/>
          <p:cNvSpPr txBox="1">
            <a:spLocks noGrp="1"/>
          </p:cNvSpPr>
          <p:nvPr>
            <p:ph type="title"/>
          </p:nvPr>
        </p:nvSpPr>
        <p:spPr>
          <a:xfrm>
            <a:off x="3168000" y="293863"/>
            <a:ext cx="28080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i="1" u="sng"/>
              <a:t>LA SCARCELLA</a:t>
            </a:r>
            <a:endParaRPr i="1" u="sng"/>
          </a:p>
        </p:txBody>
      </p:sp>
      <p:sp>
        <p:nvSpPr>
          <p:cNvPr id="260" name="Google Shape;260;p46"/>
          <p:cNvSpPr txBox="1">
            <a:spLocks noGrp="1"/>
          </p:cNvSpPr>
          <p:nvPr>
            <p:ph type="body" idx="1"/>
          </p:nvPr>
        </p:nvSpPr>
        <p:spPr>
          <a:xfrm>
            <a:off x="375800" y="1569463"/>
            <a:ext cx="3437100" cy="342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500" b="1">
                <a:solidFill>
                  <a:srgbClr val="000000"/>
                </a:solidFill>
              </a:rPr>
              <a:t>La scarcella è una ciambella dolce tipica di San Severo, che si impasta con le mani calde fino ad ottenere una bella pasta liscia e omogenea che viene decorata con coriandoli di zucchero e spennellata con tuorlo d’uovo.</a:t>
            </a:r>
            <a:endParaRPr sz="1500" b="1">
              <a:solidFill>
                <a:srgbClr val="000000"/>
              </a:solidFill>
            </a:endParaRPr>
          </a:p>
          <a:p>
            <a:pPr marL="0" lvl="0" indent="0" algn="l" rtl="0">
              <a:spcBef>
                <a:spcPts val="1600"/>
              </a:spcBef>
              <a:spcAft>
                <a:spcPts val="1600"/>
              </a:spcAft>
              <a:buNone/>
            </a:pPr>
            <a:r>
              <a:rPr lang="it" sz="1500" b="1">
                <a:solidFill>
                  <a:srgbClr val="000000"/>
                </a:solidFill>
              </a:rPr>
              <a:t>Il suo sapore è delizioso soprattutto per la caratteristica  di essere molto tenera dentro e piuttosto croccante fuori.</a:t>
            </a:r>
            <a:endParaRPr sz="1500" b="1">
              <a:solidFill>
                <a:srgbClr val="000000"/>
              </a:solidFill>
            </a:endParaRPr>
          </a:p>
        </p:txBody>
      </p:sp>
      <p:pic>
        <p:nvPicPr>
          <p:cNvPr id="261" name="Google Shape;261;p46"/>
          <p:cNvPicPr preferRelativeResize="0"/>
          <p:nvPr/>
        </p:nvPicPr>
        <p:blipFill>
          <a:blip r:embed="rId3">
            <a:alphaModFix/>
          </a:blip>
          <a:stretch>
            <a:fillRect/>
          </a:stretch>
        </p:blipFill>
        <p:spPr>
          <a:xfrm>
            <a:off x="4914196" y="1975262"/>
            <a:ext cx="3926775" cy="2612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7"/>
          <p:cNvSpPr txBox="1">
            <a:spLocks noGrp="1"/>
          </p:cNvSpPr>
          <p:nvPr>
            <p:ph type="subTitle" idx="1"/>
          </p:nvPr>
        </p:nvSpPr>
        <p:spPr>
          <a:xfrm>
            <a:off x="2215650" y="1779139"/>
            <a:ext cx="48705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800" b="1">
                <a:solidFill>
                  <a:srgbClr val="000000"/>
                </a:solidFill>
              </a:rPr>
              <a:t>Molti dei prodotti pugliesi vengono esportati in tutto il mondo per questo motivo è essenziale la conoscenza di altre lingue come l’inglese e il francese. </a:t>
            </a:r>
            <a:endParaRPr sz="1800" b="1">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500" b="1"/>
              <a:t>Cantine Terre Federiciane</a:t>
            </a:r>
            <a:endParaRPr sz="1500" b="1"/>
          </a:p>
        </p:txBody>
      </p:sp>
      <p:sp>
        <p:nvSpPr>
          <p:cNvPr id="272" name="Google Shape;272;p48"/>
          <p:cNvSpPr txBox="1">
            <a:spLocks noGrp="1"/>
          </p:cNvSpPr>
          <p:nvPr>
            <p:ph type="body" idx="1"/>
          </p:nvPr>
        </p:nvSpPr>
        <p:spPr>
          <a:xfrm>
            <a:off x="311700" y="863400"/>
            <a:ext cx="8520600" cy="341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200" b="1"/>
              <a:t>Dear Customers,</a:t>
            </a:r>
            <a:endParaRPr sz="1200" b="1"/>
          </a:p>
          <a:p>
            <a:pPr marL="0" lvl="0" indent="0" algn="l" rtl="0">
              <a:spcBef>
                <a:spcPts val="1600"/>
              </a:spcBef>
              <a:spcAft>
                <a:spcPts val="0"/>
              </a:spcAft>
              <a:buNone/>
            </a:pPr>
            <a:r>
              <a:rPr lang="it" sz="1200" b="1"/>
              <a:t>I would like to show you the newest addition to our wine collection. It's color is a dark red with shades of purple. It has an intense odor with a fruity aroma. It has a rich and well structured savour, with a bitterish aftertaste and it also goes perfectly with a meat dish. </a:t>
            </a:r>
            <a:endParaRPr sz="1200" b="1"/>
          </a:p>
          <a:p>
            <a:pPr marL="0" lvl="0" indent="0" algn="l" rtl="0">
              <a:spcBef>
                <a:spcPts val="1600"/>
              </a:spcBef>
              <a:spcAft>
                <a:spcPts val="0"/>
              </a:spcAft>
              <a:buNone/>
            </a:pPr>
            <a:endParaRPr sz="1200" b="1"/>
          </a:p>
          <a:p>
            <a:pPr marL="0" lvl="0" indent="0" algn="l" rtl="0">
              <a:spcBef>
                <a:spcPts val="1600"/>
              </a:spcBef>
              <a:spcAft>
                <a:spcPts val="0"/>
              </a:spcAft>
              <a:buClr>
                <a:schemeClr val="dk1"/>
              </a:buClr>
              <a:buSzPts val="1100"/>
              <a:buFont typeface="Arial"/>
              <a:buNone/>
            </a:pPr>
            <a:endParaRPr sz="1200" b="1"/>
          </a:p>
          <a:p>
            <a:pPr marL="0" lvl="0" indent="0" algn="l" rtl="0">
              <a:spcBef>
                <a:spcPts val="1600"/>
              </a:spcBef>
              <a:spcAft>
                <a:spcPts val="0"/>
              </a:spcAft>
              <a:buClr>
                <a:schemeClr val="dk1"/>
              </a:buClr>
              <a:buSzPts val="1100"/>
              <a:buFont typeface="Arial"/>
              <a:buNone/>
            </a:pPr>
            <a:endParaRPr sz="1200" b="1"/>
          </a:p>
          <a:p>
            <a:pPr marL="0" lvl="0" indent="0" algn="l" rtl="0">
              <a:spcBef>
                <a:spcPts val="1600"/>
              </a:spcBef>
              <a:spcAft>
                <a:spcPts val="0"/>
              </a:spcAft>
              <a:buNone/>
            </a:pPr>
            <a:endParaRPr sz="1200" b="1"/>
          </a:p>
          <a:p>
            <a:pPr marL="0" lvl="0" indent="0" algn="l" rtl="0">
              <a:spcBef>
                <a:spcPts val="1600"/>
              </a:spcBef>
              <a:spcAft>
                <a:spcPts val="0"/>
              </a:spcAft>
              <a:buClr>
                <a:schemeClr val="dk1"/>
              </a:buClr>
              <a:buSzPts val="1100"/>
              <a:buFont typeface="Arial"/>
              <a:buNone/>
            </a:pPr>
            <a:r>
              <a:rPr lang="it" sz="1200" b="1"/>
              <a:t>If this description interested you enough to try it, you can contact us at: Cantineterrefedericiane@email.com</a:t>
            </a:r>
            <a:endParaRPr sz="1200" b="1"/>
          </a:p>
          <a:p>
            <a:pPr marL="0" lvl="0" indent="0" algn="l" rtl="0">
              <a:spcBef>
                <a:spcPts val="1600"/>
              </a:spcBef>
              <a:spcAft>
                <a:spcPts val="0"/>
              </a:spcAft>
              <a:buNone/>
            </a:pPr>
            <a:endParaRPr sz="1200" b="1"/>
          </a:p>
          <a:p>
            <a:pPr marL="0" lvl="0" indent="0" algn="l" rtl="0">
              <a:spcBef>
                <a:spcPts val="1600"/>
              </a:spcBef>
              <a:spcAft>
                <a:spcPts val="1600"/>
              </a:spcAft>
              <a:buNone/>
            </a:pPr>
            <a:r>
              <a:rPr lang="it" sz="1200" b="1"/>
              <a:t>Thank you for your attention, and best wishes, Cantine Terre Federiciane</a:t>
            </a:r>
            <a:endParaRPr sz="900" b="1"/>
          </a:p>
        </p:txBody>
      </p:sp>
      <p:pic>
        <p:nvPicPr>
          <p:cNvPr id="273" name="Google Shape;273;p48"/>
          <p:cNvPicPr preferRelativeResize="0"/>
          <p:nvPr/>
        </p:nvPicPr>
        <p:blipFill>
          <a:blip r:embed="rId3">
            <a:alphaModFix/>
          </a:blip>
          <a:stretch>
            <a:fillRect/>
          </a:stretch>
        </p:blipFill>
        <p:spPr>
          <a:xfrm>
            <a:off x="6369875" y="2114875"/>
            <a:ext cx="2171700" cy="1447800"/>
          </a:xfrm>
          <a:prstGeom prst="rect">
            <a:avLst/>
          </a:prstGeom>
          <a:noFill/>
          <a:ln>
            <a:noFill/>
          </a:ln>
        </p:spPr>
      </p:pic>
      <p:pic>
        <p:nvPicPr>
          <p:cNvPr id="274" name="Google Shape;274;p48"/>
          <p:cNvPicPr preferRelativeResize="0"/>
          <p:nvPr/>
        </p:nvPicPr>
        <p:blipFill>
          <a:blip r:embed="rId4">
            <a:alphaModFix/>
          </a:blip>
          <a:stretch>
            <a:fillRect/>
          </a:stretch>
        </p:blipFill>
        <p:spPr>
          <a:xfrm>
            <a:off x="422159" y="2114875"/>
            <a:ext cx="2572842" cy="1447800"/>
          </a:xfrm>
          <a:prstGeom prst="rect">
            <a:avLst/>
          </a:prstGeom>
          <a:noFill/>
          <a:ln>
            <a:noFill/>
          </a:ln>
        </p:spPr>
      </p:pic>
      <p:pic>
        <p:nvPicPr>
          <p:cNvPr id="275" name="Google Shape;275;p48"/>
          <p:cNvPicPr preferRelativeResize="0"/>
          <p:nvPr/>
        </p:nvPicPr>
        <p:blipFill>
          <a:blip r:embed="rId5">
            <a:alphaModFix/>
          </a:blip>
          <a:stretch>
            <a:fillRect/>
          </a:stretch>
        </p:blipFill>
        <p:spPr>
          <a:xfrm>
            <a:off x="4029235" y="2114875"/>
            <a:ext cx="1306424" cy="14477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9"/>
          <p:cNvSpPr txBox="1">
            <a:spLocks noGrp="1"/>
          </p:cNvSpPr>
          <p:nvPr>
            <p:ph type="title"/>
          </p:nvPr>
        </p:nvSpPr>
        <p:spPr>
          <a:xfrm>
            <a:off x="311700" y="2399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2400" i="1" u="sng"/>
              <a:t>L’ HUILE</a:t>
            </a:r>
            <a:endParaRPr sz="2400" i="1" u="sng"/>
          </a:p>
        </p:txBody>
      </p:sp>
      <p:sp>
        <p:nvSpPr>
          <p:cNvPr id="281" name="Google Shape;281;p49"/>
          <p:cNvSpPr txBox="1">
            <a:spLocks noGrp="1"/>
          </p:cNvSpPr>
          <p:nvPr>
            <p:ph type="body" idx="1"/>
          </p:nvPr>
        </p:nvSpPr>
        <p:spPr>
          <a:xfrm>
            <a:off x="311700" y="114127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100" b="1">
                <a:solidFill>
                  <a:srgbClr val="000000"/>
                </a:solidFill>
              </a:rPr>
              <a:t>La production d'un produit de haute qualité tel que l'huile ne peut ignorer les connaissances des techniques anciennes utilisées pour l'étude continue et la mise à jour des machines et des pratiques.</a:t>
            </a:r>
            <a:endParaRPr sz="1100" b="1">
              <a:solidFill>
                <a:srgbClr val="000000"/>
              </a:solidFill>
            </a:endParaRPr>
          </a:p>
          <a:p>
            <a:pPr marL="0" lvl="0" indent="0" algn="l" rtl="0">
              <a:spcBef>
                <a:spcPts val="1600"/>
              </a:spcBef>
              <a:spcAft>
                <a:spcPts val="0"/>
              </a:spcAft>
              <a:buNone/>
            </a:pPr>
            <a:r>
              <a:rPr lang="it" sz="1100" b="1">
                <a:solidFill>
                  <a:srgbClr val="000000"/>
                </a:solidFill>
              </a:rPr>
              <a:t>Afin de vous assurer avec une huile d'olive de haute qualité, nous adoptons trois méthodes de production en continu : une traditionnelle avec des moulins à pierre et deux avec des dépliants de marteau. San Severo produit une huile vierge extra de haute qualité avec les meilleures variétés d'olives indigènes, en particulier Peranzana, selon les méthodes de récolte et de production les plus anciennes. Il est très important de vendre en ligne pour plusieurs raisons : les avantages de l'achat en ligne</a:t>
            </a:r>
            <a:endParaRPr sz="1100" b="1">
              <a:solidFill>
                <a:srgbClr val="000000"/>
              </a:solidFill>
            </a:endParaRPr>
          </a:p>
          <a:p>
            <a:pPr marL="0" lvl="0" indent="0" algn="l" rtl="0">
              <a:spcBef>
                <a:spcPts val="1600"/>
              </a:spcBef>
              <a:spcAft>
                <a:spcPts val="0"/>
              </a:spcAft>
              <a:buNone/>
            </a:pPr>
            <a:r>
              <a:rPr lang="it" sz="1100" b="1">
                <a:solidFill>
                  <a:srgbClr val="000000"/>
                </a:solidFill>
              </a:rPr>
              <a:t>Fermeture ouverte 24 heures sur 24, 7 jours sur 7 ...</a:t>
            </a:r>
            <a:endParaRPr sz="1100" b="1">
              <a:solidFill>
                <a:srgbClr val="000000"/>
              </a:solidFill>
            </a:endParaRPr>
          </a:p>
          <a:p>
            <a:pPr marL="0" lvl="0" indent="0" algn="l" rtl="0">
              <a:spcBef>
                <a:spcPts val="1600"/>
              </a:spcBef>
              <a:spcAft>
                <a:spcPts val="0"/>
              </a:spcAft>
              <a:buNone/>
            </a:pPr>
            <a:r>
              <a:rPr lang="it" sz="1100" b="1">
                <a:solidFill>
                  <a:srgbClr val="000000"/>
                </a:solidFill>
              </a:rPr>
              <a:t>Possibilité de comparer les prix pour choisir le plus pratique ...</a:t>
            </a:r>
            <a:endParaRPr sz="1100" b="1">
              <a:solidFill>
                <a:srgbClr val="000000"/>
              </a:solidFill>
            </a:endParaRPr>
          </a:p>
          <a:p>
            <a:pPr marL="0" lvl="0" indent="0" algn="l" rtl="0">
              <a:spcBef>
                <a:spcPts val="1600"/>
              </a:spcBef>
              <a:spcAft>
                <a:spcPts val="0"/>
              </a:spcAft>
              <a:buNone/>
            </a:pPr>
            <a:r>
              <a:rPr lang="it" sz="1100" b="1">
                <a:solidFill>
                  <a:srgbClr val="000000"/>
                </a:solidFill>
              </a:rPr>
              <a:t>Temps d'épargne. ...</a:t>
            </a:r>
            <a:endParaRPr sz="1100" b="1">
              <a:solidFill>
                <a:srgbClr val="000000"/>
              </a:solidFill>
            </a:endParaRPr>
          </a:p>
          <a:p>
            <a:pPr marL="0" lvl="0" indent="0" algn="l" rtl="0">
              <a:spcBef>
                <a:spcPts val="1600"/>
              </a:spcBef>
              <a:spcAft>
                <a:spcPts val="0"/>
              </a:spcAft>
              <a:buNone/>
            </a:pPr>
            <a:r>
              <a:rPr lang="it" sz="1100" b="1">
                <a:solidFill>
                  <a:srgbClr val="000000"/>
                </a:solidFill>
              </a:rPr>
              <a:t>Une grande variété de produits de niche ...</a:t>
            </a:r>
            <a:endParaRPr sz="1100" b="1">
              <a:solidFill>
                <a:srgbClr val="000000"/>
              </a:solidFill>
            </a:endParaRPr>
          </a:p>
          <a:p>
            <a:pPr marL="0" lvl="0" indent="0" algn="l" rtl="0">
              <a:spcBef>
                <a:spcPts val="1600"/>
              </a:spcBef>
              <a:spcAft>
                <a:spcPts val="0"/>
              </a:spcAft>
              <a:buNone/>
            </a:pPr>
            <a:r>
              <a:rPr lang="it" sz="1100" b="1">
                <a:solidFill>
                  <a:srgbClr val="000000"/>
                </a:solidFill>
              </a:rPr>
              <a:t>Éviter la foule. ..</a:t>
            </a:r>
            <a:endParaRPr sz="1100" b="1">
              <a:solidFill>
                <a:srgbClr val="000000"/>
              </a:solidFill>
            </a:endParaRPr>
          </a:p>
          <a:p>
            <a:pPr marL="0" lvl="0" indent="0" algn="l" rtl="0">
              <a:spcBef>
                <a:spcPts val="1600"/>
              </a:spcBef>
              <a:spcAft>
                <a:spcPts val="1600"/>
              </a:spcAft>
              <a:buNone/>
            </a:pPr>
            <a:endParaRPr/>
          </a:p>
        </p:txBody>
      </p:sp>
      <p:pic>
        <p:nvPicPr>
          <p:cNvPr id="282" name="Google Shape;282;p49"/>
          <p:cNvPicPr preferRelativeResize="0"/>
          <p:nvPr/>
        </p:nvPicPr>
        <p:blipFill>
          <a:blip r:embed="rId3">
            <a:alphaModFix/>
          </a:blip>
          <a:stretch>
            <a:fillRect/>
          </a:stretch>
        </p:blipFill>
        <p:spPr>
          <a:xfrm>
            <a:off x="5614543" y="2682202"/>
            <a:ext cx="2783482" cy="1881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0"/>
          <p:cNvSpPr txBox="1">
            <a:spLocks noGrp="1"/>
          </p:cNvSpPr>
          <p:nvPr>
            <p:ph type="title"/>
          </p:nvPr>
        </p:nvSpPr>
        <p:spPr>
          <a:xfrm>
            <a:off x="286350" y="2100713"/>
            <a:ext cx="8571300" cy="94207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 i="1" u="sng"/>
              <a:t>REALIZZATO DA:</a:t>
            </a:r>
            <a:endParaRPr i="1" u="sng"/>
          </a:p>
          <a:p>
            <a:pPr marL="0" lvl="0" indent="0" algn="l" rtl="0">
              <a:spcBef>
                <a:spcPts val="0"/>
              </a:spcBef>
              <a:spcAft>
                <a:spcPts val="0"/>
              </a:spcAft>
              <a:buNone/>
            </a:pPr>
            <a:r>
              <a:rPr lang="it"/>
              <a:t>QUETO CARMEN</a:t>
            </a:r>
            <a:endParaRPr/>
          </a:p>
          <a:p>
            <a:pPr marL="0" lvl="0" indent="0" algn="l" rtl="0">
              <a:spcBef>
                <a:spcPts val="0"/>
              </a:spcBef>
              <a:spcAft>
                <a:spcPts val="0"/>
              </a:spcAft>
              <a:buNone/>
            </a:pPr>
            <a:r>
              <a:rPr lang="it"/>
              <a:t>RESTANI MATTEO</a:t>
            </a:r>
            <a:endParaRPr/>
          </a:p>
          <a:p>
            <a:pPr marL="0" lvl="0" indent="0" algn="l" rtl="0">
              <a:spcBef>
                <a:spcPts val="0"/>
              </a:spcBef>
              <a:spcAft>
                <a:spcPts val="0"/>
              </a:spcAft>
              <a:buNone/>
            </a:pPr>
            <a:r>
              <a:rPr lang="it"/>
              <a:t>SANTORO LORETA</a:t>
            </a:r>
            <a:endParaRPr/>
          </a:p>
          <a:p>
            <a:pPr marL="0" lvl="0" indent="0" algn="l" rtl="0">
              <a:spcBef>
                <a:spcPts val="0"/>
              </a:spcBef>
              <a:spcAft>
                <a:spcPts val="0"/>
              </a:spcAft>
              <a:buNone/>
            </a:pPr>
            <a:r>
              <a:rPr lang="it"/>
              <a:t>TOTA GIANLUCA</a:t>
            </a:r>
            <a:endParaRPr/>
          </a:p>
          <a:p>
            <a:pPr marL="0" lvl="0" indent="0" algn="l" rtl="0">
              <a:spcBef>
                <a:spcPts val="0"/>
              </a:spcBef>
              <a:spcAft>
                <a:spcPts val="0"/>
              </a:spcAft>
              <a:buNone/>
            </a:pPr>
            <a:r>
              <a:rPr lang="it"/>
              <a:t>TAMBURRELLI FEDERICO </a:t>
            </a:r>
            <a:endParaRPr/>
          </a:p>
          <a:p>
            <a:pPr marL="0" lvl="0" indent="0" algn="l" rtl="0">
              <a:spcBef>
                <a:spcPts val="0"/>
              </a:spcBef>
              <a:spcAft>
                <a:spcPts val="0"/>
              </a:spcAft>
              <a:buNone/>
            </a:pPr>
            <a:r>
              <a:rPr lang="it"/>
              <a:t>ZACCARO ALEX</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a:spLocks noGrp="1"/>
          </p:cNvSpPr>
          <p:nvPr>
            <p:ph type="title"/>
          </p:nvPr>
        </p:nvSpPr>
        <p:spPr>
          <a:xfrm>
            <a:off x="311700" y="2130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400" i="1" u="sng"/>
              <a:t>LA CREAZIONE DI UN’ AZIENDA INDIVIDUALE</a:t>
            </a:r>
            <a:endParaRPr/>
          </a:p>
        </p:txBody>
      </p:sp>
      <p:sp>
        <p:nvSpPr>
          <p:cNvPr id="141" name="Google Shape;141;p28"/>
          <p:cNvSpPr txBox="1">
            <a:spLocks noGrp="1"/>
          </p:cNvSpPr>
          <p:nvPr>
            <p:ph type="body" idx="1"/>
          </p:nvPr>
        </p:nvSpPr>
        <p:spPr>
          <a:xfrm>
            <a:off x="311700" y="778400"/>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300" b="1">
                <a:solidFill>
                  <a:srgbClr val="000000"/>
                </a:solidFill>
              </a:rPr>
              <a:t>Per creare da zero un’azienda individuale bisogna soddisfare determinati requisiti:</a:t>
            </a:r>
            <a:endParaRPr sz="1300" b="1">
              <a:solidFill>
                <a:srgbClr val="000000"/>
              </a:solidFill>
            </a:endParaRPr>
          </a:p>
          <a:p>
            <a:pPr marL="457200" lvl="0" indent="-311150" algn="l" rtl="0">
              <a:spcBef>
                <a:spcPts val="1600"/>
              </a:spcBef>
              <a:spcAft>
                <a:spcPts val="0"/>
              </a:spcAft>
              <a:buClr>
                <a:srgbClr val="000000"/>
              </a:buClr>
              <a:buSzPts val="1300"/>
              <a:buChar char="●"/>
            </a:pPr>
            <a:r>
              <a:rPr lang="it" sz="1300" b="1">
                <a:solidFill>
                  <a:srgbClr val="000000"/>
                </a:solidFill>
              </a:rPr>
              <a:t>E’ necessario partire da un solido piano imprenditoriale. Il </a:t>
            </a:r>
            <a:r>
              <a:rPr lang="it" sz="1300" b="1" i="1" u="sng">
                <a:solidFill>
                  <a:schemeClr val="accent1"/>
                </a:solidFill>
              </a:rPr>
              <a:t>Business Plan</a:t>
            </a:r>
            <a:r>
              <a:rPr lang="it" sz="1300" b="1">
                <a:solidFill>
                  <a:srgbClr val="000000"/>
                </a:solidFill>
              </a:rPr>
              <a:t> aiuta l’imprenditore alla pianificazione dell’impresa nei suoi vari aspetti e nella gestione aziendale per la comunicazione esterna;</a:t>
            </a:r>
            <a:endParaRPr sz="1300" b="1">
              <a:solidFill>
                <a:srgbClr val="000000"/>
              </a:solidFill>
            </a:endParaRPr>
          </a:p>
          <a:p>
            <a:pPr marL="457200" lvl="0" indent="-311150" algn="l" rtl="0">
              <a:spcBef>
                <a:spcPts val="0"/>
              </a:spcBef>
              <a:spcAft>
                <a:spcPts val="0"/>
              </a:spcAft>
              <a:buClr>
                <a:srgbClr val="000000"/>
              </a:buClr>
              <a:buSzPts val="1300"/>
              <a:buChar char="●"/>
            </a:pPr>
            <a:r>
              <a:rPr lang="it" sz="1300" b="1">
                <a:solidFill>
                  <a:srgbClr val="000000"/>
                </a:solidFill>
              </a:rPr>
              <a:t>Bisogna investire una prima somma di capitale per l’inizializzazione dell’impresa (</a:t>
            </a:r>
            <a:r>
              <a:rPr lang="it" sz="1300" b="1" i="1" u="sng">
                <a:solidFill>
                  <a:schemeClr val="accent1"/>
                </a:solidFill>
              </a:rPr>
              <a:t>Budget</a:t>
            </a:r>
            <a:r>
              <a:rPr lang="it" sz="1300" b="1">
                <a:solidFill>
                  <a:srgbClr val="000000"/>
                </a:solidFill>
              </a:rPr>
              <a:t>);</a:t>
            </a:r>
            <a:endParaRPr sz="1300" b="1">
              <a:solidFill>
                <a:srgbClr val="000000"/>
              </a:solidFill>
            </a:endParaRPr>
          </a:p>
          <a:p>
            <a:pPr marL="457200" lvl="0" indent="-311150" algn="l" rtl="0">
              <a:spcBef>
                <a:spcPts val="0"/>
              </a:spcBef>
              <a:spcAft>
                <a:spcPts val="0"/>
              </a:spcAft>
              <a:buClr>
                <a:srgbClr val="000000"/>
              </a:buClr>
              <a:buSzPts val="1300"/>
              <a:buChar char="●"/>
            </a:pPr>
            <a:r>
              <a:rPr lang="it" sz="1300" b="1">
                <a:solidFill>
                  <a:srgbClr val="000000"/>
                </a:solidFill>
              </a:rPr>
              <a:t>Per regolarizzare l’emissione del fatturato e i futuri incassi è necessario aprire una </a:t>
            </a:r>
            <a:r>
              <a:rPr lang="it" sz="1300" b="1" i="1" u="sng">
                <a:solidFill>
                  <a:schemeClr val="accent1"/>
                </a:solidFill>
              </a:rPr>
              <a:t>Partita IVA</a:t>
            </a:r>
            <a:r>
              <a:rPr lang="it" sz="1300" b="1">
                <a:solidFill>
                  <a:srgbClr val="000000"/>
                </a:solidFill>
              </a:rPr>
              <a:t>;</a:t>
            </a:r>
            <a:endParaRPr sz="1300" b="1">
              <a:solidFill>
                <a:srgbClr val="000000"/>
              </a:solidFill>
            </a:endParaRPr>
          </a:p>
          <a:p>
            <a:pPr marL="457200" lvl="0" indent="-311150" algn="l" rtl="0">
              <a:spcBef>
                <a:spcPts val="0"/>
              </a:spcBef>
              <a:spcAft>
                <a:spcPts val="0"/>
              </a:spcAft>
              <a:buClr>
                <a:srgbClr val="000000"/>
              </a:buClr>
              <a:buSzPts val="1300"/>
              <a:buChar char="●"/>
            </a:pPr>
            <a:r>
              <a:rPr lang="it" sz="1300" b="1">
                <a:solidFill>
                  <a:srgbClr val="000000"/>
                </a:solidFill>
              </a:rPr>
              <a:t>L’ attività economica viene immediatamente identificata attraverso un </a:t>
            </a:r>
            <a:r>
              <a:rPr lang="it" sz="1300" b="1" i="1" u="sng">
                <a:solidFill>
                  <a:schemeClr val="accent1"/>
                </a:solidFill>
              </a:rPr>
              <a:t>codice Ateco</a:t>
            </a:r>
            <a:r>
              <a:rPr lang="it" sz="1300" b="1">
                <a:solidFill>
                  <a:srgbClr val="000000"/>
                </a:solidFill>
              </a:rPr>
              <a:t> associato alla Partita IVA; </a:t>
            </a:r>
            <a:endParaRPr sz="1300" b="1">
              <a:solidFill>
                <a:srgbClr val="000000"/>
              </a:solidFill>
            </a:endParaRPr>
          </a:p>
          <a:p>
            <a:pPr marL="457200" lvl="0" indent="-311150" algn="l" rtl="0">
              <a:spcBef>
                <a:spcPts val="0"/>
              </a:spcBef>
              <a:spcAft>
                <a:spcPts val="0"/>
              </a:spcAft>
              <a:buClr>
                <a:srgbClr val="000000"/>
              </a:buClr>
              <a:buSzPts val="1300"/>
              <a:buChar char="●"/>
            </a:pPr>
            <a:r>
              <a:rPr lang="it" sz="1300" b="1">
                <a:solidFill>
                  <a:srgbClr val="000000"/>
                </a:solidFill>
              </a:rPr>
              <a:t>A questo punto bisogna scegliere il </a:t>
            </a:r>
            <a:r>
              <a:rPr lang="it" sz="1300" b="1" i="1" u="sng">
                <a:solidFill>
                  <a:schemeClr val="accent1"/>
                </a:solidFill>
              </a:rPr>
              <a:t>regime fiscale</a:t>
            </a:r>
            <a:r>
              <a:rPr lang="it" sz="1300" b="1">
                <a:solidFill>
                  <a:srgbClr val="000000"/>
                </a:solidFill>
              </a:rPr>
              <a:t> più adatto alle proprie esigenze </a:t>
            </a:r>
            <a:endParaRPr sz="1300" b="1">
              <a:solidFill>
                <a:srgbClr val="000000"/>
              </a:solidFill>
            </a:endParaRPr>
          </a:p>
          <a:p>
            <a:pPr marL="457200" lvl="0" indent="-311150" algn="l" rtl="0">
              <a:spcBef>
                <a:spcPts val="0"/>
              </a:spcBef>
              <a:spcAft>
                <a:spcPts val="0"/>
              </a:spcAft>
              <a:buClr>
                <a:srgbClr val="000000"/>
              </a:buClr>
              <a:buSzPts val="1300"/>
              <a:buChar char="●"/>
            </a:pPr>
            <a:r>
              <a:rPr lang="it" sz="1300" b="1">
                <a:solidFill>
                  <a:srgbClr val="000000"/>
                </a:solidFill>
              </a:rPr>
              <a:t>Un passaggio fondamentale è la scelta della</a:t>
            </a:r>
            <a:r>
              <a:rPr lang="it" sz="1300" b="1" i="1" u="sng">
                <a:solidFill>
                  <a:schemeClr val="accent1"/>
                </a:solidFill>
              </a:rPr>
              <a:t> forma giuridica</a:t>
            </a:r>
            <a:r>
              <a:rPr lang="it" sz="1300" b="1">
                <a:solidFill>
                  <a:srgbClr val="000000"/>
                </a:solidFill>
              </a:rPr>
              <a:t>, che in questo caso ricade sulla ditta individuale, ossia la forma più semplice e meno onerosa. </a:t>
            </a:r>
            <a:endParaRPr sz="1300" b="1">
              <a:solidFill>
                <a:srgbClr val="000000"/>
              </a:solidFill>
            </a:endParaRPr>
          </a:p>
          <a:p>
            <a:pPr marL="457200" lvl="0" indent="-311150" algn="l" rtl="0">
              <a:spcBef>
                <a:spcPts val="0"/>
              </a:spcBef>
              <a:spcAft>
                <a:spcPts val="0"/>
              </a:spcAft>
              <a:buClr>
                <a:srgbClr val="000000"/>
              </a:buClr>
              <a:buSzPts val="1300"/>
              <a:buChar char="●"/>
            </a:pPr>
            <a:r>
              <a:rPr lang="it" sz="1300" b="1">
                <a:solidFill>
                  <a:srgbClr val="000000"/>
                </a:solidFill>
              </a:rPr>
              <a:t>Segue la dichiarazione di inizio attività, definita </a:t>
            </a:r>
            <a:r>
              <a:rPr lang="it" sz="1300" b="1" i="1" u="sng">
                <a:solidFill>
                  <a:schemeClr val="accent1"/>
                </a:solidFill>
              </a:rPr>
              <a:t>Comunicazione Unica</a:t>
            </a:r>
            <a:r>
              <a:rPr lang="it" sz="1300" b="1">
                <a:solidFill>
                  <a:srgbClr val="000000"/>
                </a:solidFill>
              </a:rPr>
              <a:t>, che precede l’apertura delle posizioni INPS e INAIL e l’iscrizione al registro delle imprese.</a:t>
            </a:r>
            <a:endParaRPr sz="1300" b="1">
              <a:solidFill>
                <a:srgbClr val="000000"/>
              </a:solidFill>
            </a:endParaRPr>
          </a:p>
          <a:p>
            <a:pPr marL="457200" lvl="0" indent="-311150" algn="l" rtl="0">
              <a:spcBef>
                <a:spcPts val="0"/>
              </a:spcBef>
              <a:spcAft>
                <a:spcPts val="0"/>
              </a:spcAft>
              <a:buClr>
                <a:srgbClr val="000000"/>
              </a:buClr>
              <a:buSzPts val="1300"/>
              <a:buChar char="●"/>
            </a:pPr>
            <a:r>
              <a:rPr lang="it" sz="1300" b="1">
                <a:solidFill>
                  <a:srgbClr val="000000"/>
                </a:solidFill>
              </a:rPr>
              <a:t>In base alle decisione prese in precedenza, si prosegue all’apertura di una </a:t>
            </a:r>
            <a:r>
              <a:rPr lang="it" sz="1300" b="1" i="1" u="sng">
                <a:solidFill>
                  <a:schemeClr val="accent1"/>
                </a:solidFill>
              </a:rPr>
              <a:t>posizione previdenziale</a:t>
            </a:r>
            <a:r>
              <a:rPr lang="it" sz="1300" b="1">
                <a:solidFill>
                  <a:srgbClr val="000000"/>
                </a:solidFill>
              </a:rPr>
              <a:t> presso l’INPS o una qualsiasi altra cassa.</a:t>
            </a:r>
            <a:endParaRPr sz="1300" b="1">
              <a:solidFill>
                <a:srgbClr val="000000"/>
              </a:solidFill>
            </a:endParaRPr>
          </a:p>
          <a:p>
            <a:pPr marL="457200" lvl="0" indent="-311150" algn="l" rtl="0">
              <a:spcBef>
                <a:spcPts val="0"/>
              </a:spcBef>
              <a:spcAft>
                <a:spcPts val="0"/>
              </a:spcAft>
              <a:buClr>
                <a:srgbClr val="000000"/>
              </a:buClr>
              <a:buSzPts val="1300"/>
              <a:buChar char="●"/>
            </a:pPr>
            <a:r>
              <a:rPr lang="it" sz="1300" b="1">
                <a:solidFill>
                  <a:srgbClr val="000000"/>
                </a:solidFill>
              </a:rPr>
              <a:t>Per l’inizializzazione dell’azienda sono obbligatori </a:t>
            </a:r>
            <a:r>
              <a:rPr lang="it" sz="1300" b="1" i="1" u="sng">
                <a:solidFill>
                  <a:schemeClr val="accent1"/>
                </a:solidFill>
              </a:rPr>
              <a:t>permessi e autorizzazioni</a:t>
            </a:r>
            <a:r>
              <a:rPr lang="it" sz="1300" b="1" i="1">
                <a:solidFill>
                  <a:srgbClr val="000000"/>
                </a:solidFill>
              </a:rPr>
              <a:t>.</a:t>
            </a:r>
            <a:endParaRPr sz="1300" b="1" i="1">
              <a:solidFill>
                <a:srgbClr val="000000"/>
              </a:solidFill>
            </a:endParaRPr>
          </a:p>
        </p:txBody>
      </p:sp>
      <p:pic>
        <p:nvPicPr>
          <p:cNvPr id="142" name="Google Shape;142;p28"/>
          <p:cNvPicPr preferRelativeResize="0"/>
          <p:nvPr/>
        </p:nvPicPr>
        <p:blipFill>
          <a:blip r:embed="rId3">
            <a:alphaModFix/>
          </a:blip>
          <a:stretch>
            <a:fillRect/>
          </a:stretch>
        </p:blipFill>
        <p:spPr>
          <a:xfrm>
            <a:off x="7295250" y="-12"/>
            <a:ext cx="1214875" cy="1214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a:spLocks noGrp="1"/>
          </p:cNvSpPr>
          <p:nvPr>
            <p:ph type="ctrTitle"/>
          </p:nvPr>
        </p:nvSpPr>
        <p:spPr>
          <a:xfrm>
            <a:off x="1003650" y="2060558"/>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sz="4900" i="1" u="sng"/>
              <a:t>CIBO E INNOVAZIONE</a:t>
            </a:r>
            <a:endParaRPr sz="4900" i="1" u="sng"/>
          </a:p>
          <a:p>
            <a:pPr marL="0" lvl="0" indent="0" algn="ctr" rtl="0">
              <a:spcBef>
                <a:spcPts val="0"/>
              </a:spcBef>
              <a:spcAft>
                <a:spcPts val="0"/>
              </a:spcAft>
              <a:buNone/>
            </a:pPr>
            <a:r>
              <a:rPr lang="it" sz="4900" i="1" u="sng"/>
              <a:t>ALIMENTAZIONE E SALUTE</a:t>
            </a:r>
            <a:endParaRPr sz="4900" i="1" u="sng"/>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0"/>
          <p:cNvSpPr txBox="1">
            <a:spLocks noGrp="1"/>
          </p:cNvSpPr>
          <p:nvPr>
            <p:ph type="ctrTitle"/>
          </p:nvPr>
        </p:nvSpPr>
        <p:spPr>
          <a:xfrm>
            <a:off x="1464440" y="0"/>
            <a:ext cx="6215100" cy="995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4800"/>
              <a:buFont typeface="Calibri"/>
              <a:buNone/>
            </a:pPr>
            <a:r>
              <a:rPr lang="it" sz="2400" i="1" u="sng"/>
              <a:t>CIBO E INNOVAZIONE</a:t>
            </a:r>
            <a:endParaRPr sz="1700" i="1" u="sng"/>
          </a:p>
        </p:txBody>
      </p:sp>
      <p:sp>
        <p:nvSpPr>
          <p:cNvPr id="153" name="Google Shape;153;p30"/>
          <p:cNvSpPr txBox="1">
            <a:spLocks noGrp="1"/>
          </p:cNvSpPr>
          <p:nvPr>
            <p:ph type="subTitle" idx="1"/>
          </p:nvPr>
        </p:nvSpPr>
        <p:spPr>
          <a:xfrm>
            <a:off x="1000050" y="1135988"/>
            <a:ext cx="7143900" cy="4423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it" sz="1800" b="1">
                <a:solidFill>
                  <a:srgbClr val="000000"/>
                </a:solidFill>
              </a:rPr>
              <a:t>La chiave del  successo è arrivare per primi sul mercato con nuovi prodotti  e servizi elaborando giuste  strategie  e definendo nuove modalità di coltivazione, distribuzione, produzione, acquisto  e consumo del cibo. Se le aziende non cercano elementi innovatori rischiano di diventare inattuali o inadeguate. Le nuove tecnologie cambieranno il modo di relazionarsi al cibo, all’ambiente e alle   persone, e allo stesso tempo consentiranno ai piccoli produttori e aziende agrofood di entrare sul mercato globale del cibo.</a:t>
            </a:r>
            <a:endParaRPr sz="1800" b="1">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1"/>
          <p:cNvSpPr txBox="1">
            <a:spLocks noGrp="1"/>
          </p:cNvSpPr>
          <p:nvPr>
            <p:ph type="body" idx="1"/>
          </p:nvPr>
        </p:nvSpPr>
        <p:spPr>
          <a:xfrm>
            <a:off x="311700" y="998063"/>
            <a:ext cx="8520600" cy="33027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None/>
            </a:pPr>
            <a:r>
              <a:rPr lang="it" sz="1400" b="1">
                <a:solidFill>
                  <a:srgbClr val="000000"/>
                </a:solidFill>
              </a:rPr>
              <a:t>Il californiano Institute For The Future (IFTF), in uno studio del 2015, individua cinque‘’ingredienti’’ del cambiamento:</a:t>
            </a:r>
            <a:endParaRPr sz="1200" b="1">
              <a:solidFill>
                <a:srgbClr val="000000"/>
              </a:solidFill>
            </a:endParaRPr>
          </a:p>
          <a:p>
            <a:pPr marL="342900" lvl="0" indent="-342900" algn="l" rtl="0">
              <a:lnSpc>
                <a:spcPct val="90000"/>
              </a:lnSpc>
              <a:spcBef>
                <a:spcPts val="400"/>
              </a:spcBef>
              <a:spcAft>
                <a:spcPts val="0"/>
              </a:spcAft>
              <a:buClr>
                <a:schemeClr val="dk1"/>
              </a:buClr>
              <a:buSzPts val="2000"/>
              <a:buNone/>
            </a:pPr>
            <a:endParaRPr sz="1400" b="1">
              <a:solidFill>
                <a:srgbClr val="000000"/>
              </a:solidFill>
            </a:endParaRPr>
          </a:p>
          <a:p>
            <a:pPr marL="457200" lvl="0" indent="-317500" algn="l" rtl="0">
              <a:lnSpc>
                <a:spcPct val="90000"/>
              </a:lnSpc>
              <a:spcBef>
                <a:spcPts val="400"/>
              </a:spcBef>
              <a:spcAft>
                <a:spcPts val="0"/>
              </a:spcAft>
              <a:buClr>
                <a:srgbClr val="000000"/>
              </a:buClr>
              <a:buSzPts val="1400"/>
              <a:buChar char="●"/>
            </a:pPr>
            <a:r>
              <a:rPr lang="it" sz="1400" b="1" i="1" u="sng">
                <a:solidFill>
                  <a:schemeClr val="accent1"/>
                </a:solidFill>
              </a:rPr>
              <a:t>Biodiversità scalabili</a:t>
            </a:r>
            <a:r>
              <a:rPr lang="it" sz="1400" b="1">
                <a:solidFill>
                  <a:srgbClr val="000000"/>
                </a:solidFill>
              </a:rPr>
              <a:t>: i progressi nello studio e nella comprensione dei microbi e dei batteri, dei loro ecosistemi e della loro biodiversità, sia all’interno del corpo (microbioma intestinale) che nei suoli e nell’ambiente in generale, porteranno a cambi di approccio.</a:t>
            </a:r>
            <a:endParaRPr sz="1200" b="1">
              <a:solidFill>
                <a:srgbClr val="000000"/>
              </a:solidFill>
            </a:endParaRPr>
          </a:p>
          <a:p>
            <a:pPr marL="457200" lvl="0" indent="-317500" algn="l" rtl="0">
              <a:lnSpc>
                <a:spcPct val="90000"/>
              </a:lnSpc>
              <a:spcBef>
                <a:spcPts val="0"/>
              </a:spcBef>
              <a:spcAft>
                <a:spcPts val="0"/>
              </a:spcAft>
              <a:buClr>
                <a:srgbClr val="000000"/>
              </a:buClr>
              <a:buSzPts val="1400"/>
              <a:buChar char="●"/>
            </a:pPr>
            <a:r>
              <a:rPr lang="it" sz="1400" b="1" i="1" u="sng">
                <a:solidFill>
                  <a:schemeClr val="accent1"/>
                </a:solidFill>
              </a:rPr>
              <a:t>Intelligenza del cloud</a:t>
            </a:r>
            <a:r>
              <a:rPr lang="it" sz="1400" b="1">
                <a:solidFill>
                  <a:srgbClr val="000000"/>
                </a:solidFill>
              </a:rPr>
              <a:t>: l’agricoltura verrà reinventata con l’aiuto di metodi a basso costo ed alta tecnologia. La sofisticata intelligenza del cloud creerà un sistema alimentare più efficiente, ai cambiamenti delle esigenze sociali e dei consumatori.</a:t>
            </a:r>
            <a:endParaRPr sz="1200" b="1">
              <a:solidFill>
                <a:srgbClr val="000000"/>
              </a:solidFill>
            </a:endParaRPr>
          </a:p>
          <a:p>
            <a:pPr marL="457200" lvl="0" indent="-317500" algn="l" rtl="0">
              <a:lnSpc>
                <a:spcPct val="90000"/>
              </a:lnSpc>
              <a:spcBef>
                <a:spcPts val="0"/>
              </a:spcBef>
              <a:spcAft>
                <a:spcPts val="0"/>
              </a:spcAft>
              <a:buClr>
                <a:srgbClr val="000000"/>
              </a:buClr>
              <a:buSzPts val="1400"/>
              <a:buChar char="●"/>
            </a:pPr>
            <a:r>
              <a:rPr lang="it" sz="1400" b="1" i="1" u="sng">
                <a:solidFill>
                  <a:schemeClr val="accent1"/>
                </a:solidFill>
              </a:rPr>
              <a:t>Bio progettazione sperimentale</a:t>
            </a:r>
            <a:r>
              <a:rPr lang="it" sz="1400" b="1">
                <a:solidFill>
                  <a:srgbClr val="000000"/>
                </a:solidFill>
              </a:rPr>
              <a:t>: La biologia sintetica si evolve, nuove capacità all’intersezione tra arte culinaria e scienza e tecnologia del cibo accelereranno la progettazione di nuovi sapori, esperienze e sistemi alimentari.</a:t>
            </a:r>
            <a:endParaRPr sz="1200" b="1">
              <a:solidFill>
                <a:srgbClr val="000000"/>
              </a:solidFill>
            </a:endParaRPr>
          </a:p>
          <a:p>
            <a:pPr marL="457200" lvl="0" indent="-317500" algn="l" rtl="0">
              <a:lnSpc>
                <a:spcPct val="90000"/>
              </a:lnSpc>
              <a:spcBef>
                <a:spcPts val="0"/>
              </a:spcBef>
              <a:spcAft>
                <a:spcPts val="0"/>
              </a:spcAft>
              <a:buClr>
                <a:srgbClr val="000000"/>
              </a:buClr>
              <a:buSzPts val="1400"/>
              <a:buChar char="●"/>
            </a:pPr>
            <a:r>
              <a:rPr lang="it" sz="1400" b="1" i="1" u="sng">
                <a:solidFill>
                  <a:schemeClr val="accent1"/>
                </a:solidFill>
              </a:rPr>
              <a:t>Narrative riscrivibili</a:t>
            </a:r>
            <a:r>
              <a:rPr lang="it" sz="1400" b="1">
                <a:solidFill>
                  <a:srgbClr val="000000"/>
                </a:solidFill>
              </a:rPr>
              <a:t>: La narrativa è sempre stata una parte importante  dell’esperienza del cibo e la storia è uno strumento fondamentale nella vendita di prodotti alimentari.</a:t>
            </a:r>
            <a:endParaRPr sz="1200" b="1">
              <a:solidFill>
                <a:srgbClr val="000000"/>
              </a:solidFill>
            </a:endParaRPr>
          </a:p>
          <a:p>
            <a:pPr marL="457200" lvl="0" indent="-317500" algn="l" rtl="0">
              <a:lnSpc>
                <a:spcPct val="90000"/>
              </a:lnSpc>
              <a:spcBef>
                <a:spcPts val="0"/>
              </a:spcBef>
              <a:spcAft>
                <a:spcPts val="0"/>
              </a:spcAft>
              <a:buClr>
                <a:srgbClr val="000000"/>
              </a:buClr>
              <a:buSzPts val="1400"/>
              <a:buChar char="●"/>
            </a:pPr>
            <a:r>
              <a:rPr lang="it" sz="1400" b="1" i="1" u="sng">
                <a:solidFill>
                  <a:schemeClr val="accent1"/>
                </a:solidFill>
              </a:rPr>
              <a:t>Consumatori impegnati</a:t>
            </a:r>
            <a:r>
              <a:rPr lang="it" sz="1400" b="1">
                <a:solidFill>
                  <a:srgbClr val="000000"/>
                </a:solidFill>
              </a:rPr>
              <a:t>: fornire  cibo per  soddisfare i bisogni delle persone è il punto centrale del sistema globale di produzione agricola,  di trasformazione, distribuzione e shopping di cibo (i consumatori hanno perso la fiducia nelle aziende agroalimentari e tenderanno sempre più a essere molto più che la domanda alla fine della  catena di approvvigionamento, divenendo protagonisti di percorsi di innovazione verso un sistema alimentare radicato nei valori). </a:t>
            </a:r>
            <a:endParaRPr sz="1400" b="1">
              <a:solidFill>
                <a:srgbClr val="000000"/>
              </a:solidFill>
            </a:endParaRPr>
          </a:p>
        </p:txBody>
      </p:sp>
      <p:sp>
        <p:nvSpPr>
          <p:cNvPr id="159" name="Google Shape;159;p31"/>
          <p:cNvSpPr txBox="1">
            <a:spLocks noGrp="1"/>
          </p:cNvSpPr>
          <p:nvPr>
            <p:ph type="title"/>
          </p:nvPr>
        </p:nvSpPr>
        <p:spPr>
          <a:xfrm>
            <a:off x="311700" y="97913"/>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FF0000"/>
              </a:buClr>
              <a:buSzPts val="4800"/>
              <a:buFont typeface="Calibri"/>
              <a:buNone/>
            </a:pPr>
            <a:r>
              <a:rPr lang="it" sz="2400" i="1" u="sng"/>
              <a:t>CIBO E INNOVAZIONE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2"/>
          <p:cNvSpPr txBox="1">
            <a:spLocks noGrp="1"/>
          </p:cNvSpPr>
          <p:nvPr>
            <p:ph type="title"/>
          </p:nvPr>
        </p:nvSpPr>
        <p:spPr>
          <a:xfrm>
            <a:off x="311700" y="239919"/>
            <a:ext cx="8520600" cy="7074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 sz="2400" i="1" u="sng"/>
              <a:t>ALIMENTAZIONE E SALUTE</a:t>
            </a:r>
            <a:endParaRPr sz="800"/>
          </a:p>
        </p:txBody>
      </p:sp>
      <p:sp>
        <p:nvSpPr>
          <p:cNvPr id="165" name="Google Shape;165;p32"/>
          <p:cNvSpPr txBox="1"/>
          <p:nvPr/>
        </p:nvSpPr>
        <p:spPr>
          <a:xfrm>
            <a:off x="311700" y="1088550"/>
            <a:ext cx="8520600" cy="148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 sz="1700" b="1" i="0" u="none" strike="noStrike" cap="none">
                <a:latin typeface="Calibri"/>
                <a:ea typeface="Calibri"/>
                <a:cs typeface="Calibri"/>
                <a:sym typeface="Calibri"/>
              </a:rPr>
              <a:t>Negli ultimi anni è aumentata l’attenzione dei consumatori verso le proprietà  salutistiche dei cibi per via di fattori che possono portare alla diffusione di malattie legate alla dieta (Obesità, malattie cardiovascolari, ecc..). Di conseguenza sono aumentat</a:t>
            </a:r>
            <a:r>
              <a:rPr lang="it" sz="1700" b="1">
                <a:latin typeface="Calibri"/>
                <a:ea typeface="Calibri"/>
                <a:cs typeface="Calibri"/>
                <a:sym typeface="Calibri"/>
              </a:rPr>
              <a:t>i</a:t>
            </a:r>
            <a:r>
              <a:rPr lang="it" sz="1700" b="1" i="0" u="none" strike="noStrike" cap="none">
                <a:latin typeface="Calibri"/>
                <a:ea typeface="Calibri"/>
                <a:cs typeface="Calibri"/>
                <a:sym typeface="Calibri"/>
              </a:rPr>
              <a:t> anche gli approcci di prevenzione verso questo genere di malattie per sensibilizzare la popolazione a consumare cibi più salutari.</a:t>
            </a:r>
            <a:endParaRPr sz="1300" b="1"/>
          </a:p>
          <a:p>
            <a:pPr marL="0" marR="0" lvl="0" indent="0" algn="l" rtl="0">
              <a:spcBef>
                <a:spcPts val="0"/>
              </a:spcBef>
              <a:spcAft>
                <a:spcPts val="0"/>
              </a:spcAft>
              <a:buNone/>
            </a:pPr>
            <a:r>
              <a:rPr lang="it" sz="1700" b="1">
                <a:latin typeface="Calibri"/>
                <a:ea typeface="Calibri"/>
                <a:cs typeface="Calibri"/>
                <a:sym typeface="Calibri"/>
              </a:rPr>
              <a:t>Alimenti funzionali e nutraceutici sono termini ormai familiari ma dei quali si fa ancora un po’ di  confusione.</a:t>
            </a:r>
            <a:endParaRPr sz="1300" b="1"/>
          </a:p>
          <a:p>
            <a:pPr marL="0" marR="0" lvl="0" indent="0" algn="l" rtl="0">
              <a:spcBef>
                <a:spcPts val="0"/>
              </a:spcBef>
              <a:spcAft>
                <a:spcPts val="0"/>
              </a:spcAft>
              <a:buNone/>
            </a:pPr>
            <a:r>
              <a:rPr lang="it" sz="1700" b="1">
                <a:latin typeface="Calibri"/>
                <a:ea typeface="Calibri"/>
                <a:cs typeface="Calibri"/>
                <a:sym typeface="Calibri"/>
              </a:rPr>
              <a:t>Nutraceutici sono  prodotti che offrono benefici per la salute. Si differenziano dai comuni prodotti farmaceutici poiché sono prodotti che contengono nutrienti che rientrano nella categoria alimentare.</a:t>
            </a:r>
            <a:endParaRPr sz="1300" b="1"/>
          </a:p>
          <a:p>
            <a:pPr marL="0" marR="0" lvl="0" indent="0" algn="l" rtl="0">
              <a:spcBef>
                <a:spcPts val="0"/>
              </a:spcBef>
              <a:spcAft>
                <a:spcPts val="0"/>
              </a:spcAft>
              <a:buNone/>
            </a:pPr>
            <a:r>
              <a:rPr lang="it" sz="1700" b="1">
                <a:latin typeface="Calibri"/>
                <a:ea typeface="Calibri"/>
                <a:cs typeface="Calibri"/>
                <a:sym typeface="Calibri"/>
              </a:rPr>
              <a:t>Un esempio di nutraceutici possono essere gli integratori alimentari ma anche gli alimenti dietetici.</a:t>
            </a:r>
            <a:endParaRPr sz="1300" b="1"/>
          </a:p>
          <a:p>
            <a:pPr marL="0" marR="0" lvl="0" indent="0" algn="l" rtl="0">
              <a:spcBef>
                <a:spcPts val="0"/>
              </a:spcBef>
              <a:spcAft>
                <a:spcPts val="0"/>
              </a:spcAft>
              <a:buNone/>
            </a:pPr>
            <a:r>
              <a:rPr lang="it" sz="1700" b="1">
                <a:latin typeface="Calibri"/>
                <a:ea typeface="Calibri"/>
                <a:cs typeface="Calibri"/>
                <a:sym typeface="Calibri"/>
              </a:rPr>
              <a:t>In sintesi si può dire che gli alimenti funzionali sono indirizzati per lo più per gli sportivi o per sottogruppi di popolazione con specifiche esigenze nutrizionali (Soggetti allergici o intolleranze).</a:t>
            </a:r>
            <a:endParaRPr sz="1700" b="1">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3"/>
          <p:cNvSpPr txBox="1">
            <a:spLocks noGrp="1"/>
          </p:cNvSpPr>
          <p:nvPr>
            <p:ph type="body" idx="1"/>
          </p:nvPr>
        </p:nvSpPr>
        <p:spPr>
          <a:xfrm>
            <a:off x="311700" y="920406"/>
            <a:ext cx="8520600" cy="33027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None/>
            </a:pPr>
            <a:r>
              <a:rPr lang="it" sz="1300" b="1">
                <a:solidFill>
                  <a:srgbClr val="000000"/>
                </a:solidFill>
              </a:rPr>
              <a:t>Molto robusta è la diffusione degli integratori : stando ai dati quella italiana è la più grande di Europa.</a:t>
            </a:r>
            <a:endParaRPr sz="1300" b="1">
              <a:solidFill>
                <a:srgbClr val="000000"/>
              </a:solidFill>
            </a:endParaRPr>
          </a:p>
          <a:p>
            <a:pPr marL="342900" lvl="0" indent="-342900" algn="l" rtl="0">
              <a:lnSpc>
                <a:spcPct val="90000"/>
              </a:lnSpc>
              <a:spcBef>
                <a:spcPts val="0"/>
              </a:spcBef>
              <a:spcAft>
                <a:spcPts val="0"/>
              </a:spcAft>
              <a:buClr>
                <a:schemeClr val="dk1"/>
              </a:buClr>
              <a:buSzPts val="2000"/>
              <a:buNone/>
            </a:pPr>
            <a:r>
              <a:rPr lang="it" sz="1300" b="1">
                <a:solidFill>
                  <a:srgbClr val="000000"/>
                </a:solidFill>
              </a:rPr>
              <a:t>La prescrizione di integratori è in crescita un incremento del 9,3 fino al 2019, con più di 3,7 per l’emergenza COVID.</a:t>
            </a:r>
            <a:endParaRPr sz="1100" b="1">
              <a:solidFill>
                <a:srgbClr val="000000"/>
              </a:solidFill>
            </a:endParaRPr>
          </a:p>
          <a:p>
            <a:pPr marL="342900" lvl="0" indent="-342900" algn="l" rtl="0">
              <a:lnSpc>
                <a:spcPct val="90000"/>
              </a:lnSpc>
              <a:spcBef>
                <a:spcPts val="400"/>
              </a:spcBef>
              <a:spcAft>
                <a:spcPts val="0"/>
              </a:spcAft>
              <a:buClr>
                <a:schemeClr val="dk1"/>
              </a:buClr>
              <a:buSzPts val="2000"/>
              <a:buNone/>
            </a:pPr>
            <a:r>
              <a:rPr lang="it" sz="1300" b="1">
                <a:solidFill>
                  <a:srgbClr val="000000"/>
                </a:solidFill>
              </a:rPr>
              <a:t>La nutraceutica è un settore di ricerca e sviluppo compreso ambiti della biotecnologia e della medicina.</a:t>
            </a:r>
            <a:endParaRPr sz="1300" b="1">
              <a:solidFill>
                <a:srgbClr val="000000"/>
              </a:solidFill>
            </a:endParaRPr>
          </a:p>
          <a:p>
            <a:pPr marL="342900" lvl="0" indent="-342900" algn="l" rtl="0">
              <a:lnSpc>
                <a:spcPct val="90000"/>
              </a:lnSpc>
              <a:spcBef>
                <a:spcPts val="400"/>
              </a:spcBef>
              <a:spcAft>
                <a:spcPts val="0"/>
              </a:spcAft>
              <a:buClr>
                <a:schemeClr val="dk1"/>
              </a:buClr>
              <a:buSzPts val="2000"/>
              <a:buNone/>
            </a:pPr>
            <a:r>
              <a:rPr lang="it" sz="1200" b="1">
                <a:solidFill>
                  <a:srgbClr val="000000"/>
                </a:solidFill>
              </a:rPr>
              <a:t>In relazione al tema ”salute e benessere lungo l’intero ciclo di vita” riportiamo le seguenti sottotraiettorie:</a:t>
            </a:r>
            <a:endParaRPr sz="1200" b="1" baseline="30000">
              <a:solidFill>
                <a:srgbClr val="000000"/>
              </a:solidFill>
            </a:endParaRPr>
          </a:p>
          <a:p>
            <a:pPr marL="457200" lvl="0" indent="-311150" algn="l" rtl="0">
              <a:lnSpc>
                <a:spcPct val="90000"/>
              </a:lnSpc>
              <a:spcBef>
                <a:spcPts val="400"/>
              </a:spcBef>
              <a:spcAft>
                <a:spcPts val="0"/>
              </a:spcAft>
              <a:buClr>
                <a:srgbClr val="000000"/>
              </a:buClr>
              <a:buSzPts val="1300"/>
              <a:buAutoNum type="arabicPeriod"/>
            </a:pPr>
            <a:r>
              <a:rPr lang="it" sz="1300" b="1" i="1" u="sng">
                <a:solidFill>
                  <a:schemeClr val="accent1"/>
                </a:solidFill>
              </a:rPr>
              <a:t>Strategie alimentari per la prevenzione di malattie legate alle diete</a:t>
            </a:r>
            <a:r>
              <a:rPr lang="it" sz="1300" b="1">
                <a:solidFill>
                  <a:srgbClr val="000000"/>
                </a:solidFill>
              </a:rPr>
              <a:t>: sviluppo di nuovi alimenti, formulazioni per ridurre  le malattie patologiche e vascolari, obesità e sindrome metabolica.</a:t>
            </a:r>
            <a:endParaRPr sz="1100" b="1">
              <a:solidFill>
                <a:srgbClr val="000000"/>
              </a:solidFill>
            </a:endParaRPr>
          </a:p>
          <a:p>
            <a:pPr marL="457200" lvl="0" indent="-457200" algn="l" rtl="0">
              <a:lnSpc>
                <a:spcPct val="90000"/>
              </a:lnSpc>
              <a:spcBef>
                <a:spcPts val="400"/>
              </a:spcBef>
              <a:spcAft>
                <a:spcPts val="0"/>
              </a:spcAft>
              <a:buClr>
                <a:schemeClr val="dk1"/>
              </a:buClr>
              <a:buSzPts val="2000"/>
              <a:buNone/>
            </a:pPr>
            <a:r>
              <a:rPr lang="it" sz="1300" b="1">
                <a:solidFill>
                  <a:srgbClr val="000000"/>
                </a:solidFill>
              </a:rPr>
              <a:t>2. </a:t>
            </a:r>
            <a:r>
              <a:rPr lang="it" sz="1300" b="1" i="1" u="sng">
                <a:solidFill>
                  <a:schemeClr val="accent1"/>
                </a:solidFill>
              </a:rPr>
              <a:t>Alimenti calibrati sulla necessità nutrizionale di specifici gruppi di  popolazione</a:t>
            </a:r>
            <a:r>
              <a:rPr lang="it" sz="1300" b="1">
                <a:solidFill>
                  <a:srgbClr val="000000"/>
                </a:solidFill>
              </a:rPr>
              <a:t>: nuovi prodotti alimentari disegnati  per rispondere a specifiche esigenze di gruppi target.</a:t>
            </a:r>
            <a:endParaRPr sz="1100" b="1">
              <a:solidFill>
                <a:srgbClr val="000000"/>
              </a:solidFill>
            </a:endParaRPr>
          </a:p>
          <a:p>
            <a:pPr marL="457200" lvl="0" indent="-457200" algn="l" rtl="0">
              <a:lnSpc>
                <a:spcPct val="90000"/>
              </a:lnSpc>
              <a:spcBef>
                <a:spcPts val="400"/>
              </a:spcBef>
              <a:spcAft>
                <a:spcPts val="0"/>
              </a:spcAft>
              <a:buClr>
                <a:schemeClr val="dk1"/>
              </a:buClr>
              <a:buSzPts val="2000"/>
              <a:buNone/>
            </a:pPr>
            <a:r>
              <a:rPr lang="it" sz="1300" b="1">
                <a:solidFill>
                  <a:srgbClr val="000000"/>
                </a:solidFill>
              </a:rPr>
              <a:t>3. </a:t>
            </a:r>
            <a:r>
              <a:rPr lang="it" sz="1300" b="1" i="1" u="sng">
                <a:solidFill>
                  <a:schemeClr val="accent1"/>
                </a:solidFill>
              </a:rPr>
              <a:t>La dieta mediterranea, prodotti associati alle tradizioni regionali</a:t>
            </a:r>
            <a:r>
              <a:rPr lang="it" sz="1300" b="1">
                <a:solidFill>
                  <a:srgbClr val="000000"/>
                </a:solidFill>
              </a:rPr>
              <a:t>: recupero e valorizzazione nutrizionale dei prodotti regionali italiani che caratterizzano la dieta mediterranea.</a:t>
            </a:r>
            <a:endParaRPr sz="1100" b="1">
              <a:solidFill>
                <a:srgbClr val="000000"/>
              </a:solidFill>
            </a:endParaRPr>
          </a:p>
          <a:p>
            <a:pPr marL="457200" lvl="0" indent="-457200" algn="l" rtl="0">
              <a:lnSpc>
                <a:spcPct val="90000"/>
              </a:lnSpc>
              <a:spcBef>
                <a:spcPts val="400"/>
              </a:spcBef>
              <a:spcAft>
                <a:spcPts val="0"/>
              </a:spcAft>
              <a:buClr>
                <a:schemeClr val="dk1"/>
              </a:buClr>
              <a:buSzPts val="2000"/>
              <a:buNone/>
            </a:pPr>
            <a:r>
              <a:rPr lang="it" sz="1300" b="1">
                <a:solidFill>
                  <a:srgbClr val="000000"/>
                </a:solidFill>
              </a:rPr>
              <a:t>4.</a:t>
            </a:r>
            <a:r>
              <a:rPr lang="it" sz="1300" b="1" i="1" u="sng">
                <a:solidFill>
                  <a:srgbClr val="000000"/>
                </a:solidFill>
              </a:rPr>
              <a:t> </a:t>
            </a:r>
            <a:r>
              <a:rPr lang="it" sz="1300" b="1" i="1" u="sng">
                <a:solidFill>
                  <a:schemeClr val="accent1"/>
                </a:solidFill>
              </a:rPr>
              <a:t>Ingredienti e bioattivi per lo sviluppo di alimenti salutistici</a:t>
            </a:r>
            <a:r>
              <a:rPr lang="it" sz="1300" b="1">
                <a:solidFill>
                  <a:srgbClr val="000000"/>
                </a:solidFill>
              </a:rPr>
              <a:t>: recupero di frazioni di alto valore, nonché da sottoprodotti dell’ industria alimentare, sviluppo di probiotici, sviluppo di ceppi microbici, identificazioni di probiotici di nuova concezione, set di diversi composti capaci di conferire la necessaria diversità e plasticità all’ecosistema intestinale.</a:t>
            </a:r>
            <a:endParaRPr sz="1100" b="1">
              <a:solidFill>
                <a:srgbClr val="000000"/>
              </a:solidFill>
            </a:endParaRPr>
          </a:p>
          <a:p>
            <a:pPr marL="457200" lvl="0" indent="-457200" algn="l" rtl="0">
              <a:lnSpc>
                <a:spcPct val="90000"/>
              </a:lnSpc>
              <a:spcBef>
                <a:spcPts val="400"/>
              </a:spcBef>
              <a:spcAft>
                <a:spcPts val="1600"/>
              </a:spcAft>
              <a:buClr>
                <a:schemeClr val="dk1"/>
              </a:buClr>
              <a:buSzPts val="2000"/>
              <a:buNone/>
            </a:pPr>
            <a:r>
              <a:rPr lang="it" sz="1300" b="1">
                <a:solidFill>
                  <a:srgbClr val="000000"/>
                </a:solidFill>
              </a:rPr>
              <a:t>5.</a:t>
            </a:r>
            <a:r>
              <a:rPr lang="it" sz="1300" b="1" i="1" u="sng">
                <a:solidFill>
                  <a:schemeClr val="accent1"/>
                </a:solidFill>
              </a:rPr>
              <a:t>Promozioni di scelte alimentari consapevoli orientate alla salute e alla sostenibilità</a:t>
            </a:r>
            <a:r>
              <a:rPr lang="it" sz="1300" b="1">
                <a:solidFill>
                  <a:srgbClr val="000000"/>
                </a:solidFill>
              </a:rPr>
              <a:t>:  sviluppo di strumenti e nuove tecnologie che facilitano l’interazione con l’industrie, come stakeholder, consumatori e policy maker per la promozione dei benefici. </a:t>
            </a:r>
            <a:endParaRPr sz="1100" b="1">
              <a:solidFill>
                <a:srgbClr val="000000"/>
              </a:solidFill>
            </a:endParaRPr>
          </a:p>
        </p:txBody>
      </p:sp>
      <p:sp>
        <p:nvSpPr>
          <p:cNvPr id="171" name="Google Shape;171;p33"/>
          <p:cNvSpPr txBox="1">
            <a:spLocks noGrp="1"/>
          </p:cNvSpPr>
          <p:nvPr>
            <p:ph type="title"/>
          </p:nvPr>
        </p:nvSpPr>
        <p:spPr>
          <a:xfrm>
            <a:off x="311700" y="-6"/>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2400" i="1" u="sng"/>
              <a:t>ALIMENTAZIONE E SALUTE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4"/>
          <p:cNvSpPr txBox="1">
            <a:spLocks noGrp="1"/>
          </p:cNvSpPr>
          <p:nvPr>
            <p:ph type="ctrTitle"/>
          </p:nvPr>
        </p:nvSpPr>
        <p:spPr>
          <a:xfrm>
            <a:off x="1003650" y="2060539"/>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sz="4900" i="1" u="sng"/>
              <a:t>L’ AGROALIMENTARE IN PUGLIA</a:t>
            </a:r>
            <a:endParaRPr sz="7900" i="1" u="sng"/>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2210</Words>
  <Application>Microsoft Office PowerPoint</Application>
  <PresentationFormat>Presentazione su schermo (16:9)</PresentationFormat>
  <Paragraphs>112</Paragraphs>
  <Slides>25</Slides>
  <Notes>25</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25</vt:i4>
      </vt:variant>
    </vt:vector>
  </HeadingPairs>
  <TitlesOfParts>
    <vt:vector size="31" baseType="lpstr">
      <vt:lpstr>Open Sans</vt:lpstr>
      <vt:lpstr>Calibri</vt:lpstr>
      <vt:lpstr>PT Sans Narrow</vt:lpstr>
      <vt:lpstr>Arial</vt:lpstr>
      <vt:lpstr>Tropic</vt:lpstr>
      <vt:lpstr>Tropic</vt:lpstr>
      <vt:lpstr>EDUCAZIONE  CIVICA</vt:lpstr>
      <vt:lpstr>Presentazione standard di PowerPoint</vt:lpstr>
      <vt:lpstr>LA CREAZIONE DI UN’ AZIENDA INDIVIDUALE</vt:lpstr>
      <vt:lpstr>CIBO E INNOVAZIONE ALIMENTAZIONE E SALUTE</vt:lpstr>
      <vt:lpstr>CIBO E INNOVAZIONE</vt:lpstr>
      <vt:lpstr>CIBO E INNOVAZIONE</vt:lpstr>
      <vt:lpstr>ALIMENTAZIONE E SALUTE</vt:lpstr>
      <vt:lpstr>ALIMENTAZIONE E SALUTE</vt:lpstr>
      <vt:lpstr>L’ AGROALIMENTARE IN PUGLIA</vt:lpstr>
      <vt:lpstr>L’ AGROALIMENTARE IN PUGLIA</vt:lpstr>
      <vt:lpstr>FILIERA AGROALIMENTARE</vt:lpstr>
      <vt:lpstr>L’ AGROALIMENTARE IN PUGLIA</vt:lpstr>
      <vt:lpstr>Presentazione standard di PowerPoint</vt:lpstr>
      <vt:lpstr>LA CAPITANATA E LA PRODUZIONE DELL’ OLIO </vt:lpstr>
      <vt:lpstr>LA CAPITANATA</vt:lpstr>
      <vt:lpstr>L’ OLIO E LA SUA PRODUZIONE</vt:lpstr>
      <vt:lpstr>LE FASI DI PRODUZIONE DELL’ OLIO</vt:lpstr>
      <vt:lpstr>I VARI TIPI DI OLIO</vt:lpstr>
      <vt:lpstr> L’ OLIO EXTRAVERGINE D’ OLIVA</vt:lpstr>
      <vt:lpstr>Presentazione standard di PowerPoint</vt:lpstr>
      <vt:lpstr>LA SCARCELLA</vt:lpstr>
      <vt:lpstr>Presentazione standard di PowerPoint</vt:lpstr>
      <vt:lpstr>Cantine Terre Federiciane</vt:lpstr>
      <vt:lpstr>L’ HUILE</vt:lpstr>
      <vt:lpstr>REALIZZATO DA: QUETO CARMEN RESTANI MATTEO SANTORO LORETA TOTA GIANLUCA TAMBURRELLI FEDERICO  ZACCARO ALEX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EDUCAZIONE  CIVICA</dc:title>
  <dc:creator>Rosanna</dc:creator>
  <cp:lastModifiedBy>Rosanna</cp:lastModifiedBy>
  <cp:revision>2</cp:revision>
  <dcterms:modified xsi:type="dcterms:W3CDTF">2020-12-19T18:19:55Z</dcterms:modified>
</cp:coreProperties>
</file>