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3" r:id="rId1"/>
  </p:sldMasterIdLst>
  <p:sldIdLst>
    <p:sldId id="260" r:id="rId2"/>
    <p:sldId id="257" r:id="rId3"/>
    <p:sldId id="261" r:id="rId4"/>
    <p:sldId id="262" r:id="rId5"/>
    <p:sldId id="265" r:id="rId6"/>
    <p:sldId id="264" r:id="rId7"/>
    <p:sldId id="266" r:id="rId8"/>
    <p:sldId id="259" r:id="rId9"/>
    <p:sldId id="267" r:id="rId10"/>
    <p:sldId id="268" r:id="rId11"/>
    <p:sldId id="271" r:id="rId12"/>
    <p:sldId id="269" r:id="rId13"/>
    <p:sldId id="272" r:id="rId14"/>
    <p:sldId id="273" r:id="rId15"/>
    <p:sldId id="274" r:id="rId16"/>
    <p:sldId id="275" r:id="rId17"/>
    <p:sldId id="276" r:id="rId18"/>
    <p:sldId id="277" r:id="rId19"/>
    <p:sldId id="270"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sorterViewPr>
    <p:cViewPr varScale="1">
      <p:scale>
        <a:sx n="100" d="100"/>
        <a:sy n="100" d="100"/>
      </p:scale>
      <p:origin x="0" y="-13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787908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5675010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965149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11807085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4314943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524110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536342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87055213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76925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460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65581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0190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148150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8702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6795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60391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09A250-FF31-4206-8172-F9D3106AACB1}" type="datetimeFigureOut">
              <a:rPr lang="en-US" smtClean="0"/>
              <a:t>3/26/2019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1333518463"/>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 id="2147483918" r:id="rId15"/>
    <p:sldLayoutId id="214748391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1775" y="697637"/>
            <a:ext cx="10972800" cy="4770537"/>
          </a:xfrm>
          <a:prstGeom prst="rect">
            <a:avLst/>
          </a:prstGeom>
          <a:solidFill>
            <a:srgbClr val="FFFF00"/>
          </a:solidFill>
        </p:spPr>
        <p:txBody>
          <a:bodyPr wrap="square">
            <a:spAutoFit/>
          </a:bodyPr>
          <a:lstStyle/>
          <a:p>
            <a:pPr algn="ctr"/>
            <a:r>
              <a:rPr lang="it-IT" sz="4400" b="1" dirty="0">
                <a:solidFill>
                  <a:srgbClr val="888888"/>
                </a:solidFill>
                <a:latin typeface="Arial" panose="020B0604020202020204" pitchFamily="34" charset="0"/>
                <a:ea typeface="Times New Roman" panose="02020603050405020304" pitchFamily="18" charset="0"/>
                <a:cs typeface="Arial" panose="020B0604020202020204" pitchFamily="34" charset="0"/>
              </a:rPr>
              <a:t>La </a:t>
            </a:r>
            <a:r>
              <a:rPr lang="it-IT" sz="4400" b="1" i="1" dirty="0">
                <a:solidFill>
                  <a:srgbClr val="888888"/>
                </a:solidFill>
                <a:latin typeface="Arial" panose="020B0604020202020204" pitchFamily="34" charset="0"/>
                <a:ea typeface="Times New Roman" panose="02020603050405020304" pitchFamily="18" charset="0"/>
                <a:cs typeface="Arial" panose="020B0604020202020204" pitchFamily="34" charset="0"/>
              </a:rPr>
              <a:t>carezza</a:t>
            </a:r>
            <a:r>
              <a:rPr lang="it-IT" sz="4400" b="1"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sz="4400" b="1" i="1" dirty="0">
                <a:solidFill>
                  <a:srgbClr val="888888"/>
                </a:solidFill>
                <a:latin typeface="Arial" panose="020B0604020202020204" pitchFamily="34" charset="0"/>
                <a:ea typeface="Times New Roman" panose="02020603050405020304" pitchFamily="18" charset="0"/>
                <a:cs typeface="Arial" panose="020B0604020202020204" pitchFamily="34" charset="0"/>
              </a:rPr>
              <a:t>(</a:t>
            </a:r>
            <a:r>
              <a:rPr lang="it-IT" sz="4400" b="1" i="1" dirty="0" err="1">
                <a:solidFill>
                  <a:srgbClr val="888888"/>
                </a:solidFill>
                <a:latin typeface="Arial" panose="020B0604020202020204" pitchFamily="34" charset="0"/>
                <a:ea typeface="Times New Roman" panose="02020603050405020304" pitchFamily="18" charset="0"/>
                <a:cs typeface="Arial" panose="020B0604020202020204" pitchFamily="34" charset="0"/>
              </a:rPr>
              <a:t>stroke</a:t>
            </a:r>
            <a:r>
              <a:rPr lang="it-IT" sz="44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a:t>
            </a:r>
          </a:p>
          <a:p>
            <a:pPr algn="ctr"/>
            <a:endParaRPr lang="it-IT" sz="44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algn="just"/>
            <a:r>
              <a:rPr lang="it-IT" sz="36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Berne la </a:t>
            </a:r>
            <a:r>
              <a:rPr lang="it-IT" sz="36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definisce come </a:t>
            </a:r>
            <a:r>
              <a:rPr lang="it-IT" sz="3600" b="1" i="1" u="sng" dirty="0">
                <a:solidFill>
                  <a:srgbClr val="888888"/>
                </a:solidFill>
                <a:latin typeface="Arial" panose="020B0604020202020204" pitchFamily="34" charset="0"/>
                <a:ea typeface="Times New Roman" panose="02020603050405020304" pitchFamily="18" charset="0"/>
                <a:cs typeface="Arial" panose="020B0604020202020204" pitchFamily="34" charset="0"/>
              </a:rPr>
              <a:t>l’unità di riconoscimento</a:t>
            </a:r>
            <a:r>
              <a:rPr lang="it-IT" sz="3600" b="1" u="sng"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sz="3600" b="1" u="sng"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sociale</a:t>
            </a:r>
            <a:r>
              <a:rPr lang="it-IT" sz="3600" dirty="0" smtClean="0">
                <a:latin typeface="Arial" panose="020B0604020202020204" pitchFamily="34" charset="0"/>
                <a:cs typeface="Arial" panose="020B0604020202020204" pitchFamily="34" charset="0"/>
              </a:rPr>
              <a:t>, </a:t>
            </a:r>
            <a:r>
              <a:rPr lang="it-IT" sz="3600" dirty="0">
                <a:latin typeface="Arial" panose="020B0604020202020204" pitchFamily="34" charset="0"/>
                <a:cs typeface="Arial" panose="020B0604020202020204" pitchFamily="34" charset="0"/>
              </a:rPr>
              <a:t>proprio per </a:t>
            </a:r>
            <a:r>
              <a:rPr lang="it-IT" sz="3600" dirty="0" smtClean="0">
                <a:latin typeface="Arial" panose="020B0604020202020204" pitchFamily="34" charset="0"/>
                <a:cs typeface="Arial" panose="020B0604020202020204" pitchFamily="34" charset="0"/>
              </a:rPr>
              <a:t>rievocare il </a:t>
            </a:r>
            <a:r>
              <a:rPr lang="it-IT" sz="3600" dirty="0">
                <a:latin typeface="Arial" panose="020B0604020202020204" pitchFamily="34" charset="0"/>
                <a:cs typeface="Arial" panose="020B0604020202020204" pitchFamily="34" charset="0"/>
              </a:rPr>
              <a:t>bisogno di contatto fisico </a:t>
            </a:r>
            <a:r>
              <a:rPr lang="it-IT" sz="3600" dirty="0" smtClean="0">
                <a:latin typeface="Arial" panose="020B0604020202020204" pitchFamily="34" charset="0"/>
                <a:cs typeface="Arial" panose="020B0604020202020204" pitchFamily="34" charset="0"/>
              </a:rPr>
              <a:t>dei neonati.</a:t>
            </a:r>
            <a:r>
              <a:rPr lang="it-IT" sz="3600"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sz="36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E’ </a:t>
            </a:r>
            <a:r>
              <a:rPr lang="it-IT" sz="3600" dirty="0">
                <a:solidFill>
                  <a:srgbClr val="888888"/>
                </a:solidFill>
                <a:latin typeface="Arial" panose="020B0604020202020204" pitchFamily="34" charset="0"/>
                <a:ea typeface="Times New Roman" panose="02020603050405020304" pitchFamily="18" charset="0"/>
                <a:cs typeface="Arial" panose="020B0604020202020204" pitchFamily="34" charset="0"/>
              </a:rPr>
              <a:t>uno dei concetti più affascinanti, ma allo stesso tempo semplici ed efficaci dell’Analisi Transazionale, </a:t>
            </a:r>
            <a:r>
              <a:rPr lang="it-IT" sz="3600" dirty="0">
                <a:latin typeface="Arial" panose="020B0604020202020204" pitchFamily="34" charset="0"/>
                <a:cs typeface="Arial" panose="020B0604020202020204" pitchFamily="34" charset="0"/>
              </a:rPr>
              <a:t> </a:t>
            </a:r>
          </a:p>
          <a:p>
            <a:endParaRPr lang="it-IT"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9910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189" y="165703"/>
            <a:ext cx="11148811" cy="6555641"/>
          </a:xfrm>
          <a:prstGeom prst="rect">
            <a:avLst/>
          </a:prstGeom>
          <a:solidFill>
            <a:srgbClr val="C00000"/>
          </a:solidFill>
        </p:spPr>
        <p:txBody>
          <a:bodyPr wrap="square">
            <a:spAutoFit/>
          </a:bodyPr>
          <a:lstStyle/>
          <a:p>
            <a:pPr algn="just"/>
            <a:r>
              <a:rPr lang="it-IT" sz="2800" dirty="0" smtClean="0">
                <a:latin typeface="Calibri" panose="020F0502020204030204" pitchFamily="34" charset="0"/>
                <a:ea typeface="Calibri" panose="020F0502020204030204" pitchFamily="34" charset="0"/>
                <a:cs typeface="Times New Roman" panose="02020603050405020304" pitchFamily="18" charset="0"/>
              </a:rPr>
              <a:t>Se</a:t>
            </a:r>
            <a:r>
              <a:rPr lang="it-IT" sz="2800" dirty="0">
                <a:latin typeface="Calibri" panose="020F0502020204030204" pitchFamily="34" charset="0"/>
                <a:ea typeface="Calibri" panose="020F0502020204030204" pitchFamily="34" charset="0"/>
                <a:cs typeface="Times New Roman" panose="02020603050405020304" pitchFamily="18" charset="0"/>
              </a:rPr>
              <a:t>, per qualche motivo, la gente non avesse ricevuto con una certa regolarità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avrebbe corso il rischio di contrarre una strana e rara malattia. Era una malattia che partiva dalla spina dorsale e che lentamente portava la persona ad incurvarsi, ad appassire e poi a morirne. In quei giorni era molto facile procurarsi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se qualcuno li chiedeva, trovava sempre qualcun altro che li dava volentieri. Quando uno, cercando nel suo sacchetto, tirava fuori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questo aveva la dimensione di un piccolo pugno di bambina ed un colore caldo e tenero. E subito, vedendo la luce del giorno, questo sorrideva e sbocciava in un grande e vellutato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E quando era posto sulla spalla di una persona, o sulla testa, o sul petto, e veniva accarezzato, piano piano si scioglieva, entrava nella pelle e subito la persona si sentiva bene e per lungo tempo. La gente a quel tempo si frequentava molto e si scambiava reciprocamente </a:t>
            </a:r>
            <a:r>
              <a:rPr lang="it-IT" sz="2800" dirty="0" err="1" smtClean="0">
                <a:latin typeface="Calibri" panose="020F0502020204030204" pitchFamily="34" charset="0"/>
                <a:ea typeface="Calibri" panose="020F0502020204030204" pitchFamily="34" charset="0"/>
                <a:cs typeface="Times New Roman" panose="02020603050405020304" pitchFamily="18" charset="0"/>
              </a:rPr>
              <a:t>caldomorbidi</a:t>
            </a:r>
            <a:r>
              <a:rPr lang="it-IT" sz="2800" dirty="0" smtClean="0">
                <a:latin typeface="Calibri" panose="020F0502020204030204" pitchFamily="34" charset="0"/>
                <a:ea typeface="Calibri" panose="020F0502020204030204" pitchFamily="34" charset="0"/>
                <a:cs typeface="Times New Roman" panose="02020603050405020304" pitchFamily="18" charset="0"/>
              </a:rPr>
              <a:t>.</a:t>
            </a:r>
            <a:r>
              <a:rPr lang="it-IT" sz="2800" dirty="0">
                <a:latin typeface="Calibri" panose="020F0502020204030204" pitchFamily="34" charset="0"/>
                <a:ea typeface="Calibri" panose="020F0502020204030204" pitchFamily="34" charset="0"/>
                <a:cs typeface="Times New Roman" panose="02020603050405020304" pitchFamily="18" charset="0"/>
              </a:rPr>
              <a:t> Naturalmente questi erano sempre gratis ed averne a sufficienza non era mai un problema</a:t>
            </a:r>
            <a:endParaRPr lang="it-IT" sz="2800" dirty="0"/>
          </a:p>
        </p:txBody>
      </p:sp>
    </p:spTree>
    <p:extLst>
      <p:ext uri="{BB962C8B-B14F-4D97-AF65-F5344CB8AC3E}">
        <p14:creationId xmlns:p14="http://schemas.microsoft.com/office/powerpoint/2010/main" val="65271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49252" y="0"/>
            <a:ext cx="10844010" cy="6555641"/>
          </a:xfrm>
          <a:prstGeom prst="rect">
            <a:avLst/>
          </a:prstGeom>
          <a:solidFill>
            <a:srgbClr val="C00000"/>
          </a:solidFill>
        </p:spPr>
        <p:txBody>
          <a:bodyPr wrap="square">
            <a:spAutoFit/>
          </a:bodyPr>
          <a:lstStyle/>
          <a:p>
            <a:pPr algn="just"/>
            <a:r>
              <a:rPr lang="it-IT" sz="2800" dirty="0" smtClean="0">
                <a:latin typeface="Calibri" panose="020F0502020204030204" pitchFamily="34" charset="0"/>
                <a:ea typeface="Calibri" panose="020F0502020204030204" pitchFamily="34" charset="0"/>
                <a:cs typeface="Times New Roman" panose="02020603050405020304" pitchFamily="18" charset="0"/>
              </a:rPr>
              <a:t>. </a:t>
            </a:r>
            <a:r>
              <a:rPr lang="it-IT" sz="2800" dirty="0">
                <a:latin typeface="Calibri" panose="020F0502020204030204" pitchFamily="34" charset="0"/>
                <a:ea typeface="Calibri" panose="020F0502020204030204" pitchFamily="34" charset="0"/>
                <a:cs typeface="Times New Roman" panose="02020603050405020304" pitchFamily="18" charset="0"/>
              </a:rPr>
              <a:t>Come dicevamo poc'anzi, con tutta questa abbondanza di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in questo paese tutti erano felici e contenti, caldi e morbidi per la gran parte del tempo. Ma, un brutto giorno, una strega cattiva che viveva da quelle parti si arrabbiò, perché, essendo tutti così felici e contenti, nessuno comprava le sue pozioni e i suoi unguenti. La strega, che era molto intelligente, studiò un piano diabolico. Una bella mattina di primavera, mentre Vera giocava serena in un prato con i bambini, avvicinò Luca e gli sussurrò all'orecchio: "Guarda Luca, guarda Vera come sta sprecando tutti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che ha, dandoli a Elisa. Sai, se Elisa se li prende tutti, può darsi che, a lungo andare, non ne rimangano più per te". Luca rimase a lungo soprappensiero. Poi si voltò verso la strega e disse: "Intendi dire che può succedere di non trovare più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nel nostro sacchetto tutte le volte che li cercheremo?". E la strega rispose: "Proprio così. Quando saranno finiti, saranno finiti. E non ne avrete assolutamente più". Detto questo volò via, sghignazzando fra sé. </a:t>
            </a:r>
            <a:endParaRPr lang="it-IT" sz="2800" dirty="0"/>
          </a:p>
        </p:txBody>
      </p:sp>
    </p:spTree>
    <p:extLst>
      <p:ext uri="{BB962C8B-B14F-4D97-AF65-F5344CB8AC3E}">
        <p14:creationId xmlns:p14="http://schemas.microsoft.com/office/powerpoint/2010/main" val="1502125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95718" y="113943"/>
            <a:ext cx="10341735" cy="6555641"/>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Detto questo volò via, sghignazzando fra sé. Luca fu molto colpito da quanto aveva detto la strega e da quel momento cominciò ad osservare e a ricordare tutti i momenti in cui Vera dava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 qualcun altro. Di lì in poi divenne timoroso e turbato, perché gli piacevano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di Vera e non voleva proprio rimanere senza. E pensava pure che Vera non facesse una cosa buona a dare tutti quei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ai bambini e alle altre persone. Cosi cominciò ad intristirsi tutte le volte che vedeva Vera elargire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a qualcun altro. E poiché Vera gli voleva molto bene, essa smise dì offrire così spesso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agli altri, riservandoli invece per lui. I bambini, vedendo questo, cominciarono naturalmente a pensare che fosse una cattiva cosa dar via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 chiunque e in qualsiasi momento venissero richiesti o si desiderasse farlo e, piano piano, senza quasi nemmeno accorgersene, diventarono sempre più timorosi di perdere qualcosa</a:t>
            </a:r>
            <a:endParaRPr lang="it-IT" sz="2800" dirty="0"/>
          </a:p>
        </p:txBody>
      </p:sp>
    </p:spTree>
    <p:extLst>
      <p:ext uri="{BB962C8B-B14F-4D97-AF65-F5344CB8AC3E}">
        <p14:creationId xmlns:p14="http://schemas.microsoft.com/office/powerpoint/2010/main" val="312592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93193" y="284742"/>
            <a:ext cx="10071279" cy="6124754"/>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Così anch'essi divennero più esigenti. Tennero d'occhio i loro genitori e, quando vedevano che uno di loro donava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all'altro, anche loro impararono a intristirsi. Anche i loro genitori se ne scambiavano sempre di meno e di nascosto, perché così pensavano che non li avrebbero fatti soffrire. Sappiamo bene come sono contagiosi i timori. Infatti, ben presto queste paure si sparsero in tutto il paese e sempre meno si scambiarono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Nonostante ciò le persone potevano comunque sempre trovare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nel loro sacchetto tutte le volte che lo cercavano, ma essi cominciarono a estrarne sempre meno, diventando nel contempo sempre più avari. Presto la gente cominciò a sentire mancanza di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e, di conseguenza, a sentire meno caldo e meno morbido</a:t>
            </a:r>
            <a:r>
              <a:rPr lang="it-IT" sz="2800" dirty="0" smtClean="0">
                <a:latin typeface="Calibri" panose="020F0502020204030204" pitchFamily="34" charset="0"/>
                <a:ea typeface="Calibri" panose="020F0502020204030204" pitchFamily="34" charset="0"/>
                <a:cs typeface="Times New Roman" panose="02020603050405020304" pitchFamily="18" charset="0"/>
              </a:rPr>
              <a:t>.</a:t>
            </a:r>
            <a:r>
              <a:rPr lang="it-IT" sz="2800" dirty="0"/>
              <a:t> </a:t>
            </a:r>
            <a:r>
              <a:rPr lang="it-IT" sz="2800" dirty="0">
                <a:latin typeface="Calibri" panose="020F0502020204030204" pitchFamily="34" charset="0"/>
                <a:cs typeface="Calibri" panose="020F0502020204030204" pitchFamily="34" charset="0"/>
              </a:rPr>
              <a:t>Poi qualcuno di loro cominciò ad incurvarsi e ad appassire e talvolta persino a morire. </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5778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97735" y="155748"/>
            <a:ext cx="10994265" cy="6555641"/>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Quella malattia, dovuta alla mancanza dì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che prima della venuta della strega era molto rara, ora colpiva sempre più spesso. E sempre di più la gente andava ora dalla strega per comprare pozioni e unguenti, ma, nonostante ciò, non aveva l'aria di star meglio. Orbene, la situazione stava diventando di giorno in giorno più seria. A pensarci bene la strega cattiva in realtà non desiderava che la gente morisse (infatti pare che i morti non comprino balsami e pozioni), così cominciò a studiare un nuovo piano. Fece distribuire gratuitamente a ciascuno un sacchetto in tutto simile a quello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ma questo era freddo mentre l'altro era caldo. Dentro il sacchetto della strega infatti c'erano 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Questi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non facevano sentire la gente calda e morbida ma fredda e scontrosa. Comunque fosse, 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un effetto ce l'avevano: impedivano infatti che la schiena della gente si incurvasse più di tanto e, anche se sgradevoli, servivano a tenere in vita gli abitanti di quel paese che una volta era stato felice. </a:t>
            </a:r>
            <a:endParaRPr lang="it-IT" sz="2800" dirty="0"/>
          </a:p>
        </p:txBody>
      </p:sp>
    </p:spTree>
    <p:extLst>
      <p:ext uri="{BB962C8B-B14F-4D97-AF65-F5344CB8AC3E}">
        <p14:creationId xmlns:p14="http://schemas.microsoft.com/office/powerpoint/2010/main" val="133427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26525" y="0"/>
            <a:ext cx="10710930" cy="6986528"/>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Così tutte le volte che qualcuno diceva: "Desidero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la gente, arrabbiata e spaventata per il loro rarefarsi, rispondeva: "Non ti posso dare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vuoi un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freddoruvido</a:t>
            </a:r>
            <a:r>
              <a:rPr lang="it-IT" sz="2800" dirty="0">
                <a:latin typeface="Calibri" panose="020F0502020204030204" pitchFamily="34" charset="0"/>
                <a:ea typeface="Calibri" panose="020F0502020204030204" pitchFamily="34" charset="0"/>
                <a:cs typeface="Times New Roman" panose="02020603050405020304" pitchFamily="18" charset="0"/>
              </a:rPr>
              <a:t>?". E, a volte, capitava persino che due persone a passeggio insieme pensavano che avrebbero potuto scambiarsi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ma una o l'altra delle due, aspettando che fosse l'altra ad offrirglielo, finiva poi per cambiare idea, e si scambiavano dei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Stando così le cose, ormai sempre meno gente moriva di quella malattia, ma un sacco di persone erano sempre infelici e sentivano molto freddo e molto ruvido. E' inutile dire che questo fu un periodo d'oro per gli affari della strega. La situazione peggiorava ogni giorno.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che una volta erano disponibili come l'aria, divennero merce di grande valore e questo fece sì che la gente fosse disposta ad ogni sorta di cose pur di averne. In certi casi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venivano estorti con l'inganno, in altri con violenza e, quando ciò avveniva, succedeva una cosa strana: questi non sorridevano più, sbocciavano poco e diventavano scuri. </a:t>
            </a:r>
            <a:endParaRPr lang="it-IT" sz="2800" dirty="0"/>
          </a:p>
        </p:txBody>
      </p:sp>
    </p:spTree>
    <p:extLst>
      <p:ext uri="{BB962C8B-B14F-4D97-AF65-F5344CB8AC3E}">
        <p14:creationId xmlns:p14="http://schemas.microsoft.com/office/powerpoint/2010/main" val="2629467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87132" y="528033"/>
            <a:ext cx="10504868" cy="6124754"/>
          </a:xfrm>
          <a:prstGeom prst="rect">
            <a:avLst/>
          </a:prstGeom>
          <a:solidFill>
            <a:srgbClr val="C00000"/>
          </a:solidFill>
        </p:spPr>
        <p:txBody>
          <a:bodyPr wrap="square">
            <a:spAutoFit/>
          </a:bodyPr>
          <a:lstStyle/>
          <a:p>
            <a:pPr algn="just"/>
            <a:r>
              <a:rPr lang="it-IT" dirty="0" smtClean="0">
                <a:latin typeface="Calibri" panose="020F0502020204030204" pitchFamily="34" charset="0"/>
                <a:ea typeface="Calibri" panose="020F0502020204030204" pitchFamily="34" charset="0"/>
                <a:cs typeface="Times New Roman" panose="02020603050405020304" pitchFamily="18" charset="0"/>
              </a:rPr>
              <a:t> </a:t>
            </a:r>
            <a:r>
              <a:rPr lang="it-IT" sz="2800" dirty="0">
                <a:latin typeface="Calibri" panose="020F0502020204030204" pitchFamily="34" charset="0"/>
                <a:ea typeface="Calibri" panose="020F0502020204030204" pitchFamily="34" charset="0"/>
                <a:cs typeface="Times New Roman" panose="02020603050405020304" pitchFamily="18" charset="0"/>
              </a:rPr>
              <a:t>Prima che la strega facesse la sua apparizione la gente era solita trovarsi in gruppi di tre o di quattro o anche di cinque persone senza minimamente preoccuparsi di chi fosse a dare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Dopo la venuta della strega la gente cominciò a tenere per sé tutti i propri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e a darli al massimo ad un'altra persona. Qualche volta succedeva che quelli che davano a persone esterne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si sentivano in colpa perché pensavano che il proprio partner molto probabilmente ne sarebbe stato dispiaciuto e geloso. E quelli che non avevano trovato un partner sufficientemente generoso andavano a comprare i loro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e questo gli costava molte ore di lavoro per racimolare il denaro. Un altro fatto sorprendente ancora succedeva. Alcune persone prendevano 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che si trovavano facilmente e gratuitamente, li camuffavano ad arte con un'apparenza piacevole e morbida e li spacciavano per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t>
            </a:r>
            <a:endParaRPr lang="it-IT" sz="2800" dirty="0"/>
          </a:p>
        </p:txBody>
      </p:sp>
    </p:spTree>
    <p:extLst>
      <p:ext uri="{BB962C8B-B14F-4D97-AF65-F5344CB8AC3E}">
        <p14:creationId xmlns:p14="http://schemas.microsoft.com/office/powerpoint/2010/main" val="1021738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00011" y="303959"/>
            <a:ext cx="10290220" cy="6124754"/>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Questi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contraffatti venivano chiamati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di plastica e finirono per procurare guai ulteriori. Per esempio, quando due persone si volevano scambiare reciprocamente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pensavano, è ovvio, che si sarebbero sentiti bene, ma, in realtà, nulla cambiava e continuavano a sentirsi come prima e forse anche un pochino peggio. Ma, poiché pensavano in buona fede di essersi scambiati dei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genuini, rimanevano molto confusi e disorientati, non comprendendo che il loro freddo e le loro sensazioni sgradevoli erano in realtà il risultato dell'essersi scambiati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di plastica. Così la situazione si aggravava di giorno in giorno.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erano sempre più rari e, a volte, anche guardati con sospetto, perché si confondevano con quelli di plastica, contraffatti. I </a:t>
            </a:r>
            <a:r>
              <a:rPr lang="it-IT" sz="2800" dirty="0" err="1">
                <a:latin typeface="Calibri" panose="020F0502020204030204" pitchFamily="34" charset="0"/>
                <a:ea typeface="Calibri" panose="020F0502020204030204" pitchFamily="34" charset="0"/>
                <a:cs typeface="Times New Roman" panose="02020603050405020304" pitchFamily="18" charset="0"/>
              </a:rPr>
              <a:t>freddoruvidi</a:t>
            </a:r>
            <a:r>
              <a:rPr lang="it-IT" sz="2800" dirty="0">
                <a:latin typeface="Calibri" panose="020F0502020204030204" pitchFamily="34" charset="0"/>
                <a:ea typeface="Calibri" panose="020F0502020204030204" pitchFamily="34" charset="0"/>
                <a:cs typeface="Times New Roman" panose="02020603050405020304" pitchFamily="18" charset="0"/>
              </a:rPr>
              <a:t> erano abbondanti e sgradevoli e tutti pareva volessero regalarli agli altri. </a:t>
            </a:r>
            <a:endParaRPr lang="it-IT" sz="2800" dirty="0"/>
          </a:p>
        </p:txBody>
      </p:sp>
    </p:spTree>
    <p:extLst>
      <p:ext uri="{BB962C8B-B14F-4D97-AF65-F5344CB8AC3E}">
        <p14:creationId xmlns:p14="http://schemas.microsoft.com/office/powerpoint/2010/main" val="3545088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22738" y="480888"/>
            <a:ext cx="10444766" cy="6124754"/>
          </a:xfrm>
          <a:prstGeom prst="rect">
            <a:avLst/>
          </a:prstGeom>
          <a:solidFill>
            <a:srgbClr val="C00000"/>
          </a:solidFill>
        </p:spPr>
        <p:txBody>
          <a:bodyPr wrap="square">
            <a:spAutoFit/>
          </a:bodyPr>
          <a:lstStyle/>
          <a:p>
            <a:pPr algn="just"/>
            <a:r>
              <a:rPr lang="it-IT" sz="2800" dirty="0">
                <a:latin typeface="Calibri" panose="020F0502020204030204" pitchFamily="34" charset="0"/>
                <a:ea typeface="Calibri" panose="020F0502020204030204" pitchFamily="34" charset="0"/>
                <a:cs typeface="Times New Roman" panose="02020603050405020304" pitchFamily="18" charset="0"/>
              </a:rPr>
              <a:t>C'era molta tristezza, paura e diffidenza e tutto questo era iniziato con la venuta della strega, che aveva convinto le persone che, a forza di scambiarsi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un giorno non lontano avrebbe avuto la sorpresa di scoprire che erano finiti. Passò ancora del tempo e, un giorno, una donna florida e graziosa, nata sotto il segno dell'Acquario, giunse in quel paese sfortunato, portando il suo sorriso limpido e cordiale. Non aveva mai sentito parlare della strega cattiva e non nutriva alcun timore che i suoi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finissero. Li dava liberamente, anche quando non erano richiesti. Molti la disapprovavano perché pensavano che fosse sconveniente per i bambini vedere queste cose e temevano per la loro educazione Ma essa ai bambini piacque molto, tanto che la circondavano in ogni momento. E anche loro cominciarono a provare gusto nel dare agli altri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quando gliene veniva voglia. </a:t>
            </a:r>
            <a:endParaRPr lang="it-IT" sz="2800" dirty="0"/>
          </a:p>
        </p:txBody>
      </p:sp>
    </p:spTree>
    <p:extLst>
      <p:ext uri="{BB962C8B-B14F-4D97-AF65-F5344CB8AC3E}">
        <p14:creationId xmlns:p14="http://schemas.microsoft.com/office/powerpoint/2010/main" val="3676979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222" y="0"/>
            <a:ext cx="10419008" cy="5143139"/>
          </a:xfrm>
          <a:prstGeom prst="rect">
            <a:avLst/>
          </a:prstGeom>
          <a:solidFill>
            <a:srgbClr val="C00000"/>
          </a:solidFill>
        </p:spPr>
        <p:txBody>
          <a:bodyPr wrap="square">
            <a:spAutoFit/>
          </a:bodyPr>
          <a:lstStyle/>
          <a:p>
            <a:pPr algn="just">
              <a:lnSpc>
                <a:spcPct val="107000"/>
              </a:lnSpc>
              <a:spcAft>
                <a:spcPts val="800"/>
              </a:spcAft>
            </a:pPr>
            <a:r>
              <a:rPr lang="it-IT" sz="2800" dirty="0">
                <a:latin typeface="Calibri" panose="020F0502020204030204" pitchFamily="34" charset="0"/>
                <a:ea typeface="Calibri" panose="020F0502020204030204" pitchFamily="34" charset="0"/>
                <a:cs typeface="Times New Roman" panose="02020603050405020304" pitchFamily="18" charset="0"/>
              </a:rPr>
              <a:t>I benpensanti corsero ben presto ai ripari facendo approvare una legge per proteggere i bambini da un uso spregiudicato di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Secondo questa legge era un crimine punibile dare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ad altri che non alle persone per cui si avesse avuto una licenza. E, per maggiore garanzia, queste licenze di darsi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si potevano avere per una sola persona e spesso duravano tutta la vita. Molti bambini comunque fecero finta di non conoscere la legge e, in barba a questa, continuarono a dare ad altri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quando ne avevano voglia o quando qualcuno glieli chiedeva. E, poiché c'erano molti, molti bambini - così tanti forse quanto i benpensanti - cominciò ad apparire chiaro che la cosa era molto difficile da contenere.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6898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35617" y="528033"/>
            <a:ext cx="10556383" cy="6140142"/>
          </a:xfrm>
          <a:prstGeom prst="rect">
            <a:avLst/>
          </a:prstGeom>
          <a:solidFill>
            <a:srgbClr val="FFFF00"/>
          </a:solidFill>
        </p:spPr>
        <p:txBody>
          <a:bodyPr wrap="square">
            <a:spAutoFit/>
          </a:bodyPr>
          <a:lstStyle/>
          <a:p>
            <a:pPr indent="450215" algn="just">
              <a:lnSpc>
                <a:spcPct val="150000"/>
              </a:lnSpc>
              <a:spcAft>
                <a:spcPts val="0"/>
              </a:spcAft>
            </a:pPr>
            <a:r>
              <a:rPr lang="it-IT" sz="2400" b="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Il </a:t>
            </a:r>
            <a:r>
              <a:rPr lang="it-IT" sz="2400" b="1" dirty="0">
                <a:solidFill>
                  <a:srgbClr val="888888"/>
                </a:solidFill>
                <a:latin typeface="Arial" panose="020B0604020202020204" pitchFamily="34" charset="0"/>
                <a:ea typeface="Times New Roman" panose="02020603050405020304" pitchFamily="18" charset="0"/>
                <a:cs typeface="Arial" panose="020B0604020202020204" pitchFamily="34" charset="0"/>
              </a:rPr>
              <a:t>contatto, l’intimità fisica e la manipolazione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sono dei bisogni fondamentali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per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uno sviluppo sano del bambino</a:t>
            </a:r>
            <a:r>
              <a:rPr lang="it-IT" b="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al pari della necessità di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cibo. </a:t>
            </a:r>
          </a:p>
          <a:p>
            <a:pPr indent="450215" algn="just">
              <a:lnSpc>
                <a:spcPct val="150000"/>
              </a:lnSpc>
              <a:spcAft>
                <a:spcPts val="0"/>
              </a:spcAft>
            </a:pP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Numerose ricerche hanno dimostrato che la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deprivazione sensoriale, sia nei bambini che negli adulti, provoca danni anche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irreparabili. </a:t>
            </a:r>
          </a:p>
          <a:p>
            <a:pPr indent="450215" algn="just">
              <a:lnSpc>
                <a:spcPct val="150000"/>
              </a:lnSpc>
              <a:spcAft>
                <a:spcPts val="0"/>
              </a:spcAft>
            </a:pPr>
            <a:r>
              <a:rPr lang="it-IT" sz="2000" b="1" dirty="0" err="1" smtClean="0">
                <a:solidFill>
                  <a:srgbClr val="888888"/>
                </a:solidFill>
                <a:latin typeface="Arial" panose="020B0604020202020204" pitchFamily="34" charset="0"/>
                <a:ea typeface="Times New Roman" panose="02020603050405020304" pitchFamily="18" charset="0"/>
                <a:cs typeface="Arial" panose="020B0604020202020204" pitchFamily="34" charset="0"/>
              </a:rPr>
              <a:t>Renè</a:t>
            </a:r>
            <a:r>
              <a:rPr lang="it-IT" sz="2000" b="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sz="2000" b="1" dirty="0" err="1">
                <a:solidFill>
                  <a:srgbClr val="888888"/>
                </a:solidFill>
                <a:latin typeface="Arial" panose="020B0604020202020204" pitchFamily="34" charset="0"/>
                <a:ea typeface="Times New Roman" panose="02020603050405020304" pitchFamily="18" charset="0"/>
                <a:cs typeface="Arial" panose="020B0604020202020204" pitchFamily="34" charset="0"/>
              </a:rPr>
              <a:t>Spitz</a:t>
            </a:r>
            <a:r>
              <a:rPr lang="it-IT" sz="2000" b="1"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psicoanalista di origine austriaca,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ha dimostrato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per primo che i neonati, se privati a lungo di stimolazioni fisiche, possono sviluppare forme psicopatologiche che, in casi estremi, arrivano fino alla morte</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I disturbi evolutivi, che avevano origine da una tale deprivazione, potevano spingersi fino ad una forma di patologia che </a:t>
            </a:r>
            <a:r>
              <a:rPr lang="it-IT" dirty="0" err="1">
                <a:solidFill>
                  <a:srgbClr val="888888"/>
                </a:solidFill>
                <a:latin typeface="Arial" panose="020B0604020202020204" pitchFamily="34" charset="0"/>
                <a:ea typeface="Times New Roman" panose="02020603050405020304" pitchFamily="18" charset="0"/>
                <a:cs typeface="Arial" panose="020B0604020202020204" pitchFamily="34" charset="0"/>
              </a:rPr>
              <a:t>Spitz</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 denominava </a:t>
            </a:r>
            <a:r>
              <a:rPr lang="it-IT" i="1" u="sng" dirty="0">
                <a:solidFill>
                  <a:srgbClr val="888888"/>
                </a:solidFill>
                <a:latin typeface="Arial" panose="020B0604020202020204" pitchFamily="34" charset="0"/>
                <a:ea typeface="Times New Roman" panose="02020603050405020304" pitchFamily="18" charset="0"/>
                <a:cs typeface="Arial" panose="020B0604020202020204" pitchFamily="34" charset="0"/>
              </a:rPr>
              <a:t>depressione anaclitica</a:t>
            </a:r>
            <a:r>
              <a:rPr lang="it-IT" u="sng"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(sindrome dell’abbandono), per la quale il bambino poteva lasciarsi andare e deperire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fino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alla morte</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a:t>
            </a:r>
          </a:p>
          <a:p>
            <a:pPr indent="450215" algn="just">
              <a:lnSpc>
                <a:spcPct val="150000"/>
              </a:lnSpc>
              <a:spcAft>
                <a:spcPts val="0"/>
              </a:spcAft>
            </a:pPr>
            <a:r>
              <a:rPr lang="it-IT" sz="2000" b="1" dirty="0" err="1" smtClean="0">
                <a:solidFill>
                  <a:srgbClr val="888888"/>
                </a:solidFill>
                <a:latin typeface="Arial" panose="020B0604020202020204" pitchFamily="34" charset="0"/>
                <a:ea typeface="Times New Roman" panose="02020603050405020304" pitchFamily="18" charset="0"/>
                <a:cs typeface="Arial" panose="020B0604020202020204" pitchFamily="34" charset="0"/>
              </a:rPr>
              <a:t>Harlow</a:t>
            </a:r>
            <a:r>
              <a:rPr lang="it-IT" b="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osservando il mondo degli animali, dimostra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che costringere un neonato di scimmia all’isolamento significa decretarne la morte psicologica. Egli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verifica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che piccoli di scimmie, separati dalla madre, anche se nutriti artificialmente, avevano bisogno del contatto di una madre - calda e morbida - per crescere </a:t>
            </a:r>
            <a:r>
              <a:rPr lang="it-IT"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sani. </a:t>
            </a:r>
            <a:r>
              <a:rPr lang="it-IT" dirty="0">
                <a:solidFill>
                  <a:srgbClr val="888888"/>
                </a:solidFill>
                <a:latin typeface="Arial" panose="020B0604020202020204" pitchFamily="34" charset="0"/>
                <a:ea typeface="Times New Roman" panose="02020603050405020304" pitchFamily="18" charset="0"/>
                <a:cs typeface="Arial" panose="020B0604020202020204" pitchFamily="34" charset="0"/>
              </a:rPr>
              <a:t>Le scimmie deprivate di contatto sociale dalla nascita, crescendo, si dimostravano aggressive e con gravi sintomi di disadattamento </a:t>
            </a:r>
            <a:r>
              <a:rPr lang="it-IT" sz="20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endParaRPr lang="it-IT"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90434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51527" y="960710"/>
            <a:ext cx="10264462" cy="4682116"/>
          </a:xfrm>
          <a:prstGeom prst="rect">
            <a:avLst/>
          </a:prstGeom>
          <a:solidFill>
            <a:srgbClr val="C00000"/>
          </a:solidFill>
        </p:spPr>
        <p:txBody>
          <a:bodyPr wrap="square">
            <a:spAutoFit/>
          </a:bodyPr>
          <a:lstStyle/>
          <a:p>
            <a:pPr algn="just">
              <a:lnSpc>
                <a:spcPct val="107000"/>
              </a:lnSpc>
              <a:spcAft>
                <a:spcPts val="800"/>
              </a:spcAft>
            </a:pPr>
            <a:r>
              <a:rPr lang="it-IT" sz="2800" dirty="0">
                <a:latin typeface="Calibri" panose="020F0502020204030204" pitchFamily="34" charset="0"/>
                <a:ea typeface="Calibri" panose="020F0502020204030204" pitchFamily="34" charset="0"/>
                <a:cs typeface="Times New Roman" panose="02020603050405020304" pitchFamily="18" charset="0"/>
              </a:rPr>
              <a:t>A questo punto sarebbe interessante sapere come andò a finire. Riuscì la forza della legge e dell'ordine a fermare i bambini? Oppure furono invece i benpensanti a scendere a patti? E Luca e Vera, ricordando i giorni felici dove non c'era limite di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ricominciarono a donarli ancora liberamente? La ribellione serpeggiava ovunque nel paese e probabilmente toccò anche il luogo dove vivete. Se voi volete (e io sono sicuro che voi lo volete), potete unirvi a loro a offrire e a chiedere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e, in questo modo, diventare autonomi e sani senza più il rischio che la vostra schiena si ripieghi per la sofferenza e rischi di raggrinzirsi. </a:t>
            </a:r>
            <a:endParaRPr lang="it-IT"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697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93949" y="339483"/>
            <a:ext cx="10698051" cy="6186309"/>
          </a:xfrm>
          <a:prstGeom prst="rect">
            <a:avLst/>
          </a:prstGeom>
          <a:solidFill>
            <a:srgbClr val="FFFF00"/>
          </a:solidFill>
        </p:spPr>
        <p:txBody>
          <a:bodyPr wrap="square">
            <a:spAutoFit/>
          </a:bodyPr>
          <a:lstStyle/>
          <a:p>
            <a:pPr algn="ctr"/>
            <a:r>
              <a:rPr lang="it-IT" sz="3200" b="1"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TIPOLOGIA DELLE CAREZZE </a:t>
            </a:r>
          </a:p>
          <a:p>
            <a:pPr algn="ctr"/>
            <a:endParaRPr lang="it-IT" sz="24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it-IT" sz="2000" i="1" u="sng"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CAREZZE CONDIZION</a:t>
            </a:r>
            <a:r>
              <a:rPr lang="it-IT" sz="2000" i="1"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ATE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si riferiscono a ciò che la persona ha fatto nel </a:t>
            </a:r>
            <a:r>
              <a:rPr lang="it-IT" sz="2000"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concreto;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ad </a:t>
            </a:r>
            <a:r>
              <a:rPr lang="it-IT" sz="2000" dirty="0" err="1"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esempio:se</a:t>
            </a:r>
            <a:r>
              <a:rPr lang="it-IT" sz="2000"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 positive,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un complimento per un lavoro eseguito o, se negative, una critica su un particolare errore commesso</a:t>
            </a:r>
            <a:r>
              <a:rPr lang="it-IT" sz="2000"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 </a:t>
            </a:r>
          </a:p>
          <a:p>
            <a:pPr algn="just"/>
            <a:r>
              <a:rPr lang="it-IT" sz="2000" b="1" u="sng"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CAREZZE INCONDIZIONATE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si riferiscono a ciò che la persona </a:t>
            </a:r>
            <a:r>
              <a:rPr lang="it-IT" sz="2000"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è;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esempi </a:t>
            </a:r>
            <a:r>
              <a:rPr lang="it-IT" sz="2000"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in </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positivo, affermazioni come: “</a:t>
            </a:r>
            <a:r>
              <a:rPr lang="it-IT" sz="2000" i="1"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Ti voglio bene</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 (perché sei tu), “</a:t>
            </a:r>
            <a:r>
              <a:rPr lang="it-IT" sz="2000" i="1"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E’ bello averti qui</a:t>
            </a:r>
            <a:r>
              <a:rPr lang="it-IT" sz="2000" dirty="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2000" dirty="0">
                <a:latin typeface="Arial Unicode MS" panose="020B0604020202020204" pitchFamily="34" charset="-128"/>
                <a:ea typeface="Arial Unicode MS" panose="020B0604020202020204" pitchFamily="34" charset="-128"/>
                <a:cs typeface="Arial Unicode MS" panose="020B0604020202020204" pitchFamily="34" charset="-128"/>
              </a:rPr>
              <a:t>in negativo </a:t>
            </a:r>
            <a:r>
              <a:rPr lang="it-IT" sz="2000" i="1" dirty="0">
                <a:latin typeface="Arial Unicode MS" panose="020B0604020202020204" pitchFamily="34" charset="-128"/>
                <a:ea typeface="Arial Unicode MS" panose="020B0604020202020204" pitchFamily="34" charset="-128"/>
                <a:cs typeface="Arial Unicode MS" panose="020B0604020202020204" pitchFamily="34" charset="-128"/>
              </a:rPr>
              <a:t>“Non ti sopporto!”</a:t>
            </a:r>
            <a:r>
              <a:rPr lang="it-IT"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2000" i="1" dirty="0">
                <a:latin typeface="Arial Unicode MS" panose="020B0604020202020204" pitchFamily="34" charset="-128"/>
                <a:ea typeface="Arial Unicode MS" panose="020B0604020202020204" pitchFamily="34" charset="-128"/>
                <a:cs typeface="Arial Unicode MS" panose="020B0604020202020204" pitchFamily="34" charset="-128"/>
              </a:rPr>
              <a:t>Sei un incapace</a:t>
            </a:r>
            <a:r>
              <a:rPr lang="it-IT" sz="20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it-IT"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it-IT"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it-IT" sz="2000" dirty="0" smtClean="0">
                <a:latin typeface="Arial Unicode MS" panose="020B0604020202020204" pitchFamily="34" charset="-128"/>
                <a:ea typeface="Arial Unicode MS" panose="020B0604020202020204" pitchFamily="34" charset="-128"/>
                <a:cs typeface="Arial Unicode MS" panose="020B0604020202020204" pitchFamily="34" charset="-128"/>
              </a:rPr>
              <a:t>Si </a:t>
            </a:r>
            <a:r>
              <a:rPr lang="it-IT" sz="2000" dirty="0">
                <a:latin typeface="Arial Unicode MS" panose="020B0604020202020204" pitchFamily="34" charset="-128"/>
                <a:ea typeface="Arial Unicode MS" panose="020B0604020202020204" pitchFamily="34" charset="-128"/>
                <a:cs typeface="Arial Unicode MS" panose="020B0604020202020204" pitchFamily="34" charset="-128"/>
              </a:rPr>
              <a:t>può osservare che nell’educazione dei figli, ma non solo, le carezze incondizionate positive contengono il messaggio </a:t>
            </a:r>
            <a:r>
              <a:rPr lang="it-IT" sz="2000" i="1" dirty="0">
                <a:latin typeface="Arial Unicode MS" panose="020B0604020202020204" pitchFamily="34" charset="-128"/>
                <a:ea typeface="Arial Unicode MS" panose="020B0604020202020204" pitchFamily="34" charset="-128"/>
                <a:cs typeface="Arial Unicode MS" panose="020B0604020202020204" pitchFamily="34" charset="-128"/>
              </a:rPr>
              <a:t>“Tu sei OK”,</a:t>
            </a:r>
            <a:r>
              <a:rPr lang="it-IT" sz="2000" dirty="0">
                <a:latin typeface="Arial Unicode MS" panose="020B0604020202020204" pitchFamily="34" charset="-128"/>
                <a:ea typeface="Arial Unicode MS" panose="020B0604020202020204" pitchFamily="34" charset="-128"/>
                <a:cs typeface="Arial Unicode MS" panose="020B0604020202020204" pitchFamily="34" charset="-128"/>
              </a:rPr>
              <a:t> donano una piacevole sensazione di benessere e favoriscono una crescita autonoma, al contrario, quelle incondizionate negative sono distruttive ed assolutamente inutili. Tornando ancora alle carezze condizionate, è utile considerare che, se sapientemente utilizzate, sono un utile strumento per insegnare comportamenti adeguati poiché agiscono come un rinforzo: quelle negative possono essere usate come critiche costruttive, che aiutano la persona a comprendere cosa c’è che non va nello specifico; quelle positive, invece, aiutano la persona a conoscere meglio le proprie capacità. </a:t>
            </a:r>
          </a:p>
          <a:p>
            <a:endParaRPr lang="it-IT"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3691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95333" y="102284"/>
            <a:ext cx="10644187" cy="8217634"/>
          </a:xfrm>
          <a:prstGeom prst="rect">
            <a:avLst/>
          </a:prstGeom>
          <a:solidFill>
            <a:srgbClr val="FFFF00"/>
          </a:solidFill>
        </p:spPr>
        <p:txBody>
          <a:bodyPr wrap="square">
            <a:spAutoFit/>
          </a:bodyPr>
          <a:lstStyle/>
          <a:p>
            <a:pPr indent="450215">
              <a:lnSpc>
                <a:spcPct val="150000"/>
              </a:lnSpc>
              <a:spcAft>
                <a:spcPts val="0"/>
              </a:spcAft>
            </a:pPr>
            <a:endParaRPr lang="it-IT" sz="800" dirty="0">
              <a:solidFill>
                <a:srgbClr val="888888"/>
              </a:solidFill>
              <a:latin typeface="Verdana" panose="020B0604030504040204" pitchFamily="34" charset="0"/>
              <a:ea typeface="Times New Roman" panose="02020603050405020304" pitchFamily="18" charset="0"/>
              <a:cs typeface="Arial" panose="020B0604020202020204" pitchFamily="34" charset="0"/>
            </a:endParaRPr>
          </a:p>
          <a:p>
            <a:pPr indent="450215">
              <a:lnSpc>
                <a:spcPct val="150000"/>
              </a:lnSpc>
              <a:spcAft>
                <a:spcPts val="0"/>
              </a:spcAft>
            </a:pPr>
            <a:endParaRPr lang="it-IT" sz="800" dirty="0" smtClean="0">
              <a:solidFill>
                <a:srgbClr val="888888"/>
              </a:solidFill>
              <a:latin typeface="Verdana" panose="020B0604030504040204" pitchFamily="34" charset="0"/>
              <a:ea typeface="Times New Roman" panose="02020603050405020304" pitchFamily="18" charset="0"/>
              <a:cs typeface="Arial" panose="020B0604020202020204" pitchFamily="34" charset="0"/>
            </a:endParaRPr>
          </a:p>
          <a:p>
            <a:pPr indent="450215" algn="ctr">
              <a:lnSpc>
                <a:spcPct val="150000"/>
              </a:lnSpc>
              <a:spcAft>
                <a:spcPts val="0"/>
              </a:spcAft>
            </a:pPr>
            <a:r>
              <a:rPr lang="it-IT" sz="3200" b="1" dirty="0" smtClean="0">
                <a:solidFill>
                  <a:srgbClr val="888888"/>
                </a:solidFill>
                <a:latin typeface="Arial Unicode MS" panose="020B0604020202020204" pitchFamily="34" charset="-128"/>
                <a:ea typeface="Arial Unicode MS" panose="020B0604020202020204" pitchFamily="34" charset="-128"/>
                <a:cs typeface="Arial Unicode MS" panose="020B0604020202020204" pitchFamily="34" charset="-128"/>
              </a:rPr>
              <a:t>ECONOMIA DI CAREZZE</a:t>
            </a:r>
          </a:p>
          <a:p>
            <a:pPr indent="450215" algn="just">
              <a:lnSpc>
                <a:spcPct val="150000"/>
              </a:lnSpc>
              <a:spcAft>
                <a:spcPts val="0"/>
              </a:spcAft>
            </a:pPr>
            <a:r>
              <a:rPr lang="it-IT" sz="2000"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 Secondo le </a:t>
            </a:r>
            <a:r>
              <a:rPr lang="it-IT" sz="2000" dirty="0">
                <a:solidFill>
                  <a:srgbClr val="888888"/>
                </a:solidFill>
                <a:latin typeface="Arial" panose="020B0604020202020204" pitchFamily="34" charset="0"/>
                <a:ea typeface="Arial Unicode MS" panose="020B0604020202020204" pitchFamily="34" charset="-128"/>
                <a:cs typeface="Arial" panose="020B0604020202020204" pitchFamily="34" charset="0"/>
              </a:rPr>
              <a:t>analisi di Claude </a:t>
            </a:r>
            <a:r>
              <a:rPr lang="it-IT" sz="2000"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Steiner i </a:t>
            </a:r>
            <a:r>
              <a:rPr lang="it-IT" sz="2000" dirty="0">
                <a:solidFill>
                  <a:srgbClr val="888888"/>
                </a:solidFill>
                <a:latin typeface="Arial" panose="020B0604020202020204" pitchFamily="34" charset="0"/>
                <a:ea typeface="Arial Unicode MS" panose="020B0604020202020204" pitchFamily="34" charset="-128"/>
                <a:cs typeface="Arial" panose="020B0604020202020204" pitchFamily="34" charset="0"/>
              </a:rPr>
              <a:t>bambini occidentali vengono allevati secondo una rigida </a:t>
            </a:r>
            <a:r>
              <a:rPr lang="it-IT" sz="2000" b="1" dirty="0">
                <a:solidFill>
                  <a:srgbClr val="888888"/>
                </a:solidFill>
                <a:latin typeface="Arial" panose="020B0604020202020204" pitchFamily="34" charset="0"/>
                <a:ea typeface="Arial Unicode MS" panose="020B0604020202020204" pitchFamily="34" charset="-128"/>
                <a:cs typeface="Arial" panose="020B0604020202020204" pitchFamily="34" charset="0"/>
              </a:rPr>
              <a:t>Economia delle carezze</a:t>
            </a:r>
            <a:r>
              <a:rPr lang="it-IT" sz="2000" dirty="0">
                <a:solidFill>
                  <a:srgbClr val="888888"/>
                </a:solidFill>
                <a:latin typeface="Arial" panose="020B0604020202020204" pitchFamily="34" charset="0"/>
                <a:ea typeface="Arial Unicode MS" panose="020B0604020202020204" pitchFamily="34" charset="-128"/>
                <a:cs typeface="Arial" panose="020B0604020202020204" pitchFamily="34" charset="0"/>
              </a:rPr>
              <a:t>, che segue cinque regole </a:t>
            </a:r>
            <a:r>
              <a:rPr lang="it-IT" sz="2000"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fondamentali:</a:t>
            </a:r>
          </a:p>
          <a:p>
            <a:pPr marL="457200" indent="-457200" algn="just">
              <a:lnSpc>
                <a:spcPct val="150000"/>
              </a:lnSpc>
              <a:spcAft>
                <a:spcPts val="0"/>
              </a:spcAft>
              <a:buFont typeface="+mj-lt"/>
              <a:buAutoNum type="arabicPeriod"/>
            </a:pPr>
            <a:r>
              <a:rPr lang="it-IT" sz="2000" i="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NON DARE CAREZZE</a:t>
            </a:r>
          </a:p>
          <a:p>
            <a:pPr marL="457200" indent="-457200" algn="just">
              <a:lnSpc>
                <a:spcPct val="150000"/>
              </a:lnSpc>
              <a:spcAft>
                <a:spcPts val="0"/>
              </a:spcAft>
              <a:buFont typeface="+mj-lt"/>
              <a:buAutoNum type="arabicPeriod"/>
            </a:pPr>
            <a:r>
              <a:rPr lang="it-IT" sz="2000" i="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NON CHIEDERE CAREZZE QUANDO NE HAI BISOGNO O LE DESIDERII</a:t>
            </a:r>
          </a:p>
          <a:p>
            <a:pPr marL="457200" indent="-457200" algn="just">
              <a:lnSpc>
                <a:spcPct val="150000"/>
              </a:lnSpc>
              <a:spcAft>
                <a:spcPts val="0"/>
              </a:spcAft>
              <a:buFont typeface="+mj-lt"/>
              <a:buAutoNum type="arabicPeriod"/>
            </a:pPr>
            <a:r>
              <a:rPr lang="it-IT" sz="2000" i="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NON ACCETTARE CAREZZE ANCHE SE LE DESIDERI</a:t>
            </a:r>
          </a:p>
          <a:p>
            <a:pPr marL="342900" indent="-342900" algn="just">
              <a:lnSpc>
                <a:spcPct val="115000"/>
              </a:lnSpc>
              <a:spcAft>
                <a:spcPts val="0"/>
              </a:spcAft>
              <a:buFont typeface="+mj-lt"/>
              <a:buAutoNum type="arabicPeriod"/>
            </a:pPr>
            <a:r>
              <a:rPr lang="it-IT" sz="2000" i="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NON RESPINGERE LE CAREZZE  QUANDO NON LE DESIDERI, O SE NON TI PIACCIONO</a:t>
            </a:r>
          </a:p>
          <a:p>
            <a:pPr marL="342900" indent="-342900" algn="just">
              <a:lnSpc>
                <a:spcPct val="115000"/>
              </a:lnSpc>
              <a:spcAft>
                <a:spcPts val="0"/>
              </a:spcAft>
              <a:buFont typeface="+mj-lt"/>
              <a:buAutoNum type="arabicPeriod"/>
            </a:pPr>
            <a:r>
              <a:rPr lang="it-IT" sz="2000" i="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rPr>
              <a:t>NON ACCAREZZARE TE STESSO</a:t>
            </a:r>
          </a:p>
          <a:p>
            <a:pPr marL="342900" indent="-342900" algn="just">
              <a:lnSpc>
                <a:spcPct val="115000"/>
              </a:lnSpc>
              <a:spcAft>
                <a:spcPts val="0"/>
              </a:spcAft>
              <a:buFont typeface="+mj-lt"/>
              <a:buAutoNum type="arabicPeriod"/>
            </a:pPr>
            <a:endParaRPr lang="it-IT" sz="2000" b="1" dirty="0" smtClean="0">
              <a:solidFill>
                <a:srgbClr val="888888"/>
              </a:solidFill>
              <a:latin typeface="Arial" panose="020B0604020202020204" pitchFamily="34" charset="0"/>
              <a:ea typeface="Arial Unicode MS" panose="020B0604020202020204" pitchFamily="34" charset="-128"/>
              <a:cs typeface="Arial" panose="020B0604020202020204" pitchFamily="34" charset="0"/>
            </a:endParaRPr>
          </a:p>
          <a:p>
            <a:pPr marL="457200" algn="just">
              <a:lnSpc>
                <a:spcPct val="115000"/>
              </a:lnSpc>
              <a:spcAft>
                <a:spcPts val="0"/>
              </a:spcAft>
            </a:pPr>
            <a:r>
              <a:rPr lang="it-IT" sz="2000" dirty="0" smtClean="0">
                <a:latin typeface="Arial" panose="020B0604020202020204" pitchFamily="34" charset="0"/>
                <a:ea typeface="Arial Unicode MS" panose="020B0604020202020204" pitchFamily="34" charset="-128"/>
                <a:cs typeface="Arial" panose="020B0604020202020204" pitchFamily="34" charset="0"/>
              </a:rPr>
              <a:t>Con </a:t>
            </a:r>
            <a:r>
              <a:rPr lang="it-IT" sz="2000" dirty="0">
                <a:latin typeface="Arial" panose="020B0604020202020204" pitchFamily="34" charset="0"/>
                <a:ea typeface="Arial Unicode MS" panose="020B0604020202020204" pitchFamily="34" charset="-128"/>
                <a:cs typeface="Arial" panose="020B0604020202020204" pitchFamily="34" charset="0"/>
              </a:rPr>
              <a:t>queste regole i genitori insegnano ai bambini che le carezze sono in quantità limitata, con il vantaggio di accentrare su di loro una sorta di </a:t>
            </a:r>
            <a:r>
              <a:rPr lang="it-IT" sz="2000" i="1" dirty="0" smtClean="0">
                <a:latin typeface="Arial" panose="020B0604020202020204" pitchFamily="34" charset="0"/>
                <a:ea typeface="Arial Unicode MS" panose="020B0604020202020204" pitchFamily="34" charset="-128"/>
                <a:cs typeface="Arial" panose="020B0604020202020204" pitchFamily="34" charset="0"/>
              </a:rPr>
              <a:t>monopolio </a:t>
            </a:r>
            <a:r>
              <a:rPr lang="it-IT" sz="2000" dirty="0">
                <a:latin typeface="Arial" panose="020B0604020202020204" pitchFamily="34" charset="0"/>
                <a:ea typeface="Arial Unicode MS" panose="020B0604020202020204" pitchFamily="34" charset="-128"/>
                <a:cs typeface="Arial" panose="020B0604020202020204" pitchFamily="34" charset="0"/>
              </a:rPr>
              <a:t>delle </a:t>
            </a:r>
            <a:r>
              <a:rPr lang="it-IT" sz="2000" dirty="0" smtClean="0">
                <a:latin typeface="Arial" panose="020B0604020202020204" pitchFamily="34" charset="0"/>
                <a:ea typeface="Arial Unicode MS" panose="020B0604020202020204" pitchFamily="34" charset="-128"/>
                <a:cs typeface="Arial" panose="020B0604020202020204" pitchFamily="34" charset="0"/>
              </a:rPr>
              <a:t>carezze;  </a:t>
            </a:r>
            <a:r>
              <a:rPr lang="it-IT" sz="2000" dirty="0">
                <a:latin typeface="Arial" panose="020B0604020202020204" pitchFamily="34" charset="0"/>
                <a:ea typeface="Arial Unicode MS" panose="020B0604020202020204" pitchFamily="34" charset="-128"/>
                <a:cs typeface="Arial" panose="020B0604020202020204" pitchFamily="34" charset="0"/>
              </a:rPr>
              <a:t>i bambini hanno</a:t>
            </a:r>
            <a:r>
              <a:rPr lang="it-IT" sz="2000" b="1" dirty="0">
                <a:latin typeface="Arial" panose="020B0604020202020204" pitchFamily="34" charset="0"/>
                <a:ea typeface="Arial Unicode MS" panose="020B0604020202020204" pitchFamily="34" charset="-128"/>
                <a:cs typeface="Arial" panose="020B0604020202020204" pitchFamily="34" charset="0"/>
              </a:rPr>
              <a:t> </a:t>
            </a:r>
            <a:r>
              <a:rPr lang="it-IT" sz="2000" dirty="0">
                <a:latin typeface="Arial" panose="020B0604020202020204" pitchFamily="34" charset="0"/>
                <a:ea typeface="Arial Unicode MS" panose="020B0604020202020204" pitchFamily="34" charset="-128"/>
                <a:cs typeface="Arial" panose="020B0604020202020204" pitchFamily="34" charset="0"/>
              </a:rPr>
              <a:t>bisogno di carezze per crescere e ben presto imparano come ottenerle, e</a:t>
            </a:r>
            <a:r>
              <a:rPr lang="it-IT" sz="2000" b="1" dirty="0">
                <a:latin typeface="Arial" panose="020B0604020202020204" pitchFamily="34" charset="0"/>
                <a:ea typeface="Arial Unicode MS" panose="020B0604020202020204" pitchFamily="34" charset="-128"/>
                <a:cs typeface="Arial" panose="020B0604020202020204" pitchFamily="34" charset="0"/>
              </a:rPr>
              <a:t> </a:t>
            </a:r>
            <a:r>
              <a:rPr lang="it-IT" sz="2000" dirty="0">
                <a:latin typeface="Arial" panose="020B0604020202020204" pitchFamily="34" charset="0"/>
                <a:ea typeface="Arial Unicode MS" panose="020B0604020202020204" pitchFamily="34" charset="-128"/>
                <a:cs typeface="Arial" panose="020B0604020202020204" pitchFamily="34" charset="0"/>
              </a:rPr>
              <a:t>cioè comportandosi come mamma e papà vogliono. Inconsapevolmente gli adulti continuano a vivere secondo queste regole, ma il prezzo che pagano è quello di una vita parzialmente deprivata, con limitati scambi affettivi e un dispendio di energie alla ricerca di carezze ritenute erroneamente esigue. In tal modo il nostro bisogno di riconoscimento rischia perennemente di rimanere insoddisfatto. </a:t>
            </a:r>
          </a:p>
          <a:p>
            <a:pPr marL="342900" lvl="0" indent="-342900" algn="just">
              <a:lnSpc>
                <a:spcPct val="150000"/>
              </a:lnSpc>
              <a:spcAft>
                <a:spcPts val="1000"/>
              </a:spcAft>
              <a:tabLst>
                <a:tab pos="457200" algn="l"/>
              </a:tabLst>
            </a:pPr>
            <a:endParaRPr lang="it-IT" sz="2000" dirty="0">
              <a:effectLst/>
              <a:latin typeface="Arial" panose="020B0604020202020204" pitchFamily="34" charset="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4345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61236" y="348386"/>
            <a:ext cx="11251509" cy="1815882"/>
          </a:xfrm>
          <a:prstGeom prst="rect">
            <a:avLst/>
          </a:prstGeom>
          <a:solidFill>
            <a:srgbClr val="FFFF00"/>
          </a:solidFill>
        </p:spPr>
        <p:txBody>
          <a:bodyPr wrap="square">
            <a:spAutoFit/>
          </a:bodyPr>
          <a:lstStyle/>
          <a:p>
            <a:pPr algn="ctr"/>
            <a:r>
              <a:rPr lang="it-IT" sz="3600" dirty="0">
                <a:solidFill>
                  <a:srgbClr val="888888"/>
                </a:solidFill>
                <a:latin typeface="Showcard Gothic" panose="04020904020102020604" pitchFamily="82" charset="0"/>
                <a:ea typeface="Times New Roman" panose="02020603050405020304" pitchFamily="18" charset="0"/>
                <a:cs typeface="Arial" panose="020B0604020202020204" pitchFamily="34" charset="0"/>
              </a:rPr>
              <a:t>E allora che fare</a:t>
            </a:r>
            <a:r>
              <a:rPr lang="it-IT" sz="3600" dirty="0" smtClean="0">
                <a:solidFill>
                  <a:srgbClr val="888888"/>
                </a:solidFill>
                <a:latin typeface="Showcard Gothic" panose="04020904020102020604" pitchFamily="82" charset="0"/>
                <a:ea typeface="Times New Roman" panose="02020603050405020304" pitchFamily="18" charset="0"/>
                <a:cs typeface="Arial" panose="020B0604020202020204" pitchFamily="34" charset="0"/>
              </a:rPr>
              <a:t>? </a:t>
            </a:r>
          </a:p>
          <a:p>
            <a:pPr algn="ctr"/>
            <a:endParaRPr lang="it-IT" sz="3600" dirty="0" smtClean="0">
              <a:solidFill>
                <a:srgbClr val="888888"/>
              </a:solidFill>
              <a:latin typeface="Showcard Gothic" panose="04020904020102020604" pitchFamily="82" charset="0"/>
              <a:ea typeface="Times New Roman" panose="02020603050405020304" pitchFamily="18" charset="0"/>
              <a:cs typeface="Arial" panose="020B0604020202020204" pitchFamily="34" charset="0"/>
            </a:endParaRPr>
          </a:p>
          <a:p>
            <a:pPr algn="just"/>
            <a:r>
              <a:rPr lang="it-IT" sz="20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Per </a:t>
            </a:r>
            <a:r>
              <a:rPr lang="it-IT" sz="2000" dirty="0">
                <a:solidFill>
                  <a:srgbClr val="888888"/>
                </a:solidFill>
                <a:latin typeface="Arial" panose="020B0604020202020204" pitchFamily="34" charset="0"/>
                <a:ea typeface="Times New Roman" panose="02020603050405020304" pitchFamily="18" charset="0"/>
                <a:cs typeface="Arial" panose="020B0604020202020204" pitchFamily="34" charset="0"/>
              </a:rPr>
              <a:t>imparare a scambiarci carezze in maniera autentica ed appagante, occorre darci il permesso di violare queste </a:t>
            </a:r>
            <a:r>
              <a:rPr lang="it-IT" sz="20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regole.</a:t>
            </a:r>
            <a:endParaRPr lang="it-IT" sz="2000" dirty="0">
              <a:latin typeface="Arial" panose="020B0604020202020204" pitchFamily="34" charset="0"/>
              <a:cs typeface="Arial" panose="020B0604020202020204" pitchFamily="34" charset="0"/>
            </a:endParaRPr>
          </a:p>
        </p:txBody>
      </p:sp>
      <p:sp>
        <p:nvSpPr>
          <p:cNvPr id="3" name="Rettangolo 2"/>
          <p:cNvSpPr/>
          <p:nvPr/>
        </p:nvSpPr>
        <p:spPr>
          <a:xfrm>
            <a:off x="861235" y="2192384"/>
            <a:ext cx="11251509" cy="3822457"/>
          </a:xfrm>
          <a:prstGeom prst="rect">
            <a:avLst/>
          </a:prstGeom>
          <a:solidFill>
            <a:srgbClr val="FFFF00"/>
          </a:solidFill>
        </p:spPr>
        <p:txBody>
          <a:bodyPr wrap="square">
            <a:spAutoFit/>
          </a:bodyPr>
          <a:lstStyle/>
          <a:p>
            <a:pPr indent="450215" algn="just">
              <a:lnSpc>
                <a:spcPct val="150000"/>
              </a:lnSpc>
              <a:spcAft>
                <a:spcPts val="0"/>
              </a:spcAft>
            </a:pPr>
            <a:r>
              <a:rPr lang="it-IT" sz="2400" b="1" dirty="0" smtClean="0">
                <a:solidFill>
                  <a:srgbClr val="888888"/>
                </a:solidFill>
                <a:latin typeface="Sitka Small" panose="02000505000000020004" pitchFamily="2" charset="0"/>
                <a:ea typeface="Times New Roman" panose="02020603050405020304" pitchFamily="18" charset="0"/>
              </a:rPr>
              <a:t>DARE</a:t>
            </a:r>
            <a:r>
              <a:rPr lang="it-IT" sz="2400" i="1"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 </a:t>
            </a:r>
            <a:endParaRPr lang="it-IT" sz="2400" i="1" dirty="0">
              <a:solidFill>
                <a:srgbClr val="888888"/>
              </a:solidFill>
              <a:latin typeface="Sitka Small" panose="02000505000000020004" pitchFamily="2" charset="0"/>
              <a:ea typeface="Times New Roman" panose="02020603050405020304" pitchFamily="18" charset="0"/>
              <a:cs typeface="Arial" panose="020B0604020202020204" pitchFamily="34" charset="0"/>
            </a:endParaRPr>
          </a:p>
          <a:p>
            <a:pPr indent="450215" algn="just">
              <a:lnSpc>
                <a:spcPct val="150000"/>
              </a:lnSpc>
              <a:spcAft>
                <a:spcPts val="0"/>
              </a:spcAft>
            </a:pPr>
            <a:r>
              <a:rPr lang="it-IT" sz="2000" i="1"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Dare </a:t>
            </a:r>
            <a:r>
              <a:rPr lang="it-IT" sz="2000" i="1" dirty="0">
                <a:solidFill>
                  <a:srgbClr val="888888"/>
                </a:solidFill>
                <a:latin typeface="Sitka Small" panose="02000505000000020004" pitchFamily="2" charset="0"/>
                <a:ea typeface="Times New Roman" panose="02020603050405020304" pitchFamily="18" charset="0"/>
                <a:cs typeface="Arial" panose="020B0604020202020204" pitchFamily="34" charset="0"/>
              </a:rPr>
              <a:t>carezze è OK. Raramente si vizia qualcuno dandogli troppe carezze positive. Per i primi 18 mesi di vita, o giù di lì, si possono liberamente dare carezze positive ai propri bambini che le assorbiranno e diventeranno felici, </a:t>
            </a:r>
            <a:r>
              <a:rPr lang="it-IT" sz="2000" i="1"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ottimisti, e </a:t>
            </a:r>
            <a:r>
              <a:rPr lang="it-IT" sz="2000" i="1" dirty="0">
                <a:solidFill>
                  <a:srgbClr val="888888"/>
                </a:solidFill>
                <a:latin typeface="Sitka Small" panose="02000505000000020004" pitchFamily="2" charset="0"/>
                <a:ea typeface="Times New Roman" panose="02020603050405020304" pitchFamily="18" charset="0"/>
                <a:cs typeface="Arial" panose="020B0604020202020204" pitchFamily="34" charset="0"/>
              </a:rPr>
              <a:t>questo sarà un piacevole aiuto per il resto della loro vita</a:t>
            </a:r>
            <a:r>
              <a:rPr lang="it-IT" sz="2000" i="1"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 </a:t>
            </a:r>
            <a:r>
              <a:rPr lang="it-IT" sz="2000" i="1" dirty="0">
                <a:solidFill>
                  <a:srgbClr val="888888"/>
                </a:solidFill>
                <a:latin typeface="Sitka Small" panose="02000505000000020004" pitchFamily="2" charset="0"/>
                <a:ea typeface="Times New Roman" panose="02020603050405020304" pitchFamily="18" charset="0"/>
                <a:cs typeface="Arial" panose="020B0604020202020204" pitchFamily="34" charset="0"/>
              </a:rPr>
              <a:t>Carezze positive date da amici, innamorati, dipendenti di lavoro e altri avranno come risultato un senso di benessere e piacevoli rapporti reciproci. Se si è aperti a queste carezze, vi sarà una tendenza a ottenere in cambio una quantità uguale a quella data. </a:t>
            </a:r>
            <a:endParaRPr lang="it-IT" sz="2000" dirty="0">
              <a:latin typeface="Sitka Small" panose="02000505000000020004" pitchFamily="2" charset="0"/>
            </a:endParaRPr>
          </a:p>
        </p:txBody>
      </p:sp>
      <p:sp>
        <p:nvSpPr>
          <p:cNvPr id="5" name="Rettangolo 4"/>
          <p:cNvSpPr/>
          <p:nvPr/>
        </p:nvSpPr>
        <p:spPr>
          <a:xfrm>
            <a:off x="3059904" y="3580491"/>
            <a:ext cx="6096000" cy="754694"/>
          </a:xfrm>
          <a:prstGeom prst="rect">
            <a:avLst/>
          </a:prstGeom>
        </p:spPr>
        <p:txBody>
          <a:bodyPr>
            <a:spAutoFit/>
          </a:bodyPr>
          <a:lstStyle/>
          <a:p>
            <a:pPr indent="450215">
              <a:lnSpc>
                <a:spcPct val="150000"/>
              </a:lnSpc>
              <a:spcAft>
                <a:spcPts val="0"/>
              </a:spcAft>
            </a:pP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124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2383" y="489397"/>
            <a:ext cx="10637949" cy="6740307"/>
          </a:xfrm>
          <a:prstGeom prst="rect">
            <a:avLst/>
          </a:prstGeom>
          <a:solidFill>
            <a:srgbClr val="FFFF00"/>
          </a:solidFill>
        </p:spPr>
        <p:txBody>
          <a:bodyPr wrap="square">
            <a:spAutoFit/>
          </a:bodyPr>
          <a:lstStyle/>
          <a:p>
            <a:pPr indent="450215" algn="just">
              <a:lnSpc>
                <a:spcPct val="150000"/>
              </a:lnSpc>
              <a:spcAft>
                <a:spcPts val="0"/>
              </a:spcAft>
            </a:pPr>
            <a:r>
              <a:rPr lang="it-IT" sz="2400" b="1" i="1" dirty="0">
                <a:solidFill>
                  <a:srgbClr val="888888"/>
                </a:solidFill>
                <a:latin typeface="Arial" panose="020B0604020202020204" pitchFamily="34" charset="0"/>
                <a:ea typeface="Times New Roman" panose="02020603050405020304" pitchFamily="18" charset="0"/>
                <a:cs typeface="Arial" panose="020B0604020202020204" pitchFamily="34" charset="0"/>
              </a:rPr>
              <a:t>PRENDERE </a:t>
            </a:r>
            <a:r>
              <a:rPr lang="it-IT" sz="2000" b="1" i="1"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endParaRPr lang="it-IT" sz="20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indent="450215" algn="just">
              <a:lnSpc>
                <a:spcPct val="150000"/>
              </a:lnSpc>
              <a:spcAft>
                <a:spcPts val="0"/>
              </a:spcAft>
            </a:pPr>
            <a:r>
              <a:rPr lang="it-IT" sz="2000"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anc</a:t>
            </a: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he </a:t>
            </a:r>
            <a:r>
              <a:rPr lang="it-IT" sz="2000" i="1" dirty="0">
                <a:solidFill>
                  <a:srgbClr val="888888"/>
                </a:solidFill>
                <a:latin typeface="Arial" panose="020B0604020202020204" pitchFamily="34" charset="0"/>
                <a:ea typeface="Times New Roman" panose="02020603050405020304" pitchFamily="18" charset="0"/>
                <a:cs typeface="Arial" panose="020B0604020202020204" pitchFamily="34" charset="0"/>
              </a:rPr>
              <a:t>ricevere carezze è OK. Osservate come i neonati o i bambini piccoli prosperano con qualsiasi cosa positiva e non si preoccupano neppure di dire grazie, ma solo di assorbire lentamente la carezza e di sentirsi bene. Gli adulti ben educati, che non sanno che è OK ricevere carezze positive, dicono velocemente grazie e si scrollano via la carezza o si irrigidiscono domandandosi cosa devono fare per restituire il favore. Una carezza data liberamente non obbliga a nessuna risposta. </a:t>
            </a:r>
            <a:r>
              <a:rPr lang="it-IT" sz="2000"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endParaRPr lang="it-IT" sz="2000" dirty="0">
              <a:latin typeface="Arial" panose="020B0604020202020204" pitchFamily="34" charset="0"/>
              <a:ea typeface="Calibri" panose="020F0502020204030204" pitchFamily="34" charset="0"/>
              <a:cs typeface="Arial" panose="020B0604020202020204" pitchFamily="34" charset="0"/>
            </a:endParaRPr>
          </a:p>
          <a:p>
            <a:pPr indent="450215" algn="just">
              <a:lnSpc>
                <a:spcPct val="150000"/>
              </a:lnSpc>
            </a:pPr>
            <a:r>
              <a:rPr lang="it-IT" sz="24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CHIEDERE CAREZZE </a:t>
            </a:r>
          </a:p>
          <a:p>
            <a:pPr indent="450215" algn="just">
              <a:lnSpc>
                <a:spcPct val="150000"/>
              </a:lnSpc>
            </a:pP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E</a:t>
            </a:r>
            <a:r>
              <a:rPr lang="it-IT" sz="2000" i="1" dirty="0">
                <a:solidFill>
                  <a:srgbClr val="888888"/>
                </a:solidFill>
                <a:latin typeface="Arial" panose="020B0604020202020204" pitchFamily="34" charset="0"/>
                <a:ea typeface="Times New Roman" panose="02020603050405020304" pitchFamily="18" charset="0"/>
                <a:cs typeface="Arial" panose="020B0604020202020204" pitchFamily="34" charset="0"/>
              </a:rPr>
              <a:t>’ OK anche chiedere carezze, e quelle che si ottengono domandandole hanno la stessa importanza di quelle date spontaneamente. Non dobbiamo aspettarci che la gente ci legga nel pensiero quello che desideriamo. Il neonato piange per ottenere il tipo di attenzioni che vuole e ne gioisce quando le ottiene. Questo sistema di chiedere direttamente ciò che si vuole aumenta al massimo le possibilità di ottenerlo, ed è un buon sistema per ogni età</a:t>
            </a: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a:t>
            </a:r>
          </a:p>
          <a:p>
            <a:pPr indent="450215" algn="just">
              <a:lnSpc>
                <a:spcPct val="150000"/>
              </a:lnSpc>
            </a:pP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 </a:t>
            </a:r>
            <a:endParaRPr lang="it-IT"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1749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76529" y="1139605"/>
            <a:ext cx="9749307" cy="3970318"/>
          </a:xfrm>
          <a:prstGeom prst="rect">
            <a:avLst/>
          </a:prstGeom>
          <a:solidFill>
            <a:srgbClr val="FFFF00"/>
          </a:solidFill>
        </p:spPr>
        <p:txBody>
          <a:bodyPr wrap="square">
            <a:spAutoFit/>
          </a:bodyPr>
          <a:lstStyle/>
          <a:p>
            <a:pPr indent="450215" algn="just">
              <a:lnSpc>
                <a:spcPct val="150000"/>
              </a:lnSpc>
            </a:pPr>
            <a:r>
              <a:rPr lang="it-IT" sz="2400" b="1" i="1" dirty="0">
                <a:solidFill>
                  <a:srgbClr val="888888"/>
                </a:solidFill>
                <a:latin typeface="Arial" panose="020B0604020202020204" pitchFamily="34" charset="0"/>
                <a:ea typeface="Times New Roman" panose="02020603050405020304" pitchFamily="18" charset="0"/>
                <a:cs typeface="Arial" panose="020B0604020202020204" pitchFamily="34" charset="0"/>
              </a:rPr>
              <a:t>RIFIUTARE DI DARE CAREZZE </a:t>
            </a:r>
            <a:endParaRPr lang="it-IT" sz="24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indent="450215" algn="just">
              <a:lnSpc>
                <a:spcPct val="150000"/>
              </a:lnSpc>
            </a:pPr>
            <a:endParaRPr lang="it-IT" sz="2400" b="1"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indent="450215" algn="just">
              <a:lnSpc>
                <a:spcPct val="150000"/>
              </a:lnSpc>
            </a:pP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Non </a:t>
            </a:r>
            <a:r>
              <a:rPr lang="it-IT" sz="2000" i="1" dirty="0">
                <a:solidFill>
                  <a:srgbClr val="888888"/>
                </a:solidFill>
                <a:latin typeface="Arial" panose="020B0604020202020204" pitchFamily="34" charset="0"/>
                <a:ea typeface="Times New Roman" panose="02020603050405020304" pitchFamily="18" charset="0"/>
                <a:cs typeface="Arial" panose="020B0604020202020204" pitchFamily="34" charset="0"/>
              </a:rPr>
              <a:t>si è obbligati a dare agli altri quello che vogliono. Quando si dà, e non si ha voglia di farlo, non se ne ricava nessuna gioia e neppure l’altra persona si sentirà bene. </a:t>
            </a:r>
            <a:endPar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indent="450215" algn="just">
              <a:lnSpc>
                <a:spcPct val="150000"/>
              </a:lnSpc>
            </a:pPr>
            <a:r>
              <a:rPr lang="it-IT" sz="2000" i="1" dirty="0" smtClean="0">
                <a:solidFill>
                  <a:srgbClr val="888888"/>
                </a:solidFill>
                <a:latin typeface="Arial" panose="020B0604020202020204" pitchFamily="34" charset="0"/>
                <a:ea typeface="Times New Roman" panose="02020603050405020304" pitchFamily="18" charset="0"/>
                <a:cs typeface="Arial" panose="020B0604020202020204" pitchFamily="34" charset="0"/>
              </a:rPr>
              <a:t>Purtroppo </a:t>
            </a:r>
            <a:r>
              <a:rPr lang="it-IT" sz="2000" i="1" dirty="0">
                <a:solidFill>
                  <a:srgbClr val="888888"/>
                </a:solidFill>
                <a:latin typeface="Arial" panose="020B0604020202020204" pitchFamily="34" charset="0"/>
                <a:ea typeface="Times New Roman" panose="02020603050405020304" pitchFamily="18" charset="0"/>
                <a:cs typeface="Arial" panose="020B0604020202020204" pitchFamily="34" charset="0"/>
              </a:rPr>
              <a:t>quelli che danno carezze, sia quando desiderano che quando non lo desiderano, presumono che gli altri si comportino allo stesso modo, e così svalutano la maggior parte delle carezze che ricevono. </a:t>
            </a:r>
            <a:endParaRPr lang="it-IT"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5540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64405" y="366790"/>
            <a:ext cx="10212947" cy="5761449"/>
          </a:xfrm>
          <a:prstGeom prst="rect">
            <a:avLst/>
          </a:prstGeom>
          <a:solidFill>
            <a:srgbClr val="FFFF00"/>
          </a:solidFill>
        </p:spPr>
        <p:txBody>
          <a:bodyPr wrap="square">
            <a:spAutoFit/>
          </a:bodyPr>
          <a:lstStyle/>
          <a:p>
            <a:pPr indent="450215" algn="just">
              <a:lnSpc>
                <a:spcPct val="150000"/>
              </a:lnSpc>
              <a:spcAft>
                <a:spcPts val="0"/>
              </a:spcAft>
            </a:pPr>
            <a:r>
              <a:rPr lang="it-IT" sz="2800" b="1" i="1" u="sng" dirty="0">
                <a:solidFill>
                  <a:srgbClr val="888888"/>
                </a:solidFill>
                <a:latin typeface="Arial" panose="020B0604020202020204" pitchFamily="34" charset="0"/>
                <a:ea typeface="Times New Roman" panose="02020603050405020304" pitchFamily="18" charset="0"/>
                <a:cs typeface="Arial" panose="020B0604020202020204" pitchFamily="34" charset="0"/>
              </a:rPr>
              <a:t>qualsiasi tipo di carezza è meglio di nessuna carezza,</a:t>
            </a:r>
            <a:r>
              <a:rPr lang="it-IT" sz="2800" b="1" u="sng" dirty="0">
                <a:solidFill>
                  <a:srgbClr val="888888"/>
                </a:solidFill>
                <a:latin typeface="Arial" panose="020B0604020202020204" pitchFamily="34" charset="0"/>
                <a:ea typeface="Times New Roman" panose="02020603050405020304" pitchFamily="18" charset="0"/>
                <a:cs typeface="Arial" panose="020B0604020202020204" pitchFamily="34" charset="0"/>
              </a:rPr>
              <a:t> </a:t>
            </a:r>
            <a:endParaRPr lang="it-IT" sz="2800" b="1" u="sng" dirty="0" smtClean="0">
              <a:solidFill>
                <a:srgbClr val="888888"/>
              </a:solidFill>
              <a:latin typeface="Arial" panose="020B0604020202020204" pitchFamily="34" charset="0"/>
              <a:ea typeface="Times New Roman" panose="02020603050405020304" pitchFamily="18" charset="0"/>
              <a:cs typeface="Arial" panose="020B0604020202020204" pitchFamily="34" charset="0"/>
            </a:endParaRPr>
          </a:p>
          <a:p>
            <a:pPr indent="450215" algn="just">
              <a:lnSpc>
                <a:spcPct val="150000"/>
              </a:lnSpc>
              <a:spcAft>
                <a:spcPts val="0"/>
              </a:spcAft>
            </a:pP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Può </a:t>
            </a:r>
            <a:r>
              <a:rPr lang="it-IT" sz="2000" dirty="0">
                <a:solidFill>
                  <a:srgbClr val="888888"/>
                </a:solidFill>
                <a:latin typeface="Sitka Small" panose="02000505000000020004" pitchFamily="2" charset="0"/>
                <a:ea typeface="Times New Roman" panose="02020603050405020304" pitchFamily="18" charset="0"/>
                <a:cs typeface="Arial" panose="020B0604020202020204" pitchFamily="34" charset="0"/>
              </a:rPr>
              <a:t>sembrare assurdo, ma </a:t>
            </a: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è un </a:t>
            </a:r>
            <a:r>
              <a:rPr lang="it-IT" sz="2000" dirty="0">
                <a:solidFill>
                  <a:srgbClr val="888888"/>
                </a:solidFill>
                <a:latin typeface="Sitka Small" panose="02000505000000020004" pitchFamily="2" charset="0"/>
                <a:ea typeface="Times New Roman" panose="02020603050405020304" pitchFamily="18" charset="0"/>
                <a:cs typeface="Arial" panose="020B0604020202020204" pitchFamily="34" charset="0"/>
              </a:rPr>
              <a:t>principio fondamentale che anima il comportamento degli esseri umani </a:t>
            </a: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 ovvero </a:t>
            </a:r>
            <a:r>
              <a:rPr lang="it-IT" sz="2000" dirty="0">
                <a:solidFill>
                  <a:srgbClr val="888888"/>
                </a:solidFill>
                <a:latin typeface="Sitka Small" panose="02000505000000020004" pitchFamily="2" charset="0"/>
                <a:ea typeface="Times New Roman" panose="02020603050405020304" pitchFamily="18" charset="0"/>
                <a:cs typeface="Arial" panose="020B0604020202020204" pitchFamily="34" charset="0"/>
              </a:rPr>
              <a:t>il nostro bisogno di essere accarezzati è così importante che se non riceviamo sufficienti carezze positive, faremo in modo di avere almeno quelle negative. </a:t>
            </a:r>
            <a:endPar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endParaRPr>
          </a:p>
          <a:p>
            <a:pPr indent="450215" algn="just">
              <a:lnSpc>
                <a:spcPct val="150000"/>
              </a:lnSpc>
              <a:spcAft>
                <a:spcPts val="0"/>
              </a:spcAft>
            </a:pP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Crudeli </a:t>
            </a:r>
            <a:r>
              <a:rPr lang="it-IT" sz="2000" dirty="0">
                <a:solidFill>
                  <a:srgbClr val="888888"/>
                </a:solidFill>
                <a:latin typeface="Sitka Small" panose="02000505000000020004" pitchFamily="2" charset="0"/>
                <a:ea typeface="Times New Roman" panose="02020603050405020304" pitchFamily="18" charset="0"/>
                <a:cs typeface="Arial" panose="020B0604020202020204" pitchFamily="34" charset="0"/>
              </a:rPr>
              <a:t>esperimenti di laboratorio dimostrano che topi, sottoposti a dolorose scariche elettriche, crescono meglio di quelli che, soggetti ad identiche condizioni, non hanno alcun tipo di stimolazione </a:t>
            </a: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 </a:t>
            </a:r>
          </a:p>
          <a:p>
            <a:pPr indent="450215" algn="just">
              <a:lnSpc>
                <a:spcPct val="150000"/>
              </a:lnSpc>
              <a:spcAft>
                <a:spcPts val="0"/>
              </a:spcAft>
            </a:pPr>
            <a:r>
              <a:rPr lang="it-IT" sz="2000" dirty="0" smtClean="0">
                <a:solidFill>
                  <a:srgbClr val="888888"/>
                </a:solidFill>
                <a:latin typeface="Sitka Small" panose="02000505000000020004" pitchFamily="2" charset="0"/>
                <a:ea typeface="Times New Roman" panose="02020603050405020304" pitchFamily="18" charset="0"/>
                <a:cs typeface="Arial" panose="020B0604020202020204" pitchFamily="34" charset="0"/>
              </a:rPr>
              <a:t>Nei </a:t>
            </a:r>
            <a:r>
              <a:rPr lang="it-IT" sz="2000" dirty="0">
                <a:solidFill>
                  <a:srgbClr val="888888"/>
                </a:solidFill>
                <a:latin typeface="Sitka Small" panose="02000505000000020004" pitchFamily="2" charset="0"/>
                <a:ea typeface="Times New Roman" panose="02020603050405020304" pitchFamily="18" charset="0"/>
                <a:cs typeface="Arial" panose="020B0604020202020204" pitchFamily="34" charset="0"/>
              </a:rPr>
              <a:t>bambini è semplice verificare questo principio, se ci dedichiamo ad osservarli, possiamo accorgerci facilmente di quanto essi preferiscano escogitare sistemi per ottenere carezze negative piuttosto che rimanere nella totale indifferenza. </a:t>
            </a:r>
            <a:endParaRPr lang="it-IT" sz="2000" dirty="0">
              <a:effectLst/>
              <a:latin typeface="Sitka Small" panose="0200050500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265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223" y="20336"/>
            <a:ext cx="10620777" cy="6920997"/>
          </a:xfrm>
          <a:prstGeom prst="rect">
            <a:avLst/>
          </a:prstGeom>
          <a:solidFill>
            <a:srgbClr val="C00000"/>
          </a:solidFill>
        </p:spPr>
        <p:txBody>
          <a:bodyPr wrap="square">
            <a:spAutoFit/>
          </a:bodyPr>
          <a:lstStyle/>
          <a:p>
            <a:pPr algn="ctr">
              <a:lnSpc>
                <a:spcPct val="107000"/>
              </a:lnSpc>
              <a:spcAft>
                <a:spcPts val="800"/>
              </a:spcAft>
            </a:pPr>
            <a:r>
              <a:rPr lang="it-IT" sz="3200" b="1" dirty="0">
                <a:latin typeface="Arial Rounded MT Bold" panose="020F0704030504030204" pitchFamily="34" charset="0"/>
                <a:ea typeface="Calibri" panose="020F0502020204030204" pitchFamily="34" charset="0"/>
                <a:cs typeface="Times New Roman" panose="02020603050405020304" pitchFamily="18" charset="0"/>
              </a:rPr>
              <a:t>LA FAVOLA DEI "CALDOMORBIDI" </a:t>
            </a:r>
          </a:p>
          <a:p>
            <a:pPr algn="ctr">
              <a:lnSpc>
                <a:spcPct val="107000"/>
              </a:lnSpc>
              <a:spcAft>
                <a:spcPts val="800"/>
              </a:spcAft>
            </a:pPr>
            <a:r>
              <a:rPr lang="it-IT" sz="3200" b="1" dirty="0">
                <a:latin typeface="Arial Rounded MT Bold" panose="020F0704030504030204" pitchFamily="34" charset="0"/>
                <a:ea typeface="Calibri" panose="020F0502020204030204" pitchFamily="34" charset="0"/>
                <a:cs typeface="Times New Roman" panose="02020603050405020304" pitchFamily="18" charset="0"/>
              </a:rPr>
              <a:t>Claude </a:t>
            </a:r>
            <a:r>
              <a:rPr lang="it-IT" sz="3200" b="1" dirty="0" smtClean="0">
                <a:latin typeface="Arial Rounded MT Bold" panose="020F0704030504030204" pitchFamily="34" charset="0"/>
                <a:ea typeface="Calibri" panose="020F0502020204030204" pitchFamily="34" charset="0"/>
                <a:cs typeface="Times New Roman" panose="02020603050405020304" pitchFamily="18" charset="0"/>
              </a:rPr>
              <a:t>Steiner </a:t>
            </a:r>
            <a:endParaRPr lang="it-IT" sz="3200" b="1" dirty="0">
              <a:latin typeface="Arial Rounded MT Bold" panose="020F07040305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p>
          <a:p>
            <a:r>
              <a:rPr lang="it-IT" dirty="0">
                <a:latin typeface="Calibri" panose="020F0502020204030204" pitchFamily="34" charset="0"/>
                <a:ea typeface="Calibri" panose="020F0502020204030204" pitchFamily="34" charset="0"/>
                <a:cs typeface="Times New Roman" panose="02020603050405020304" pitchFamily="18" charset="0"/>
              </a:rPr>
              <a:t> </a:t>
            </a:r>
            <a:r>
              <a:rPr lang="it-IT" sz="2800" dirty="0">
                <a:latin typeface="Calibri" panose="020F0502020204030204" pitchFamily="34" charset="0"/>
                <a:ea typeface="Calibri" panose="020F0502020204030204" pitchFamily="34" charset="0"/>
                <a:cs typeface="Times New Roman" panose="02020603050405020304" pitchFamily="18" charset="0"/>
              </a:rPr>
              <a:t>C'era una volta un luogo, molto, molto, molto tempo fa, dove vivevano delle persone felici. Fra queste persone felici ce n'erano due che si chiamavano Luca e Vera. Luca e Vera vivevano con i loro due figli Elisa e Marco. Per poter comprendere quanto erano felici, dobbiamo spiegare come erano solite andare le cose in quel tempo e in quel luogo. Vedete, in quei giorni felici, quando un bimbo nasceva trovava nella sua culla, posto vicino a dove appoggiava il suo pancino, un piccolo, soffice e caldo sacchetto morbido. E, quando il bambino infilava la sua manina nel sacchetto, poteva sempre estrarne un…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caldomorbido</a:t>
            </a:r>
            <a:r>
              <a:rPr lang="it-IT" sz="2800" dirty="0">
                <a:latin typeface="Calibri" panose="020F0502020204030204" pitchFamily="34" charset="0"/>
                <a:ea typeface="Calibri" panose="020F0502020204030204" pitchFamily="34" charset="0"/>
                <a:cs typeface="Times New Roman" panose="02020603050405020304" pitchFamily="18" charset="0"/>
              </a:rPr>
              <a:t>". I </a:t>
            </a:r>
            <a:r>
              <a:rPr lang="it-IT" sz="2800" dirty="0" err="1">
                <a:latin typeface="Calibri" panose="020F0502020204030204" pitchFamily="34" charset="0"/>
                <a:ea typeface="Calibri" panose="020F0502020204030204" pitchFamily="34" charset="0"/>
                <a:cs typeface="Times New Roman" panose="02020603050405020304" pitchFamily="18" charset="0"/>
              </a:rPr>
              <a:t>caldomorbidi</a:t>
            </a:r>
            <a:r>
              <a:rPr lang="it-IT" sz="2800" dirty="0">
                <a:latin typeface="Calibri" panose="020F0502020204030204" pitchFamily="34" charset="0"/>
                <a:ea typeface="Calibri" panose="020F0502020204030204" pitchFamily="34" charset="0"/>
                <a:cs typeface="Times New Roman" panose="02020603050405020304" pitchFamily="18" charset="0"/>
              </a:rPr>
              <a:t> in quel tempo erano abbondantissimi e molto richiesti perché, in qualunque momento una persona ne sentisse il bisogno, poteva prenderne uno e subito si sentiva calda e morbida a </a:t>
            </a:r>
            <a:r>
              <a:rPr lang="it-IT" sz="2800" dirty="0" smtClean="0">
                <a:latin typeface="Calibri" panose="020F0502020204030204" pitchFamily="34" charset="0"/>
                <a:ea typeface="Calibri" panose="020F0502020204030204" pitchFamily="34" charset="0"/>
                <a:cs typeface="Times New Roman" panose="02020603050405020304" pitchFamily="18" charset="0"/>
              </a:rPr>
              <a:t>lungo</a:t>
            </a:r>
            <a:endParaRPr lang="it-IT" dirty="0"/>
          </a:p>
        </p:txBody>
      </p:sp>
    </p:spTree>
    <p:extLst>
      <p:ext uri="{BB962C8B-B14F-4D97-AF65-F5344CB8AC3E}">
        <p14:creationId xmlns:p14="http://schemas.microsoft.com/office/powerpoint/2010/main" val="3383992907"/>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225</TotalTime>
  <Words>2912</Words>
  <Application>Microsoft Office PowerPoint</Application>
  <PresentationFormat>Widescreen</PresentationFormat>
  <Paragraphs>57</Paragraphs>
  <Slides>20</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20</vt:i4>
      </vt:variant>
    </vt:vector>
  </HeadingPairs>
  <TitlesOfParts>
    <vt:vector size="31" baseType="lpstr">
      <vt:lpstr>Arial Unicode MS</vt:lpstr>
      <vt:lpstr>Arial</vt:lpstr>
      <vt:lpstr>Arial Rounded MT Bold</vt:lpstr>
      <vt:lpstr>Calibri</vt:lpstr>
      <vt:lpstr>Century Gothic</vt:lpstr>
      <vt:lpstr>Showcard Gothic</vt:lpstr>
      <vt:lpstr>Sitka Small</vt:lpstr>
      <vt:lpstr>Times New Roman</vt:lpstr>
      <vt:lpstr>Verdana</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Utente Windows</cp:lastModifiedBy>
  <cp:revision>18</cp:revision>
  <dcterms:created xsi:type="dcterms:W3CDTF">2019-03-24T19:49:13Z</dcterms:created>
  <dcterms:modified xsi:type="dcterms:W3CDTF">2019-03-26T11:59:21Z</dcterms:modified>
</cp:coreProperties>
</file>