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Composizione 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zucchero</c:v>
                </c:pt>
                <c:pt idx="1">
                  <c:v>burro di cacao</c:v>
                </c:pt>
                <c:pt idx="2">
                  <c:v>pasta  di cacao</c:v>
                </c:pt>
                <c:pt idx="3">
                  <c:v>lecitina</c:v>
                </c:pt>
                <c:pt idx="4">
                  <c:v>vaniglia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45</c:v>
                </c:pt>
                <c:pt idx="1">
                  <c:v>9.5</c:v>
                </c:pt>
                <c:pt idx="2">
                  <c:v>45</c:v>
                </c:pt>
                <c:pt idx="3">
                  <c:v>0.49000000000000027</c:v>
                </c:pt>
                <c:pt idx="4">
                  <c:v>1.0000000000000009E-2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C-654B-A5B3-EC3381CDEE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5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Composizione 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zucchero</c:v>
                </c:pt>
                <c:pt idx="1">
                  <c:v>burro di cacao</c:v>
                </c:pt>
                <c:pt idx="2">
                  <c:v>pasta  di cacao</c:v>
                </c:pt>
                <c:pt idx="3">
                  <c:v>lecitina</c:v>
                </c:pt>
                <c:pt idx="4">
                  <c:v>vaniglia</c:v>
                </c:pt>
                <c:pt idx="5">
                  <c:v>latte in polvere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45</c:v>
                </c:pt>
                <c:pt idx="1">
                  <c:v>24.5</c:v>
                </c:pt>
                <c:pt idx="2">
                  <c:v>10</c:v>
                </c:pt>
                <c:pt idx="3">
                  <c:v>0.49000000000000027</c:v>
                </c:pt>
                <c:pt idx="4">
                  <c:v>1.0000000000000005E-2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C-0A4C-9F97-D2F0B57ED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5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Composizione %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zucchero</c:v>
                </c:pt>
                <c:pt idx="1">
                  <c:v>burro di cacao</c:v>
                </c:pt>
                <c:pt idx="2">
                  <c:v>lecitina</c:v>
                </c:pt>
                <c:pt idx="3">
                  <c:v>vaniglia</c:v>
                </c:pt>
                <c:pt idx="4">
                  <c:v>latte in polvere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45</c:v>
                </c:pt>
                <c:pt idx="1">
                  <c:v>29.5</c:v>
                </c:pt>
                <c:pt idx="2">
                  <c:v>0.49000000000000027</c:v>
                </c:pt>
                <c:pt idx="3">
                  <c:v>1.0000000000000005E-2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3-D942-8793-133678A0DD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5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B3E66-5A5F-4FE2-AA77-1D74C3681C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C71F75-F974-4DD1-A22C-2CA6FA99A074}">
      <dgm:prSet/>
      <dgm:spPr/>
      <dgm:t>
        <a:bodyPr/>
        <a:lstStyle/>
        <a:p>
          <a:pPr rtl="0"/>
          <a:r>
            <a:rPr lang="fr-FR" b="0" i="0" baseline="0" dirty="0" err="1"/>
            <a:t>Cioccolato</a:t>
          </a:r>
          <a:r>
            <a:rPr lang="fr-FR" b="0" i="0" baseline="0" dirty="0"/>
            <a:t> </a:t>
          </a:r>
          <a:r>
            <a:rPr lang="fr-FR" b="0" i="0" baseline="0" dirty="0" err="1"/>
            <a:t>fondente</a:t>
          </a:r>
          <a:endParaRPr lang="fr-FR" b="0" i="0" baseline="0" dirty="0"/>
        </a:p>
      </dgm:t>
    </dgm:pt>
    <dgm:pt modelId="{6192E612-BB4C-4723-A60F-D4523DAF4BF8}" type="parTrans" cxnId="{B7D33CF6-E24B-4578-9500-80A1020BDCAF}">
      <dgm:prSet/>
      <dgm:spPr/>
      <dgm:t>
        <a:bodyPr/>
        <a:lstStyle/>
        <a:p>
          <a:endParaRPr lang="it-IT"/>
        </a:p>
      </dgm:t>
    </dgm:pt>
    <dgm:pt modelId="{7A2943FC-95A9-4D8B-A280-1AA220E06E11}" type="sibTrans" cxnId="{B7D33CF6-E24B-4578-9500-80A1020BDCAF}">
      <dgm:prSet/>
      <dgm:spPr/>
      <dgm:t>
        <a:bodyPr/>
        <a:lstStyle/>
        <a:p>
          <a:endParaRPr lang="it-IT"/>
        </a:p>
      </dgm:t>
    </dgm:pt>
    <dgm:pt modelId="{F96BECD0-6ED2-4F44-ACC3-10D7DE3C2CE7}">
      <dgm:prSet/>
      <dgm:spPr/>
      <dgm:t>
        <a:bodyPr/>
        <a:lstStyle/>
        <a:p>
          <a:pPr rtl="0"/>
          <a:r>
            <a:rPr lang="fr-FR" b="0" i="0" baseline="0" dirty="0" err="1"/>
            <a:t>Cioccolato</a:t>
          </a:r>
          <a:r>
            <a:rPr lang="fr-FR" b="0" i="0" baseline="0" dirty="0"/>
            <a:t> al latte</a:t>
          </a:r>
        </a:p>
      </dgm:t>
    </dgm:pt>
    <dgm:pt modelId="{67BD1266-A9E5-4E8A-A0DF-45E77B1C7033}" type="parTrans" cxnId="{390C9F35-F2B6-4EA0-B52D-E739B5704459}">
      <dgm:prSet/>
      <dgm:spPr/>
      <dgm:t>
        <a:bodyPr/>
        <a:lstStyle/>
        <a:p>
          <a:endParaRPr lang="it-IT"/>
        </a:p>
      </dgm:t>
    </dgm:pt>
    <dgm:pt modelId="{39BC5CCF-3B72-4F03-9CBC-FF10F38E877A}" type="sibTrans" cxnId="{390C9F35-F2B6-4EA0-B52D-E739B5704459}">
      <dgm:prSet/>
      <dgm:spPr/>
      <dgm:t>
        <a:bodyPr/>
        <a:lstStyle/>
        <a:p>
          <a:endParaRPr lang="it-IT"/>
        </a:p>
      </dgm:t>
    </dgm:pt>
    <dgm:pt modelId="{3F77EE56-3E2B-46C5-9060-8EA30C528819}">
      <dgm:prSet/>
      <dgm:spPr/>
      <dgm:t>
        <a:bodyPr/>
        <a:lstStyle/>
        <a:p>
          <a:pPr rtl="0"/>
          <a:r>
            <a:rPr lang="fr-FR" b="0" i="0" baseline="0" dirty="0" err="1"/>
            <a:t>Cioccolato</a:t>
          </a:r>
          <a:r>
            <a:rPr lang="fr-FR" b="0" i="0" baseline="0" dirty="0"/>
            <a:t> </a:t>
          </a:r>
          <a:r>
            <a:rPr lang="fr-FR" b="0" i="0" baseline="0" dirty="0" err="1"/>
            <a:t>bianco</a:t>
          </a:r>
          <a:endParaRPr lang="fr-FR" b="0" i="0" baseline="0" dirty="0"/>
        </a:p>
      </dgm:t>
    </dgm:pt>
    <dgm:pt modelId="{7C6B0EDF-EC57-413C-9772-D5B6D918EBD8}" type="parTrans" cxnId="{57ED000C-9C20-4CE9-8DA9-4DA660740BBC}">
      <dgm:prSet/>
      <dgm:spPr/>
      <dgm:t>
        <a:bodyPr/>
        <a:lstStyle/>
        <a:p>
          <a:endParaRPr lang="it-IT"/>
        </a:p>
      </dgm:t>
    </dgm:pt>
    <dgm:pt modelId="{279C37B6-EDEE-4560-AE1F-9979920CB777}" type="sibTrans" cxnId="{57ED000C-9C20-4CE9-8DA9-4DA660740BBC}">
      <dgm:prSet/>
      <dgm:spPr/>
      <dgm:t>
        <a:bodyPr/>
        <a:lstStyle/>
        <a:p>
          <a:endParaRPr lang="it-IT"/>
        </a:p>
      </dgm:t>
    </dgm:pt>
    <dgm:pt modelId="{B62B49D4-7FB2-432F-A18F-55FB1FCE5344}" type="pres">
      <dgm:prSet presAssocID="{14AB3E66-5A5F-4FE2-AA77-1D74C3681C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AB663B6-59BD-41BB-8B99-3C8C3A63CC80}" type="pres">
      <dgm:prSet presAssocID="{14AB3E66-5A5F-4FE2-AA77-1D74C3681C4E}" presName="cycle" presStyleCnt="0"/>
      <dgm:spPr/>
    </dgm:pt>
    <dgm:pt modelId="{2BEB2D3C-30AF-413A-967C-6DEE32C1E195}" type="pres">
      <dgm:prSet presAssocID="{14AB3E66-5A5F-4FE2-AA77-1D74C3681C4E}" presName="centerShape" presStyleCnt="0"/>
      <dgm:spPr/>
    </dgm:pt>
    <dgm:pt modelId="{E922C73E-0A7B-4665-A496-89C7FC54D4F7}" type="pres">
      <dgm:prSet presAssocID="{14AB3E66-5A5F-4FE2-AA77-1D74C3681C4E}" presName="connSite" presStyleLbl="node1" presStyleIdx="0" presStyleCnt="4"/>
      <dgm:spPr/>
    </dgm:pt>
    <dgm:pt modelId="{8633FD45-2498-4DB4-9BCC-17CA8BE23B97}" type="pres">
      <dgm:prSet presAssocID="{14AB3E66-5A5F-4FE2-AA77-1D74C3681C4E}" presName="visible" presStyleLbl="node1" presStyleIdx="0" presStyleCnt="4" custScaleX="170261" custScaleY="174538" custLinFactNeighborX="-429" custLinFactNeighborY="-4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73C922-2526-4077-9291-497DD18A829E}" type="pres">
      <dgm:prSet presAssocID="{6192E612-BB4C-4723-A60F-D4523DAF4BF8}" presName="Name25" presStyleLbl="parChTrans1D1" presStyleIdx="0" presStyleCnt="3"/>
      <dgm:spPr/>
      <dgm:t>
        <a:bodyPr/>
        <a:lstStyle/>
        <a:p>
          <a:endParaRPr lang="it-IT"/>
        </a:p>
      </dgm:t>
    </dgm:pt>
    <dgm:pt modelId="{9B78FA1B-72C0-4334-AE8F-301758D9AD40}" type="pres">
      <dgm:prSet presAssocID="{36C71F75-F974-4DD1-A22C-2CA6FA99A074}" presName="node" presStyleCnt="0"/>
      <dgm:spPr/>
    </dgm:pt>
    <dgm:pt modelId="{E5F06A60-5C42-44CC-A7CF-CAA07A965F70}" type="pres">
      <dgm:prSet presAssocID="{36C71F75-F974-4DD1-A22C-2CA6FA99A074}" presName="parentNode" presStyleLbl="node1" presStyleIdx="1" presStyleCnt="4" custLinFactNeighborX="9849" custLinFactNeighborY="-16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3EEA8A-F80B-4513-A12F-C1436861B32C}" type="pres">
      <dgm:prSet presAssocID="{36C71F75-F974-4DD1-A22C-2CA6FA99A074}" presName="childNode" presStyleLbl="revTx" presStyleIdx="0" presStyleCnt="0">
        <dgm:presLayoutVars>
          <dgm:bulletEnabled val="1"/>
        </dgm:presLayoutVars>
      </dgm:prSet>
      <dgm:spPr/>
    </dgm:pt>
    <dgm:pt modelId="{229B5A98-3D3E-40C3-A706-28029DF79E70}" type="pres">
      <dgm:prSet presAssocID="{67BD1266-A9E5-4E8A-A0DF-45E77B1C7033}" presName="Name25" presStyleLbl="parChTrans1D1" presStyleIdx="1" presStyleCnt="3"/>
      <dgm:spPr/>
      <dgm:t>
        <a:bodyPr/>
        <a:lstStyle/>
        <a:p>
          <a:endParaRPr lang="it-IT"/>
        </a:p>
      </dgm:t>
    </dgm:pt>
    <dgm:pt modelId="{58661790-543D-4EC8-88BB-8E1D4499736D}" type="pres">
      <dgm:prSet presAssocID="{F96BECD0-6ED2-4F44-ACC3-10D7DE3C2CE7}" presName="node" presStyleCnt="0"/>
      <dgm:spPr/>
    </dgm:pt>
    <dgm:pt modelId="{71C9481D-20BD-4F98-BE67-CAED6E703B2E}" type="pres">
      <dgm:prSet presAssocID="{F96BECD0-6ED2-4F44-ACC3-10D7DE3C2CE7}" presName="parentNode" presStyleLbl="node1" presStyleIdx="2" presStyleCnt="4" custLinFactNeighborX="19942" custLinFactNeighborY="-1469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A700D3-09B6-49DE-881D-ECACC552C3EC}" type="pres">
      <dgm:prSet presAssocID="{F96BECD0-6ED2-4F44-ACC3-10D7DE3C2CE7}" presName="childNode" presStyleLbl="revTx" presStyleIdx="0" presStyleCnt="0">
        <dgm:presLayoutVars>
          <dgm:bulletEnabled val="1"/>
        </dgm:presLayoutVars>
      </dgm:prSet>
      <dgm:spPr/>
    </dgm:pt>
    <dgm:pt modelId="{B930149F-DA29-436D-99E2-C3D612024548}" type="pres">
      <dgm:prSet presAssocID="{7C6B0EDF-EC57-413C-9772-D5B6D918EBD8}" presName="Name25" presStyleLbl="parChTrans1D1" presStyleIdx="2" presStyleCnt="3"/>
      <dgm:spPr/>
      <dgm:t>
        <a:bodyPr/>
        <a:lstStyle/>
        <a:p>
          <a:endParaRPr lang="it-IT"/>
        </a:p>
      </dgm:t>
    </dgm:pt>
    <dgm:pt modelId="{EA301118-B432-4BE9-8C8B-FC2B51C254F0}" type="pres">
      <dgm:prSet presAssocID="{3F77EE56-3E2B-46C5-9060-8EA30C528819}" presName="node" presStyleCnt="0"/>
      <dgm:spPr/>
    </dgm:pt>
    <dgm:pt modelId="{8F40DF61-DD1C-4921-B9A1-EEB510997B93}" type="pres">
      <dgm:prSet presAssocID="{3F77EE56-3E2B-46C5-9060-8EA30C528819}" presName="parentNode" presStyleLbl="node1" presStyleIdx="3" presStyleCnt="4" custLinFactNeighborX="19433" custLinFactNeighborY="-380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3885D4-3F64-4A8B-A733-B39EF15E47AB}" type="pres">
      <dgm:prSet presAssocID="{3F77EE56-3E2B-46C5-9060-8EA30C52881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7ED000C-9C20-4CE9-8DA9-4DA660740BBC}" srcId="{14AB3E66-5A5F-4FE2-AA77-1D74C3681C4E}" destId="{3F77EE56-3E2B-46C5-9060-8EA30C528819}" srcOrd="2" destOrd="0" parTransId="{7C6B0EDF-EC57-413C-9772-D5B6D918EBD8}" sibTransId="{279C37B6-EDEE-4560-AE1F-9979920CB777}"/>
    <dgm:cxn modelId="{390C9F35-F2B6-4EA0-B52D-E739B5704459}" srcId="{14AB3E66-5A5F-4FE2-AA77-1D74C3681C4E}" destId="{F96BECD0-6ED2-4F44-ACC3-10D7DE3C2CE7}" srcOrd="1" destOrd="0" parTransId="{67BD1266-A9E5-4E8A-A0DF-45E77B1C7033}" sibTransId="{39BC5CCF-3B72-4F03-9CBC-FF10F38E877A}"/>
    <dgm:cxn modelId="{AA077624-1E22-4292-A34C-FABE4E83C3D2}" type="presOf" srcId="{14AB3E66-5A5F-4FE2-AA77-1D74C3681C4E}" destId="{B62B49D4-7FB2-432F-A18F-55FB1FCE5344}" srcOrd="0" destOrd="0" presId="urn:microsoft.com/office/officeart/2005/8/layout/radial2"/>
    <dgm:cxn modelId="{6CFC91FD-FB21-48CB-8C6C-736BBA0A3FE7}" type="presOf" srcId="{36C71F75-F974-4DD1-A22C-2CA6FA99A074}" destId="{E5F06A60-5C42-44CC-A7CF-CAA07A965F70}" srcOrd="0" destOrd="0" presId="urn:microsoft.com/office/officeart/2005/8/layout/radial2"/>
    <dgm:cxn modelId="{11EFFF37-97D1-474E-848E-F3843C6F79D8}" type="presOf" srcId="{6192E612-BB4C-4723-A60F-D4523DAF4BF8}" destId="{8973C922-2526-4077-9291-497DD18A829E}" srcOrd="0" destOrd="0" presId="urn:microsoft.com/office/officeart/2005/8/layout/radial2"/>
    <dgm:cxn modelId="{A2F323F3-FD34-419F-AB66-157F24F6FCD6}" type="presOf" srcId="{F96BECD0-6ED2-4F44-ACC3-10D7DE3C2CE7}" destId="{71C9481D-20BD-4F98-BE67-CAED6E703B2E}" srcOrd="0" destOrd="0" presId="urn:microsoft.com/office/officeart/2005/8/layout/radial2"/>
    <dgm:cxn modelId="{B7D33CF6-E24B-4578-9500-80A1020BDCAF}" srcId="{14AB3E66-5A5F-4FE2-AA77-1D74C3681C4E}" destId="{36C71F75-F974-4DD1-A22C-2CA6FA99A074}" srcOrd="0" destOrd="0" parTransId="{6192E612-BB4C-4723-A60F-D4523DAF4BF8}" sibTransId="{7A2943FC-95A9-4D8B-A280-1AA220E06E11}"/>
    <dgm:cxn modelId="{6FD1F861-BC0C-4604-8E48-FD20B4A976F3}" type="presOf" srcId="{67BD1266-A9E5-4E8A-A0DF-45E77B1C7033}" destId="{229B5A98-3D3E-40C3-A706-28029DF79E70}" srcOrd="0" destOrd="0" presId="urn:microsoft.com/office/officeart/2005/8/layout/radial2"/>
    <dgm:cxn modelId="{776C9425-3B56-4EAB-951B-9699023B6CA9}" type="presOf" srcId="{3F77EE56-3E2B-46C5-9060-8EA30C528819}" destId="{8F40DF61-DD1C-4921-B9A1-EEB510997B93}" srcOrd="0" destOrd="0" presId="urn:microsoft.com/office/officeart/2005/8/layout/radial2"/>
    <dgm:cxn modelId="{D0D2EB01-9C83-4FB2-A991-8655C03EDFCF}" type="presOf" srcId="{7C6B0EDF-EC57-413C-9772-D5B6D918EBD8}" destId="{B930149F-DA29-436D-99E2-C3D612024548}" srcOrd="0" destOrd="0" presId="urn:microsoft.com/office/officeart/2005/8/layout/radial2"/>
    <dgm:cxn modelId="{930A0795-E9D0-46BC-8DFB-9A22758C0E71}" type="presParOf" srcId="{B62B49D4-7FB2-432F-A18F-55FB1FCE5344}" destId="{EAB663B6-59BD-41BB-8B99-3C8C3A63CC80}" srcOrd="0" destOrd="0" presId="urn:microsoft.com/office/officeart/2005/8/layout/radial2"/>
    <dgm:cxn modelId="{6C4FD93B-BC25-43C6-A200-6442CCF2F32E}" type="presParOf" srcId="{EAB663B6-59BD-41BB-8B99-3C8C3A63CC80}" destId="{2BEB2D3C-30AF-413A-967C-6DEE32C1E195}" srcOrd="0" destOrd="0" presId="urn:microsoft.com/office/officeart/2005/8/layout/radial2"/>
    <dgm:cxn modelId="{87A557E3-C600-4FE8-8C63-46218A1B694A}" type="presParOf" srcId="{2BEB2D3C-30AF-413A-967C-6DEE32C1E195}" destId="{E922C73E-0A7B-4665-A496-89C7FC54D4F7}" srcOrd="0" destOrd="0" presId="urn:microsoft.com/office/officeart/2005/8/layout/radial2"/>
    <dgm:cxn modelId="{31452165-D07D-4D41-B302-9845B6CD892E}" type="presParOf" srcId="{2BEB2D3C-30AF-413A-967C-6DEE32C1E195}" destId="{8633FD45-2498-4DB4-9BCC-17CA8BE23B97}" srcOrd="1" destOrd="0" presId="urn:microsoft.com/office/officeart/2005/8/layout/radial2"/>
    <dgm:cxn modelId="{898710F9-3D33-4D42-8FC2-344CC7B3C5A5}" type="presParOf" srcId="{EAB663B6-59BD-41BB-8B99-3C8C3A63CC80}" destId="{8973C922-2526-4077-9291-497DD18A829E}" srcOrd="1" destOrd="0" presId="urn:microsoft.com/office/officeart/2005/8/layout/radial2"/>
    <dgm:cxn modelId="{3E58C4B6-CD37-492F-8853-10FBC519C01C}" type="presParOf" srcId="{EAB663B6-59BD-41BB-8B99-3C8C3A63CC80}" destId="{9B78FA1B-72C0-4334-AE8F-301758D9AD40}" srcOrd="2" destOrd="0" presId="urn:microsoft.com/office/officeart/2005/8/layout/radial2"/>
    <dgm:cxn modelId="{558D5EDF-375E-428A-9CCD-E6FDDDB0FE87}" type="presParOf" srcId="{9B78FA1B-72C0-4334-AE8F-301758D9AD40}" destId="{E5F06A60-5C42-44CC-A7CF-CAA07A965F70}" srcOrd="0" destOrd="0" presId="urn:microsoft.com/office/officeart/2005/8/layout/radial2"/>
    <dgm:cxn modelId="{509C8AC2-1423-43A9-BF91-F8E2C69347EA}" type="presParOf" srcId="{9B78FA1B-72C0-4334-AE8F-301758D9AD40}" destId="{963EEA8A-F80B-4513-A12F-C1436861B32C}" srcOrd="1" destOrd="0" presId="urn:microsoft.com/office/officeart/2005/8/layout/radial2"/>
    <dgm:cxn modelId="{A381648E-DA9F-4E23-BE2A-A6158EDF1155}" type="presParOf" srcId="{EAB663B6-59BD-41BB-8B99-3C8C3A63CC80}" destId="{229B5A98-3D3E-40C3-A706-28029DF79E70}" srcOrd="3" destOrd="0" presId="urn:microsoft.com/office/officeart/2005/8/layout/radial2"/>
    <dgm:cxn modelId="{B794A3BB-C341-4464-BC6F-FA1D38A60F8F}" type="presParOf" srcId="{EAB663B6-59BD-41BB-8B99-3C8C3A63CC80}" destId="{58661790-543D-4EC8-88BB-8E1D4499736D}" srcOrd="4" destOrd="0" presId="urn:microsoft.com/office/officeart/2005/8/layout/radial2"/>
    <dgm:cxn modelId="{72C8747F-F95E-4C84-B7CD-0F457D1F81C8}" type="presParOf" srcId="{58661790-543D-4EC8-88BB-8E1D4499736D}" destId="{71C9481D-20BD-4F98-BE67-CAED6E703B2E}" srcOrd="0" destOrd="0" presId="urn:microsoft.com/office/officeart/2005/8/layout/radial2"/>
    <dgm:cxn modelId="{2FBB1877-90D0-4108-9A74-BEB61074EC82}" type="presParOf" srcId="{58661790-543D-4EC8-88BB-8E1D4499736D}" destId="{EDA700D3-09B6-49DE-881D-ECACC552C3EC}" srcOrd="1" destOrd="0" presId="urn:microsoft.com/office/officeart/2005/8/layout/radial2"/>
    <dgm:cxn modelId="{2E28D2AE-B377-4F6E-87C9-779130327DA7}" type="presParOf" srcId="{EAB663B6-59BD-41BB-8B99-3C8C3A63CC80}" destId="{B930149F-DA29-436D-99E2-C3D612024548}" srcOrd="5" destOrd="0" presId="urn:microsoft.com/office/officeart/2005/8/layout/radial2"/>
    <dgm:cxn modelId="{07A2828B-F585-4518-9B04-1712076FADCD}" type="presParOf" srcId="{EAB663B6-59BD-41BB-8B99-3C8C3A63CC80}" destId="{EA301118-B432-4BE9-8C8B-FC2B51C254F0}" srcOrd="6" destOrd="0" presId="urn:microsoft.com/office/officeart/2005/8/layout/radial2"/>
    <dgm:cxn modelId="{2F94ADAB-7182-4C2A-861A-786B12E479E0}" type="presParOf" srcId="{EA301118-B432-4BE9-8C8B-FC2B51C254F0}" destId="{8F40DF61-DD1C-4921-B9A1-EEB510997B93}" srcOrd="0" destOrd="0" presId="urn:microsoft.com/office/officeart/2005/8/layout/radial2"/>
    <dgm:cxn modelId="{0E964BCF-BA29-43B6-A722-29D9A05BD1EB}" type="presParOf" srcId="{EA301118-B432-4BE9-8C8B-FC2B51C254F0}" destId="{993885D4-3F64-4A8B-A733-B39EF15E47A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0149F-DA29-436D-99E2-C3D612024548}">
      <dsp:nvSpPr>
        <dsp:cNvPr id="0" name=""/>
        <dsp:cNvSpPr/>
      </dsp:nvSpPr>
      <dsp:spPr>
        <a:xfrm rot="2279846">
          <a:off x="2388637" y="3554557"/>
          <a:ext cx="1021569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021569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B5A98-3D3E-40C3-A706-28029DF79E70}">
      <dsp:nvSpPr>
        <dsp:cNvPr id="0" name=""/>
        <dsp:cNvSpPr/>
      </dsp:nvSpPr>
      <dsp:spPr>
        <a:xfrm rot="21329653">
          <a:off x="2495133" y="2462778"/>
          <a:ext cx="114558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145583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3C922-2526-4077-9291-497DD18A829E}">
      <dsp:nvSpPr>
        <dsp:cNvPr id="0" name=""/>
        <dsp:cNvSpPr/>
      </dsp:nvSpPr>
      <dsp:spPr>
        <a:xfrm rot="19136078">
          <a:off x="2384319" y="1532352"/>
          <a:ext cx="91517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15173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FD45-2498-4DB4-9BCC-17CA8BE23B97}">
      <dsp:nvSpPr>
        <dsp:cNvPr id="0" name=""/>
        <dsp:cNvSpPr/>
      </dsp:nvSpPr>
      <dsp:spPr>
        <a:xfrm>
          <a:off x="-425796" y="474019"/>
          <a:ext cx="4142345" cy="42464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06A60-5C42-44CC-A7CF-CAA07A965F70}">
      <dsp:nvSpPr>
        <dsp:cNvPr id="0" name=""/>
        <dsp:cNvSpPr/>
      </dsp:nvSpPr>
      <dsp:spPr>
        <a:xfrm>
          <a:off x="3007329" y="55006"/>
          <a:ext cx="1459762" cy="145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baseline="0" dirty="0" err="1"/>
            <a:t>Cioccolato</a:t>
          </a:r>
          <a:r>
            <a:rPr lang="fr-FR" sz="1800" b="0" i="0" kern="1200" baseline="0" dirty="0"/>
            <a:t> </a:t>
          </a:r>
          <a:r>
            <a:rPr lang="fr-FR" sz="1800" b="0" i="0" kern="1200" baseline="0" dirty="0" err="1"/>
            <a:t>fondente</a:t>
          </a:r>
          <a:endParaRPr lang="fr-FR" sz="1800" b="0" i="0" kern="1200" baseline="0" dirty="0"/>
        </a:p>
      </dsp:txBody>
      <dsp:txXfrm>
        <a:off x="3221106" y="268783"/>
        <a:ext cx="1032208" cy="1032208"/>
      </dsp:txXfrm>
    </dsp:sp>
    <dsp:sp modelId="{71C9481D-20BD-4F98-BE67-CAED6E703B2E}">
      <dsp:nvSpPr>
        <dsp:cNvPr id="0" name=""/>
        <dsp:cNvSpPr/>
      </dsp:nvSpPr>
      <dsp:spPr>
        <a:xfrm>
          <a:off x="3636690" y="1663166"/>
          <a:ext cx="1459762" cy="145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baseline="0" dirty="0" err="1"/>
            <a:t>Cioccolato</a:t>
          </a:r>
          <a:r>
            <a:rPr lang="fr-FR" sz="1800" b="0" i="0" kern="1200" baseline="0" dirty="0"/>
            <a:t> al latte</a:t>
          </a:r>
        </a:p>
      </dsp:txBody>
      <dsp:txXfrm>
        <a:off x="3850467" y="1876943"/>
        <a:ext cx="1032208" cy="1032208"/>
      </dsp:txXfrm>
    </dsp:sp>
    <dsp:sp modelId="{8F40DF61-DD1C-4921-B9A1-EEB510997B93}">
      <dsp:nvSpPr>
        <dsp:cNvPr id="0" name=""/>
        <dsp:cNvSpPr/>
      </dsp:nvSpPr>
      <dsp:spPr>
        <a:xfrm>
          <a:off x="3147233" y="3621070"/>
          <a:ext cx="1459762" cy="145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baseline="0" dirty="0" err="1"/>
            <a:t>Cioccolato</a:t>
          </a:r>
          <a:r>
            <a:rPr lang="fr-FR" sz="1800" b="0" i="0" kern="1200" baseline="0" dirty="0"/>
            <a:t> </a:t>
          </a:r>
          <a:r>
            <a:rPr lang="fr-FR" sz="1800" b="0" i="0" kern="1200" baseline="0" dirty="0" err="1"/>
            <a:t>bianco</a:t>
          </a:r>
          <a:endParaRPr lang="fr-FR" sz="1800" b="0" i="0" kern="1200" baseline="0" dirty="0"/>
        </a:p>
      </dsp:txBody>
      <dsp:txXfrm>
        <a:off x="3361010" y="3834847"/>
        <a:ext cx="1032208" cy="103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05D9D-4892-436C-82A6-E5459F2DF843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EFD58-3085-4C6F-B537-26BF45C72F0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6FE16-1D29-4CCC-8A5A-3E01AC085CE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016FD-7C97-4A54-A548-B36B65C0972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218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317BE-A4E8-4645-AA43-34DCDD39224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228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F3B0C-2DE8-4EA6-8D24-17EA5CB27876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290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79CF2-EA66-4911-A560-5CC5A7A114A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F28DE-533C-4803-AFF3-9F23584C668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310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9B8F1-33A4-47BC-AFFB-86900DC51FB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  <p:sp>
        <p:nvSpPr>
          <p:cNvPr id="13210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CA33B-FA8A-48BE-8B49-6C99EBBB8BE2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41FF-787E-4561-8694-FDF2338FCA3C}" type="datetimeFigureOut">
              <a:rPr lang="it-IT" smtClean="0"/>
              <a:pPr/>
              <a:t>18/01/2021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413C-C7BA-4460-96C4-C524732C66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togreen.it/benefici-del-burro-di-karite/" TargetMode="External"/><Relationship Id="rId2" Type="http://schemas.openxmlformats.org/officeDocument/2006/relationships/hyperlink" Target="https://www.tuttogreen.it/olio-di-palm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ttogreen.it/mango-propriet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togreen.it/magnesio-cosa-serve-quali-cibi-si-trova/" TargetMode="External"/><Relationship Id="rId2" Type="http://schemas.openxmlformats.org/officeDocument/2006/relationships/hyperlink" Target="https://www.tuttogreen.it/oligoelement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uttogreen.it/vitamina-a-cosa-serve-dove-si-trova/" TargetMode="External"/><Relationship Id="rId4" Type="http://schemas.openxmlformats.org/officeDocument/2006/relationships/hyperlink" Target="https://www.tuttogreen.it/potassio-cosa-serve-quali-cibi-si-trova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solidFill>
                  <a:srgbClr val="FF0000"/>
                </a:solidFill>
              </a:rPr>
              <a:t>IL CIOCCOLATO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21ABAB-E05F-4040-9B6A-AD27388D1955}" type="slidenum">
              <a:rPr lang="fr-FR" smtClean="0">
                <a:latin typeface="Tahoma" pitchFamily="34" charset="0"/>
              </a:rPr>
              <a:pPr/>
              <a:t>10</a:t>
            </a:fld>
            <a:endParaRPr lang="fr-FR">
              <a:latin typeface="Tahoma" pitchFamily="34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928688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/>
              <a:t>I </a:t>
            </a:r>
            <a:r>
              <a:rPr lang="en-GB" sz="4000" dirty="0" err="1"/>
              <a:t>tre</a:t>
            </a:r>
            <a:r>
              <a:rPr lang="en-GB" sz="4000" dirty="0"/>
              <a:t> </a:t>
            </a:r>
            <a:r>
              <a:rPr lang="en-GB" sz="4000" dirty="0" err="1"/>
              <a:t>ingredienti</a:t>
            </a:r>
            <a:r>
              <a:rPr lang="en-GB" sz="4000" dirty="0"/>
              <a:t> del </a:t>
            </a:r>
            <a:r>
              <a:rPr lang="en-GB" sz="4000" dirty="0" err="1"/>
              <a:t>cioccolato</a:t>
            </a:r>
            <a:endParaRPr lang="en-GB" sz="4000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362950" cy="449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>
                <a:ea typeface="ＭＳ Ｐゴシック" pitchFamily="34" charset="-128"/>
              </a:rPr>
              <a:t>				</a:t>
            </a:r>
            <a:r>
              <a:rPr lang="fr-FR" altLang="ja-JP" dirty="0" err="1">
                <a:ea typeface="ＭＳ Ｐゴシック" pitchFamily="34" charset="-128"/>
              </a:rPr>
              <a:t>Fave</a:t>
            </a:r>
            <a:r>
              <a:rPr lang="fr-FR" altLang="ja-JP" dirty="0">
                <a:ea typeface="ＭＳ Ｐゴシック" pitchFamily="34" charset="-128"/>
              </a:rPr>
              <a:t> di cacao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>
                <a:ea typeface="ＭＳ Ｐゴシック" pitchFamily="34" charset="-128"/>
              </a:rPr>
              <a:t>						</a:t>
            </a:r>
            <a:r>
              <a:rPr lang="fr-FR" altLang="ja-JP" i="1" dirty="0" err="1">
                <a:solidFill>
                  <a:schemeClr val="hlink"/>
                </a:solidFill>
                <a:ea typeface="ＭＳ Ｐゴシック" pitchFamily="34" charset="-128"/>
              </a:rPr>
              <a:t>frantumazione</a:t>
            </a:r>
            <a:endParaRPr lang="fr-FR" altLang="ja-JP" i="1" dirty="0">
              <a:solidFill>
                <a:schemeClr val="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>
                <a:ea typeface="ＭＳ Ｐゴシック" pitchFamily="34" charset="-128"/>
              </a:rPr>
              <a:t>				massa di cacao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>
                <a:ea typeface="ＭＳ Ｐゴシック" pitchFamily="34" charset="-128"/>
              </a:rPr>
              <a:t>						</a:t>
            </a:r>
            <a:r>
              <a:rPr lang="fr-FR" altLang="ja-JP" i="1" dirty="0" err="1">
                <a:solidFill>
                  <a:schemeClr val="bg1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pressatura</a:t>
            </a:r>
            <a:endParaRPr lang="fr-FR" altLang="ja-JP" i="1" dirty="0">
              <a:solidFill>
                <a:schemeClr val="bg1">
                  <a:lumMod val="40000"/>
                  <a:lumOff val="60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altLang="ja-JP" i="1" dirty="0">
              <a:solidFill>
                <a:schemeClr val="hlink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 err="1">
                <a:ea typeface="ＭＳ Ｐゴシック" pitchFamily="34" charset="-128"/>
              </a:rPr>
              <a:t>Burro</a:t>
            </a:r>
            <a:r>
              <a:rPr lang="fr-FR" altLang="ja-JP" dirty="0">
                <a:ea typeface="ＭＳ Ｐゴシック" pitchFamily="34" charset="-128"/>
              </a:rPr>
              <a:t> di cacao </a:t>
            </a:r>
            <a:r>
              <a:rPr lang="fr-FR" altLang="ja-JP" dirty="0" err="1">
                <a:ea typeface="ＭＳ Ｐゴシック" pitchFamily="34" charset="-128"/>
              </a:rPr>
              <a:t>grezzo</a:t>
            </a:r>
            <a:r>
              <a:rPr lang="fr-FR" altLang="ja-JP" dirty="0">
                <a:ea typeface="ＭＳ Ｐゴシック" pitchFamily="34" charset="-128"/>
              </a:rPr>
              <a:t>	  </a:t>
            </a:r>
            <a:r>
              <a:rPr lang="fr-FR" altLang="ja-JP" dirty="0" err="1">
                <a:ea typeface="ＭＳ Ｐゴシック" pitchFamily="34" charset="-128"/>
              </a:rPr>
              <a:t>pasta</a:t>
            </a:r>
            <a:r>
              <a:rPr lang="fr-FR" altLang="ja-JP" dirty="0">
                <a:ea typeface="ＭＳ Ｐゴシック" pitchFamily="34" charset="-128"/>
              </a:rPr>
              <a:t> di cacao</a:t>
            </a:r>
            <a:endParaRPr lang="en-GB" altLang="ja-JP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>
                <a:ea typeface="ＭＳ Ｐゴシック" pitchFamily="34" charset="-128"/>
              </a:rPr>
              <a:t>			</a:t>
            </a:r>
            <a:r>
              <a:rPr lang="fr-FR" altLang="ja-JP" i="1" dirty="0" err="1">
                <a:solidFill>
                  <a:schemeClr val="hlink"/>
                </a:solidFill>
                <a:ea typeface="ＭＳ Ｐゴシック" pitchFamily="34" charset="-128"/>
              </a:rPr>
              <a:t>filtrazione</a:t>
            </a:r>
            <a:r>
              <a:rPr lang="fr-FR" altLang="ja-JP" dirty="0">
                <a:ea typeface="ＭＳ Ｐゴシック" pitchFamily="34" charset="-128"/>
              </a:rPr>
              <a:t>		     </a:t>
            </a:r>
            <a:r>
              <a:rPr lang="fr-FR" altLang="ja-JP" i="1" dirty="0" err="1">
                <a:solidFill>
                  <a:schemeClr val="bg1">
                    <a:lumMod val="40000"/>
                    <a:lumOff val="60000"/>
                  </a:schemeClr>
                </a:solidFill>
                <a:ea typeface="ＭＳ Ｐゴシック" pitchFamily="34" charset="-128"/>
              </a:rPr>
              <a:t>raffinazione</a:t>
            </a:r>
            <a:endParaRPr lang="fr-FR" altLang="ja-JP" i="1" dirty="0">
              <a:solidFill>
                <a:schemeClr val="bg1">
                  <a:lumMod val="40000"/>
                  <a:lumOff val="60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altLang="ja-JP" dirty="0">
                <a:ea typeface="ＭＳ Ｐゴシック" pitchFamily="34" charset="-128"/>
              </a:rPr>
              <a:t>   </a:t>
            </a:r>
            <a:r>
              <a:rPr lang="fr-FR" altLang="ja-JP" dirty="0" err="1">
                <a:ea typeface="ＭＳ Ｐゴシック" pitchFamily="34" charset="-128"/>
              </a:rPr>
              <a:t>Burro</a:t>
            </a:r>
            <a:r>
              <a:rPr lang="fr-FR" altLang="ja-JP" dirty="0">
                <a:ea typeface="ＭＳ Ｐゴシック" pitchFamily="34" charset="-128"/>
              </a:rPr>
              <a:t> di cacao  		 </a:t>
            </a:r>
            <a:r>
              <a:rPr lang="it-IT" altLang="ja-JP" dirty="0">
                <a:ea typeface="ＭＳ Ｐゴシック" pitchFamily="34" charset="-128"/>
              </a:rPr>
              <a:t>polvere di cacao</a:t>
            </a:r>
            <a:endParaRPr lang="en-GB" dirty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4500563" y="192881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4500563" y="3071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071688" y="3714750"/>
            <a:ext cx="4643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2071688" y="37147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6715125" y="37147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2071688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5500688" y="45720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CF80A5-4CD0-49E3-81C4-1E99D0F7E796}" type="slidenum">
              <a:rPr lang="fr-FR" smtClean="0">
                <a:latin typeface="Tahoma" pitchFamily="34" charset="0"/>
              </a:rPr>
              <a:pPr/>
              <a:t>11</a:t>
            </a:fld>
            <a:endParaRPr lang="fr-FR">
              <a:latin typeface="Tahoma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4313"/>
            <a:ext cx="8964612" cy="5953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La </a:t>
            </a:r>
            <a:r>
              <a:rPr lang="en-GB" sz="3600" dirty="0" err="1"/>
              <a:t>composizione</a:t>
            </a:r>
            <a:r>
              <a:rPr lang="en-GB" sz="3600" dirty="0"/>
              <a:t> </a:t>
            </a:r>
            <a:r>
              <a:rPr lang="en-GB" sz="3600" dirty="0" err="1"/>
              <a:t>dei</a:t>
            </a:r>
            <a:r>
              <a:rPr lang="en-GB" sz="3600" dirty="0"/>
              <a:t> </a:t>
            </a:r>
            <a:r>
              <a:rPr lang="en-GB" sz="3600" dirty="0" err="1"/>
              <a:t>tre</a:t>
            </a:r>
            <a:r>
              <a:rPr lang="en-GB" sz="3600" dirty="0"/>
              <a:t> </a:t>
            </a:r>
            <a:r>
              <a:rPr lang="en-GB" sz="3600" dirty="0" err="1"/>
              <a:t>cioccolati</a:t>
            </a:r>
            <a:r>
              <a:rPr lang="en-GB" sz="3600" dirty="0"/>
              <a:t> </a:t>
            </a:r>
            <a:r>
              <a:rPr lang="en-GB" sz="3600" dirty="0" err="1"/>
              <a:t>tipo</a:t>
            </a:r>
            <a:endParaRPr lang="en-GB" sz="3600" dirty="0"/>
          </a:p>
        </p:txBody>
      </p:sp>
      <p:graphicFrame>
        <p:nvGraphicFramePr>
          <p:cNvPr id="11" name="Diagramma 10"/>
          <p:cNvGraphicFramePr/>
          <p:nvPr/>
        </p:nvGraphicFramePr>
        <p:xfrm>
          <a:off x="1357290" y="928670"/>
          <a:ext cx="671517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nettore 2 12"/>
          <p:cNvCxnSpPr/>
          <p:nvPr/>
        </p:nvCxnSpPr>
        <p:spPr>
          <a:xfrm rot="10800000" flipV="1">
            <a:off x="3286125" y="1785938"/>
            <a:ext cx="1000125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 flipV="1">
            <a:off x="4000500" y="3357563"/>
            <a:ext cx="1000125" cy="71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16200000" flipV="1">
            <a:off x="3286125" y="4000500"/>
            <a:ext cx="1500188" cy="1214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Cioccolato fondente</a:t>
            </a:r>
          </a:p>
        </p:txBody>
      </p:sp>
      <p:sp>
        <p:nvSpPr>
          <p:cNvPr id="102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7D87C-356A-432C-9C01-D5B096152D31}" type="slidenum">
              <a:rPr lang="fr-FR" smtClean="0">
                <a:latin typeface="Tahoma" pitchFamily="34" charset="0"/>
              </a:rPr>
              <a:pPr/>
              <a:t>12</a:t>
            </a:fld>
            <a:endParaRPr lang="fr-FR">
              <a:latin typeface="Tahoma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it-IT" dirty="0"/>
              <a:t>Cioccolato al latte</a:t>
            </a:r>
          </a:p>
        </p:txBody>
      </p:sp>
      <p:sp>
        <p:nvSpPr>
          <p:cNvPr id="205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C007C-F5C0-49B5-8B5E-2BD83666F7C5}" type="slidenum">
              <a:rPr lang="fr-FR" smtClean="0">
                <a:latin typeface="Tahoma" pitchFamily="34" charset="0"/>
              </a:rPr>
              <a:pPr/>
              <a:t>13</a:t>
            </a:fld>
            <a:endParaRPr lang="fr-FR">
              <a:latin typeface="Tahoma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dirty="0"/>
              <a:t>Cioccolato bianco</a:t>
            </a:r>
          </a:p>
        </p:txBody>
      </p:sp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62F27-ACA9-45AA-858F-2C2ECF5D457B}" type="slidenum">
              <a:rPr lang="fr-FR" smtClean="0">
                <a:latin typeface="Tahoma" pitchFamily="34" charset="0"/>
              </a:rPr>
              <a:pPr/>
              <a:t>14</a:t>
            </a:fld>
            <a:endParaRPr lang="fr-FR">
              <a:latin typeface="Tahoma" pitchFamily="34" charset="0"/>
            </a:endParaRPr>
          </a:p>
        </p:txBody>
      </p:sp>
      <p:graphicFrame>
        <p:nvGraphicFramePr>
          <p:cNvPr id="5" name="Grafico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Grassi vegetali</a:t>
            </a:r>
          </a:p>
          <a:p>
            <a:r>
              <a:rPr lang="it-IT" dirty="0"/>
              <a:t>In sostituzione del burro di cacao, perché molto più economici, ne migliorano la conservazione, ma ne compromettono le caratteristiche ed il sapore, rendendolo untuoso e poco piacevole al palato. Possono essere presenti fino al 5% del prodotto. L’</a:t>
            </a:r>
            <a:r>
              <a:rPr lang="it-IT" b="1" i="1" dirty="0">
                <a:hlinkClick r:id="rId2"/>
              </a:rPr>
              <a:t>olio di palma</a:t>
            </a:r>
            <a:r>
              <a:rPr lang="it-IT" b="1" dirty="0">
                <a:hlinkClick r:id="rId2"/>
              </a:rPr>
              <a:t> </a:t>
            </a:r>
            <a:r>
              <a:rPr lang="it-IT" dirty="0"/>
              <a:t>è il più usato, ma sono permessi anche il</a:t>
            </a:r>
            <a:r>
              <a:rPr lang="it-IT" i="1" dirty="0"/>
              <a:t> burro di </a:t>
            </a:r>
            <a:r>
              <a:rPr lang="it-IT" i="1" dirty="0" err="1"/>
              <a:t>illipé</a:t>
            </a:r>
            <a:r>
              <a:rPr lang="it-IT" dirty="0"/>
              <a:t>, il</a:t>
            </a:r>
            <a:r>
              <a:rPr lang="it-IT" i="1" dirty="0"/>
              <a:t> grasso di </a:t>
            </a:r>
            <a:r>
              <a:rPr lang="it-IT" i="1" dirty="0" err="1"/>
              <a:t>shorea</a:t>
            </a:r>
            <a:r>
              <a:rPr lang="it-IT" i="1" dirty="0"/>
              <a:t> robusta</a:t>
            </a:r>
            <a:r>
              <a:rPr lang="it-IT" dirty="0"/>
              <a:t>, il</a:t>
            </a:r>
            <a:r>
              <a:rPr lang="it-IT" b="1" i="1" dirty="0">
                <a:hlinkClick r:id="rId3"/>
              </a:rPr>
              <a:t> burro di karité</a:t>
            </a:r>
            <a:r>
              <a:rPr lang="it-IT" i="1" dirty="0"/>
              <a:t>,</a:t>
            </a:r>
            <a:r>
              <a:rPr lang="it-IT" dirty="0"/>
              <a:t> il </a:t>
            </a:r>
            <a:r>
              <a:rPr lang="it-IT" i="1" dirty="0"/>
              <a:t>burro di </a:t>
            </a:r>
            <a:r>
              <a:rPr lang="it-IT" i="1" dirty="0" err="1"/>
              <a:t>kokum</a:t>
            </a:r>
            <a:r>
              <a:rPr lang="it-IT" dirty="0"/>
              <a:t> e il</a:t>
            </a:r>
            <a:r>
              <a:rPr lang="it-IT" i="1" dirty="0"/>
              <a:t> grasso di </a:t>
            </a:r>
            <a:r>
              <a:rPr lang="it-IT" i="1" dirty="0">
                <a:hlinkClick r:id="rId4"/>
              </a:rPr>
              <a:t>nocciolo di mango</a:t>
            </a:r>
            <a:r>
              <a:rPr lang="it-IT" i="1" dirty="0"/>
              <a:t>. </a:t>
            </a:r>
            <a:r>
              <a:rPr lang="it-IT" dirty="0"/>
              <a:t>Fortunatamente in Italia vengono utilizzati pochissimo.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Cioccolato fondente: ingredienti e valori nutrizionali</a:t>
            </a:r>
          </a:p>
          <a:p>
            <a:r>
              <a:rPr lang="it-IT" dirty="0"/>
              <a:t>Vediamo com’è la composizione nutrizionale. Per il 50% circa del suo contenuto è costituito da </a:t>
            </a:r>
            <a:r>
              <a:rPr lang="it-IT" b="1" dirty="0"/>
              <a:t>carboidrati, zuccheri semplici </a:t>
            </a:r>
            <a:r>
              <a:rPr lang="it-IT" dirty="0"/>
              <a:t>di rapida assimilazione, e </a:t>
            </a:r>
            <a:r>
              <a:rPr lang="it-IT" b="1" dirty="0"/>
              <a:t>grassi, in quantità superiore nel cioccolato al latte</a:t>
            </a:r>
            <a:r>
              <a:rPr lang="it-IT" dirty="0"/>
              <a:t> e</a:t>
            </a:r>
            <a:r>
              <a:rPr lang="it-IT" b="1" dirty="0"/>
              <a:t> inferiore in quello fondente.</a:t>
            </a:r>
            <a:r>
              <a:rPr lang="it-IT" dirty="0"/>
              <a:t> </a:t>
            </a:r>
          </a:p>
          <a:p>
            <a:r>
              <a:rPr lang="it-IT" dirty="0"/>
              <a:t>La versione fondente può contenere percentuali di cacao </a:t>
            </a:r>
            <a:r>
              <a:rPr lang="it-IT" b="1" dirty="0"/>
              <a:t>dal 45% fino al 99%</a:t>
            </a:r>
            <a:r>
              <a:rPr lang="it-IT" dirty="0"/>
              <a:t>, ed è ricca di principi nutritivi ma anche di calorie, sebbene delle tre varietà sia il meno calorico (507 kcal per 100 gr): </a:t>
            </a:r>
          </a:p>
          <a:p>
            <a:r>
              <a:rPr lang="it-IT" b="1" dirty="0"/>
              <a:t>fibre</a:t>
            </a:r>
            <a:r>
              <a:rPr lang="it-IT" dirty="0"/>
              <a:t>: una buona fonte di fibra</a:t>
            </a:r>
          </a:p>
          <a:p>
            <a:r>
              <a:rPr lang="it-IT" b="1" dirty="0"/>
              <a:t>sali minerali:</a:t>
            </a:r>
            <a:r>
              <a:rPr lang="it-IT" dirty="0"/>
              <a:t> la concentrazione di </a:t>
            </a:r>
            <a:r>
              <a:rPr lang="it-IT" b="1" dirty="0">
                <a:hlinkClick r:id="rId2"/>
              </a:rPr>
              <a:t>oligoelementi</a:t>
            </a:r>
            <a:r>
              <a:rPr lang="it-IT" dirty="0"/>
              <a:t> è maggiore, più è puro, in particolare è ricco di </a:t>
            </a:r>
            <a:r>
              <a:rPr lang="it-IT" b="1" dirty="0"/>
              <a:t>ferro</a:t>
            </a:r>
            <a:r>
              <a:rPr lang="it-IT" dirty="0"/>
              <a:t> (fino a 6,9% del fabbisogno giornaliero per 40 gr) per cui può essere utile nei casi di lieve anemia, </a:t>
            </a:r>
            <a:r>
              <a:rPr lang="it-IT" b="1" dirty="0">
                <a:hlinkClick r:id="rId3"/>
              </a:rPr>
              <a:t>magnesio</a:t>
            </a:r>
            <a:r>
              <a:rPr lang="it-IT" dirty="0"/>
              <a:t>, </a:t>
            </a:r>
            <a:r>
              <a:rPr lang="it-IT" b="1" dirty="0">
                <a:hlinkClick r:id="rId4"/>
              </a:rPr>
              <a:t>potassio</a:t>
            </a:r>
            <a:r>
              <a:rPr lang="it-IT" dirty="0"/>
              <a:t>, zinco e rame. Il calcio è piuttosto basso rispetto al gusto al latte (solo l’1,3% di calcio per 40 gr).</a:t>
            </a:r>
          </a:p>
          <a:p>
            <a:r>
              <a:rPr lang="it-IT" b="1" dirty="0"/>
              <a:t>vitamine</a:t>
            </a:r>
            <a:r>
              <a:rPr lang="it-IT" dirty="0"/>
              <a:t>: presenti soprattutto la </a:t>
            </a:r>
            <a:r>
              <a:rPr lang="it-IT" b="1" dirty="0">
                <a:hlinkClick r:id="rId5"/>
              </a:rPr>
              <a:t>vitamina A</a:t>
            </a:r>
            <a:r>
              <a:rPr lang="it-IT" dirty="0"/>
              <a:t>, la B2 e la PP, e la vitamina A.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/>
              <a:t>Cioccolato al latte: ingredienti e valori nutrizionali</a:t>
            </a:r>
          </a:p>
          <a:p>
            <a:r>
              <a:rPr lang="it-IT" dirty="0"/>
              <a:t>Più calorico del fondente, l</a:t>
            </a:r>
            <a:r>
              <a:rPr lang="it-IT" b="1" dirty="0"/>
              <a:t>a versione al latte</a:t>
            </a:r>
            <a:r>
              <a:rPr lang="it-IT" dirty="0"/>
              <a:t> (535 kcal per 100 gr di tavoletta) ha però minori fibre e più calcio, per via del latte; ecco le proprietà nutrizionali: </a:t>
            </a:r>
          </a:p>
          <a:p>
            <a:r>
              <a:rPr lang="it-IT" b="1" dirty="0"/>
              <a:t>fibre</a:t>
            </a:r>
            <a:r>
              <a:rPr lang="it-IT" dirty="0"/>
              <a:t>: è meno ricco di fibre del fondente (1,4 gr per 40 gr di tavoletta).</a:t>
            </a:r>
          </a:p>
          <a:p>
            <a:r>
              <a:rPr lang="it-IT" b="1" dirty="0"/>
              <a:t>sali minerali:</a:t>
            </a:r>
            <a:r>
              <a:rPr lang="it-IT" dirty="0"/>
              <a:t> alte percentuali di </a:t>
            </a:r>
            <a:r>
              <a:rPr lang="it-IT" i="1" dirty="0"/>
              <a:t>ferro</a:t>
            </a:r>
            <a:r>
              <a:rPr lang="it-IT" dirty="0"/>
              <a:t> (5,2% del fabbisogno giornaliero), </a:t>
            </a:r>
            <a:r>
              <a:rPr lang="it-IT" i="1" dirty="0"/>
              <a:t>magnesio</a:t>
            </a:r>
            <a:r>
              <a:rPr lang="it-IT" dirty="0"/>
              <a:t>, importante per la prevenzione del diabete di tipo 2, l’ipertensione e le malattie cardiovascolari, e soprattutto di </a:t>
            </a:r>
            <a:r>
              <a:rPr lang="it-IT" i="1" dirty="0"/>
              <a:t>calcio</a:t>
            </a:r>
            <a:r>
              <a:rPr lang="it-IT" dirty="0"/>
              <a:t> (7,6% del fabbisogno in 40 gr) per via del latte aggiunto.</a:t>
            </a:r>
          </a:p>
          <a:p>
            <a:r>
              <a:rPr lang="it-IT" b="1" dirty="0"/>
              <a:t>vitamine:</a:t>
            </a:r>
            <a:r>
              <a:rPr lang="it-IT" dirty="0"/>
              <a:t> elevata presenza di vitamina A, B1, B2, B3 e </a:t>
            </a:r>
            <a:r>
              <a:rPr lang="it-IT" i="1" dirty="0"/>
              <a:t>acido pantotenico</a:t>
            </a:r>
            <a:r>
              <a:rPr lang="it-IT" dirty="0"/>
              <a:t> (vitamina B5) e </a:t>
            </a:r>
            <a:r>
              <a:rPr lang="it-IT" i="1" dirty="0"/>
              <a:t>piridossina</a:t>
            </a:r>
            <a:r>
              <a:rPr lang="it-IT" dirty="0"/>
              <a:t> (vitamina B6), oltre ai </a:t>
            </a:r>
            <a:r>
              <a:rPr lang="it-IT" dirty="0" err="1"/>
              <a:t>folati</a:t>
            </a:r>
            <a:r>
              <a:rPr lang="it-IT" dirty="0"/>
              <a:t> e alla B12 e alla vitamina K e la </a:t>
            </a:r>
            <a:r>
              <a:rPr lang="it-IT" i="1" dirty="0"/>
              <a:t>colina</a:t>
            </a:r>
            <a:r>
              <a:rPr lang="it-IT" dirty="0"/>
              <a:t> (vitamina J).</a:t>
            </a:r>
          </a:p>
          <a:p>
            <a:r>
              <a:rPr lang="it-IT" b="1" dirty="0"/>
              <a:t>grassi: </a:t>
            </a:r>
            <a:r>
              <a:rPr lang="it-IT" dirty="0"/>
              <a:t>gli acidi grassi sono soprattutto </a:t>
            </a:r>
            <a:r>
              <a:rPr lang="it-IT" i="1" dirty="0"/>
              <a:t>saturi</a:t>
            </a:r>
            <a:r>
              <a:rPr lang="it-IT" dirty="0"/>
              <a:t>, poi </a:t>
            </a:r>
            <a:r>
              <a:rPr lang="it-IT" i="1" dirty="0"/>
              <a:t>monoinsaturi</a:t>
            </a:r>
            <a:r>
              <a:rPr lang="it-IT" dirty="0"/>
              <a:t> e in misura minore </a:t>
            </a:r>
            <a:r>
              <a:rPr lang="it-IT" i="1" dirty="0"/>
              <a:t>polinsaturi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Cioccolato bianco: ingredienti e valori nutrizionali</a:t>
            </a:r>
          </a:p>
          <a:p>
            <a:r>
              <a:rPr lang="it-IT" dirty="0"/>
              <a:t>Il più calorico è quello </a:t>
            </a:r>
            <a:r>
              <a:rPr lang="it-IT" b="1" dirty="0"/>
              <a:t>bianco</a:t>
            </a:r>
            <a:r>
              <a:rPr lang="it-IT" dirty="0"/>
              <a:t> (100 gr possiedono 539 </a:t>
            </a:r>
            <a:r>
              <a:rPr lang="it-IT" dirty="0" err="1"/>
              <a:t>kCal</a:t>
            </a:r>
            <a:r>
              <a:rPr lang="it-IT" dirty="0"/>
              <a:t>), ma ha poche fibre, ed è caratterizzato dall’assenza di cacao, per cui è costituito solo da </a:t>
            </a:r>
            <a:r>
              <a:rPr lang="it-IT" b="1" dirty="0"/>
              <a:t>burro di cacao, zucchero e latte</a:t>
            </a:r>
            <a:r>
              <a:rPr lang="it-IT" dirty="0"/>
              <a:t>, ed ha un colore bianco o avorio: </a:t>
            </a:r>
          </a:p>
          <a:p>
            <a:r>
              <a:rPr lang="it-IT" b="1" dirty="0"/>
              <a:t>grassi</a:t>
            </a:r>
            <a:r>
              <a:rPr lang="it-IT" dirty="0"/>
              <a:t>: sono il 33% del totale, per il fatto che è solo burro di cacao, ma soprattutto saturi (quasi al 20% del totale, e meno del 10% monoinsaturi.</a:t>
            </a:r>
          </a:p>
          <a:p>
            <a:r>
              <a:rPr lang="it-IT" b="1" dirty="0"/>
              <a:t>vitamine</a:t>
            </a:r>
            <a:r>
              <a:rPr lang="it-IT" dirty="0"/>
              <a:t>: è ricco di vitamina A poi vitamine J e K, ricco anche di vitamine del gruppo B (B2, B5 e B12).</a:t>
            </a:r>
          </a:p>
          <a:p>
            <a:r>
              <a:rPr lang="it-IT" b="1" dirty="0"/>
              <a:t>sali minerali</a:t>
            </a:r>
            <a:r>
              <a:rPr lang="it-IT" dirty="0"/>
              <a:t>: contiene soprattutto potassio, calcio e fosforo.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CIOCCOLATO FONDENTE CON 50% </a:t>
            </a:r>
            <a:r>
              <a:rPr lang="it-IT" dirty="0" err="1"/>
              <a:t>DI</a:t>
            </a:r>
            <a:r>
              <a:rPr lang="it-IT" dirty="0"/>
              <a:t> CACAO</a:t>
            </a:r>
          </a:p>
          <a:p>
            <a:r>
              <a:rPr lang="it-IT" dirty="0"/>
              <a:t>Quantità per 100 grammi</a:t>
            </a:r>
          </a:p>
          <a:p>
            <a:r>
              <a:rPr lang="it-IT" dirty="0"/>
              <a:t>Calorie 546</a:t>
            </a:r>
          </a:p>
          <a:p>
            <a:r>
              <a:rPr lang="it-IT" dirty="0"/>
              <a:t>Grassi 31g</a:t>
            </a:r>
          </a:p>
          <a:p>
            <a:r>
              <a:rPr lang="it-IT" dirty="0"/>
              <a:t>Acidi grassi saturi 19 g</a:t>
            </a:r>
          </a:p>
          <a:p>
            <a:r>
              <a:rPr lang="it-IT" dirty="0"/>
              <a:t>Acidi grassi polinsaturi 1,1 g</a:t>
            </a:r>
          </a:p>
          <a:p>
            <a:r>
              <a:rPr lang="it-IT" dirty="0"/>
              <a:t>Acidi grassi monoinsaturi 10 g</a:t>
            </a:r>
          </a:p>
          <a:p>
            <a:r>
              <a:rPr lang="it-IT" dirty="0"/>
              <a:t>Acidi grassi trans 0,1 g</a:t>
            </a:r>
          </a:p>
          <a:p>
            <a:r>
              <a:rPr lang="it-IT" dirty="0"/>
              <a:t>Colesterolo 8 mg</a:t>
            </a:r>
          </a:p>
          <a:p>
            <a:r>
              <a:rPr lang="it-IT" dirty="0"/>
              <a:t>Sodio 24 mg</a:t>
            </a:r>
          </a:p>
          <a:p>
            <a:r>
              <a:rPr lang="it-IT" dirty="0"/>
              <a:t>Potassio 559 mg</a:t>
            </a:r>
          </a:p>
          <a:p>
            <a:r>
              <a:rPr lang="it-IT" dirty="0"/>
              <a:t>Carboidrati 61 g</a:t>
            </a:r>
          </a:p>
          <a:p>
            <a:r>
              <a:rPr lang="it-IT" dirty="0"/>
              <a:t>Fibra alimentare 7 g</a:t>
            </a:r>
          </a:p>
          <a:p>
            <a:r>
              <a:rPr lang="it-IT" dirty="0"/>
              <a:t>Zucchero 48 g</a:t>
            </a:r>
          </a:p>
          <a:p>
            <a:r>
              <a:rPr lang="it-IT" dirty="0"/>
              <a:t>Proteine 4,9 g</a:t>
            </a:r>
          </a:p>
          <a:p>
            <a:r>
              <a:rPr lang="it-IT" dirty="0"/>
              <a:t>Caffeina 43 mg</a:t>
            </a:r>
          </a:p>
          <a:p>
            <a:r>
              <a:rPr lang="it-IT" dirty="0"/>
              <a:t>Vitamina A/ Ferro/Vitamina B12/Magnesio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 descr="fonde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000108"/>
            <a:ext cx="4500594" cy="26756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sz="4800" dirty="0">
                <a:solidFill>
                  <a:srgbClr val="FFC000"/>
                </a:solidFill>
              </a:rPr>
              <a:t>    Il </a:t>
            </a:r>
            <a:r>
              <a:rPr lang="it-IT" sz="4800" b="1" dirty="0">
                <a:solidFill>
                  <a:srgbClr val="FFC000"/>
                </a:solidFill>
              </a:rPr>
              <a:t>cioccolato</a:t>
            </a:r>
            <a:r>
              <a:rPr lang="it-IT" sz="4800" dirty="0">
                <a:solidFill>
                  <a:srgbClr val="FFC000"/>
                </a:solidFill>
              </a:rPr>
              <a:t> (o la </a:t>
            </a:r>
            <a:r>
              <a:rPr lang="it-IT" sz="4800" b="1" dirty="0">
                <a:solidFill>
                  <a:srgbClr val="FFC000"/>
                </a:solidFill>
              </a:rPr>
              <a:t>cioccolata</a:t>
            </a:r>
            <a:r>
              <a:rPr lang="it-IT" sz="4800" dirty="0">
                <a:solidFill>
                  <a:srgbClr val="FFC000"/>
                </a:solidFill>
              </a:rPr>
              <a:t>) è un alimento derivato dai semi della pianta del cacao (</a:t>
            </a:r>
            <a:r>
              <a:rPr lang="it-IT" sz="4800" i="1" dirty="0" err="1">
                <a:solidFill>
                  <a:srgbClr val="FFC000"/>
                </a:solidFill>
              </a:rPr>
              <a:t>Theobroma</a:t>
            </a:r>
            <a:r>
              <a:rPr lang="it-IT" sz="4800" i="1" dirty="0">
                <a:solidFill>
                  <a:srgbClr val="FFC000"/>
                </a:solidFill>
              </a:rPr>
              <a:t> cacao</a:t>
            </a:r>
            <a:r>
              <a:rPr lang="it-IT" sz="4800" dirty="0">
                <a:solidFill>
                  <a:srgbClr val="FFC000"/>
                </a:solidFill>
              </a:rPr>
              <a:t> L.) diffuso e ampiamente consumato nel mondo intero. </a:t>
            </a:r>
            <a:r>
              <a:rPr lang="it-IT" sz="800" dirty="0">
                <a:solidFill>
                  <a:srgbClr val="FFC000"/>
                </a:solidFill>
              </a:rPr>
              <a:t>.      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CIOCCOLATO AL LATTE</a:t>
            </a:r>
          </a:p>
          <a:p>
            <a:r>
              <a:rPr lang="it-IT" dirty="0"/>
              <a:t>100 grammi</a:t>
            </a:r>
          </a:p>
          <a:p>
            <a:r>
              <a:rPr lang="it-IT" dirty="0"/>
              <a:t>Calorie 535</a:t>
            </a:r>
          </a:p>
          <a:p>
            <a:r>
              <a:rPr lang="it-IT" dirty="0"/>
              <a:t>Grassi 30 g</a:t>
            </a:r>
          </a:p>
          <a:p>
            <a:r>
              <a:rPr lang="it-IT" dirty="0"/>
              <a:t>Acidi grassi saturi 19 g</a:t>
            </a:r>
          </a:p>
          <a:p>
            <a:r>
              <a:rPr lang="it-IT" dirty="0"/>
              <a:t>Acidi grassi polinsaturi 1.4 g</a:t>
            </a:r>
          </a:p>
          <a:p>
            <a:r>
              <a:rPr lang="it-IT" dirty="0"/>
              <a:t>Acidi grassi monoinsaturi 7 g</a:t>
            </a:r>
          </a:p>
          <a:p>
            <a:r>
              <a:rPr lang="it-IT" dirty="0"/>
              <a:t>Colesterolo 23 mg</a:t>
            </a:r>
          </a:p>
          <a:p>
            <a:r>
              <a:rPr lang="it-IT" dirty="0"/>
              <a:t>Sodio 79 mg</a:t>
            </a:r>
          </a:p>
          <a:p>
            <a:r>
              <a:rPr lang="it-IT" dirty="0"/>
              <a:t>Potassio 372 mg</a:t>
            </a:r>
          </a:p>
          <a:p>
            <a:r>
              <a:rPr lang="it-IT" dirty="0"/>
              <a:t>Carboidrati 59 g</a:t>
            </a:r>
          </a:p>
          <a:p>
            <a:r>
              <a:rPr lang="it-IT" dirty="0"/>
              <a:t>Fibra alimentare 3.4 g</a:t>
            </a:r>
          </a:p>
          <a:p>
            <a:r>
              <a:rPr lang="it-IT" dirty="0"/>
              <a:t>Zucchero 52 g</a:t>
            </a:r>
          </a:p>
          <a:p>
            <a:r>
              <a:rPr lang="it-IT" dirty="0"/>
              <a:t>Proteine 8 g</a:t>
            </a:r>
          </a:p>
          <a:p>
            <a:r>
              <a:rPr lang="it-IT" dirty="0"/>
              <a:t>Caffeina 20 mg</a:t>
            </a:r>
          </a:p>
          <a:p>
            <a:r>
              <a:rPr lang="it-IT" dirty="0"/>
              <a:t>Vitamina A/Calcio189 mg/Ferro2.4 mg/ Vitamina B12/0.8 µg/Magnesio63 mg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 descr="cioccola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643182"/>
            <a:ext cx="4357718" cy="22913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CIOCCOLATO BIANCO</a:t>
            </a:r>
          </a:p>
          <a:p>
            <a:r>
              <a:rPr lang="it-IT" dirty="0"/>
              <a:t>100 grammi</a:t>
            </a:r>
          </a:p>
          <a:p>
            <a:r>
              <a:rPr lang="it-IT" dirty="0"/>
              <a:t>Calorie 539</a:t>
            </a:r>
          </a:p>
          <a:p>
            <a:r>
              <a:rPr lang="it-IT" dirty="0"/>
              <a:t>Grassi 32 g</a:t>
            </a:r>
          </a:p>
          <a:p>
            <a:r>
              <a:rPr lang="it-IT" dirty="0"/>
              <a:t>Acidi grassi saturi 19 g</a:t>
            </a:r>
          </a:p>
          <a:p>
            <a:r>
              <a:rPr lang="it-IT" dirty="0"/>
              <a:t>Acidi grassi polinsaturi 1 g</a:t>
            </a:r>
          </a:p>
          <a:p>
            <a:r>
              <a:rPr lang="it-IT" dirty="0"/>
              <a:t>Acidi grassi monoinsaturi 9 g</a:t>
            </a:r>
          </a:p>
          <a:p>
            <a:r>
              <a:rPr lang="it-IT" dirty="0"/>
              <a:t>Acidi grassi trans 0 g</a:t>
            </a:r>
          </a:p>
          <a:p>
            <a:r>
              <a:rPr lang="it-IT" dirty="0"/>
              <a:t>Colesterolo 21 mg</a:t>
            </a:r>
          </a:p>
          <a:p>
            <a:r>
              <a:rPr lang="it-IT" dirty="0"/>
              <a:t>Sodio 90 mg</a:t>
            </a:r>
          </a:p>
          <a:p>
            <a:r>
              <a:rPr lang="it-IT" dirty="0"/>
              <a:t>Potassio 286 mg</a:t>
            </a:r>
          </a:p>
          <a:p>
            <a:r>
              <a:rPr lang="it-IT" dirty="0"/>
              <a:t>Carboidrati 59 g</a:t>
            </a:r>
          </a:p>
          <a:p>
            <a:r>
              <a:rPr lang="it-IT" dirty="0"/>
              <a:t>Fibra alimentare 0.2 g</a:t>
            </a:r>
          </a:p>
          <a:p>
            <a:r>
              <a:rPr lang="it-IT" dirty="0"/>
              <a:t>Zucchero 59 g</a:t>
            </a:r>
          </a:p>
          <a:p>
            <a:r>
              <a:rPr lang="it-IT" dirty="0"/>
              <a:t>Proteine 6 g</a:t>
            </a:r>
          </a:p>
          <a:p>
            <a:r>
              <a:rPr lang="it-IT" dirty="0"/>
              <a:t>Vitamina A30 IU/Vitamina C0.5 mg/Calcio199 mg/Ferro0.2 mg/Vitamina B6/0.1 mg/ Vitamina B12 0.6.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Lavoro realizzato dal gruppo:</a:t>
            </a:r>
          </a:p>
          <a:p>
            <a:pPr marL="0" indent="0" algn="ctr">
              <a:buNone/>
            </a:pPr>
            <a:r>
              <a:rPr lang="it-IT" sz="2400" dirty="0" err="1" smtClean="0"/>
              <a:t>Solly</a:t>
            </a:r>
            <a:r>
              <a:rPr lang="it-IT" sz="2400" dirty="0" smtClean="0"/>
              <a:t> Cardillo</a:t>
            </a:r>
          </a:p>
          <a:p>
            <a:pPr marL="0" indent="0" algn="ctr">
              <a:buNone/>
            </a:pPr>
            <a:r>
              <a:rPr lang="it-IT" sz="2400" dirty="0" smtClean="0"/>
              <a:t>Ernesto Cipriani</a:t>
            </a:r>
          </a:p>
          <a:p>
            <a:pPr marL="0" indent="0" algn="ctr">
              <a:buNone/>
            </a:pPr>
            <a:r>
              <a:rPr lang="it-IT" sz="2400" dirty="0" smtClean="0"/>
              <a:t>Francesca Cota</a:t>
            </a:r>
          </a:p>
          <a:p>
            <a:pPr marL="0" indent="0" algn="ctr">
              <a:buNone/>
            </a:pPr>
            <a:r>
              <a:rPr lang="it-IT" sz="2400" dirty="0" smtClean="0"/>
              <a:t>Noemi De </a:t>
            </a:r>
            <a:r>
              <a:rPr lang="it-IT" sz="2400" dirty="0" err="1" smtClean="0"/>
              <a:t>Bellis</a:t>
            </a:r>
            <a:endParaRPr lang="it-IT" sz="2400" dirty="0" smtClean="0"/>
          </a:p>
          <a:p>
            <a:pPr marL="0" indent="0" algn="ctr">
              <a:buNone/>
            </a:pPr>
            <a:r>
              <a:rPr lang="it-IT" sz="2400" dirty="0" smtClean="0"/>
              <a:t>Luigi D’Andrea</a:t>
            </a:r>
          </a:p>
          <a:p>
            <a:pPr marL="0" indent="0" algn="ctr">
              <a:buNone/>
            </a:pPr>
            <a:r>
              <a:rPr lang="it-IT" sz="2400" dirty="0" smtClean="0"/>
              <a:t>Federica Montedoro</a:t>
            </a:r>
          </a:p>
          <a:p>
            <a:pPr marL="0" indent="0" algn="ctr">
              <a:buNone/>
            </a:pPr>
            <a:r>
              <a:rPr lang="it-IT" sz="2400" dirty="0" err="1" smtClean="0"/>
              <a:t>Jasmin</a:t>
            </a:r>
            <a:r>
              <a:rPr lang="it-IT" sz="2400" dirty="0" smtClean="0"/>
              <a:t> Saracino</a:t>
            </a:r>
          </a:p>
          <a:p>
            <a:pPr marL="0" indent="0" algn="ctr">
              <a:buNone/>
            </a:pPr>
            <a:r>
              <a:rPr lang="it-IT" sz="2400" smtClean="0"/>
              <a:t>Giusy Ungaro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622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/>
              <a:t>   È preparato a partire dal </a:t>
            </a:r>
            <a:r>
              <a:rPr lang="it-IT" i="1" dirty="0"/>
              <a:t>burro di cacao </a:t>
            </a:r>
            <a:r>
              <a:rPr lang="it-IT" dirty="0"/>
              <a:t>(la parte grassa dei semi di cacao) con aggiunta di polvere di semi di cacao, zucchero e altri ingredienti facoltativi, quali il latte, le mandorle, nocciole ed altre essenze aromatiche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/>
              <a:t> Il cioccolato viene prodotto nelle forme più svariate; la più comune è la tavoletta ma  sia industrialmente che artigianalmente il cioccolato viene modellato in forme diverse: gocce, blocchi, liquido fuso.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/>
              <a:t>  Il cioccolato è anche un ingrediente di svariati dolciumi, tra cui gelati, torte,biscotti, budini, creme.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it-IT" dirty="0"/>
              <a:t>    Alcuni studi sembrano confermare che il consumo frequente di cioccolato possa condurre ad un particolare forma di </a:t>
            </a:r>
            <a:r>
              <a:rPr lang="it-IT" u="sng" dirty="0">
                <a:solidFill>
                  <a:srgbClr val="FF0000"/>
                </a:solidFill>
              </a:rPr>
              <a:t>dipendenza detta,  </a:t>
            </a:r>
            <a:r>
              <a:rPr lang="it-IT" u="sng" dirty="0" err="1">
                <a:solidFill>
                  <a:srgbClr val="FF0000"/>
                </a:solidFill>
              </a:rPr>
              <a:t>cioccolismo</a:t>
            </a:r>
            <a:r>
              <a:rPr lang="it-IT" dirty="0"/>
              <a:t>. Altri studi dimostrano come l'assunzione di cioccolato stimoli il </a:t>
            </a:r>
            <a:r>
              <a:rPr lang="it-IT" dirty="0">
                <a:solidFill>
                  <a:srgbClr val="FF0000"/>
                </a:solidFill>
              </a:rPr>
              <a:t>rilascio di endorfine </a:t>
            </a:r>
            <a:r>
              <a:rPr lang="it-IT" dirty="0"/>
              <a:t>in grado di aumentare il buon </a:t>
            </a:r>
            <a:r>
              <a:rPr lang="it-IT" dirty="0" err="1"/>
              <a:t>umore.</a:t>
            </a:r>
            <a:r>
              <a:rPr lang="it-IT" sz="800" dirty="0" err="1"/>
              <a:t>…</a:t>
            </a:r>
            <a:r>
              <a:rPr lang="it-IT" sz="800" dirty="0"/>
              <a:t>       </a:t>
            </a:r>
          </a:p>
          <a:p>
            <a:pPr lvl="0">
              <a:buNone/>
            </a:pPr>
            <a:endParaRPr lang="it-IT" sz="800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mangiacio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412BA-6B73-48A8-A7D1-DDE74FBE3DDD}" type="slidenum">
              <a:rPr lang="fr-FR" smtClean="0">
                <a:latin typeface="Tahoma" pitchFamily="34" charset="0"/>
              </a:rPr>
              <a:pPr/>
              <a:t>7</a:t>
            </a:fld>
            <a:endParaRPr lang="fr-FR">
              <a:latin typeface="Tahoma" pitchFamily="34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Origine</a:t>
            </a:r>
            <a:r>
              <a:rPr lang="en-GB" dirty="0"/>
              <a:t> </a:t>
            </a:r>
            <a:r>
              <a:rPr lang="en-GB" dirty="0" err="1"/>
              <a:t>dell’albero</a:t>
            </a:r>
            <a:r>
              <a:rPr lang="en-GB" dirty="0"/>
              <a:t> del cacao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4762500" cy="3870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dirty="0" err="1"/>
              <a:t>Ama</a:t>
            </a:r>
            <a:r>
              <a:rPr lang="en-GB" sz="2800" dirty="0"/>
              <a:t> </a:t>
            </a:r>
            <a:r>
              <a:rPr lang="en-GB" sz="2800" dirty="0" err="1"/>
              <a:t>l’umidità</a:t>
            </a:r>
            <a:r>
              <a:rPr lang="en-GB" sz="2800" dirty="0"/>
              <a:t> e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calore</a:t>
            </a: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err="1"/>
              <a:t>Viene</a:t>
            </a:r>
            <a:r>
              <a:rPr lang="en-GB" sz="2800" dirty="0"/>
              <a:t> </a:t>
            </a:r>
            <a:r>
              <a:rPr lang="en-GB" sz="2800" dirty="0" err="1"/>
              <a:t>idealmente</a:t>
            </a:r>
            <a:r>
              <a:rPr lang="en-GB" sz="2800" dirty="0"/>
              <a:t> </a:t>
            </a:r>
            <a:r>
              <a:rPr lang="en-GB" sz="2800" dirty="0" err="1"/>
              <a:t>coltivato</a:t>
            </a:r>
            <a:r>
              <a:rPr lang="en-GB" sz="2800" dirty="0"/>
              <a:t> </a:t>
            </a:r>
            <a:r>
              <a:rPr lang="en-GB" sz="2800" dirty="0" err="1"/>
              <a:t>tra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22° </a:t>
            </a:r>
            <a:r>
              <a:rPr lang="en-GB" sz="2800" dirty="0" err="1"/>
              <a:t>parallelo</a:t>
            </a:r>
            <a:r>
              <a:rPr lang="en-GB" sz="2800" dirty="0"/>
              <a:t> </a:t>
            </a:r>
            <a:r>
              <a:rPr lang="en-GB" sz="2800" dirty="0" err="1"/>
              <a:t>nord</a:t>
            </a:r>
            <a:r>
              <a:rPr lang="en-GB" sz="2800" dirty="0"/>
              <a:t> (Cuba) e </a:t>
            </a:r>
            <a:r>
              <a:rPr lang="en-GB" sz="2800" dirty="0" err="1"/>
              <a:t>il</a:t>
            </a:r>
            <a:r>
              <a:rPr lang="en-GB" sz="2800" dirty="0"/>
              <a:t> 21° </a:t>
            </a:r>
            <a:r>
              <a:rPr lang="en-GB" sz="2800" dirty="0" err="1"/>
              <a:t>parallelo</a:t>
            </a:r>
            <a:r>
              <a:rPr lang="en-GB" sz="2800" dirty="0"/>
              <a:t> </a:t>
            </a:r>
            <a:r>
              <a:rPr lang="en-GB" sz="2800" dirty="0" err="1"/>
              <a:t>sud</a:t>
            </a:r>
            <a:r>
              <a:rPr lang="en-GB" sz="2800" dirty="0"/>
              <a:t> (</a:t>
            </a:r>
            <a:r>
              <a:rPr lang="en-GB" sz="2800" dirty="0" err="1"/>
              <a:t>isola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 </a:t>
            </a:r>
            <a:r>
              <a:rPr lang="en-GB" sz="2800" dirty="0" err="1"/>
              <a:t>Réunion</a:t>
            </a:r>
            <a:r>
              <a:rPr lang="en-GB" sz="2800" dirty="0"/>
              <a:t>) a </a:t>
            </a:r>
            <a:r>
              <a:rPr lang="en-GB" sz="2800" dirty="0" err="1"/>
              <a:t>cavallo</a:t>
            </a:r>
            <a:r>
              <a:rPr lang="en-GB" sz="2800" dirty="0"/>
              <a:t> </a:t>
            </a:r>
            <a:r>
              <a:rPr lang="en-GB" sz="2800" dirty="0" err="1"/>
              <a:t>dell’equatore</a:t>
            </a:r>
            <a:endParaRPr lang="en-GB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err="1"/>
              <a:t>Soffre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</a:t>
            </a:r>
            <a:r>
              <a:rPr lang="en-GB" sz="2800" dirty="0" err="1"/>
              <a:t>vento</a:t>
            </a:r>
            <a:r>
              <a:rPr lang="en-GB" sz="2800" dirty="0"/>
              <a:t> </a:t>
            </a:r>
            <a:r>
              <a:rPr lang="en-GB" sz="2800" dirty="0" err="1"/>
              <a:t>ed</a:t>
            </a:r>
            <a:r>
              <a:rPr lang="en-GB" sz="2800" dirty="0"/>
              <a:t> </a:t>
            </a:r>
            <a:r>
              <a:rPr lang="en-GB" sz="2800" dirty="0" err="1"/>
              <a:t>il</a:t>
            </a:r>
            <a:r>
              <a:rPr lang="en-GB" sz="2800" dirty="0"/>
              <a:t> sole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err="1"/>
              <a:t>Dimora</a:t>
            </a:r>
            <a:r>
              <a:rPr lang="en-GB" sz="2800" dirty="0"/>
              <a:t> </a:t>
            </a:r>
            <a:r>
              <a:rPr lang="en-GB" sz="2800" dirty="0" err="1"/>
              <a:t>all’ombra</a:t>
            </a:r>
            <a:r>
              <a:rPr lang="en-GB" sz="2800" dirty="0"/>
              <a:t>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grandi</a:t>
            </a:r>
            <a:r>
              <a:rPr lang="en-GB" sz="2800" dirty="0"/>
              <a:t> </a:t>
            </a:r>
            <a:r>
              <a:rPr lang="en-GB" sz="2800" dirty="0" err="1"/>
              <a:t>alberi</a:t>
            </a:r>
            <a:r>
              <a:rPr lang="en-GB" sz="2800" dirty="0"/>
              <a:t> come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banani</a:t>
            </a:r>
            <a:endParaRPr lang="en-GB" sz="2800" dirty="0"/>
          </a:p>
        </p:txBody>
      </p:sp>
      <p:pic>
        <p:nvPicPr>
          <p:cNvPr id="110596" name="Picture 4" descr="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1750" y="2060575"/>
            <a:ext cx="40322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292725" y="4941888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hlink"/>
                </a:solidFill>
              </a:rPr>
              <a:t>Fonte: International Cocoa Organisation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5143500" y="3143250"/>
            <a:ext cx="385762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143500" y="4357688"/>
            <a:ext cx="385762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3BEF66-B053-4C80-886C-E10AA6462E9D}" type="slidenum">
              <a:rPr lang="fr-FR" smtClean="0">
                <a:latin typeface="Tahoma" pitchFamily="34" charset="0"/>
              </a:rPr>
              <a:pPr/>
              <a:t>8</a:t>
            </a:fld>
            <a:endParaRPr lang="fr-FR">
              <a:latin typeface="Tahoma" pitchFamily="34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I </a:t>
            </a:r>
            <a:r>
              <a:rPr lang="en-GB" dirty="0" err="1"/>
              <a:t>grandi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</a:t>
            </a:r>
            <a:r>
              <a:rPr lang="en-GB" dirty="0" err="1"/>
              <a:t>produttori</a:t>
            </a:r>
            <a:endParaRPr lang="en-GB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73238"/>
            <a:ext cx="63373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>
                <a:ea typeface="ＭＳ Ｐゴシック" pitchFamily="34" charset="-128"/>
              </a:rPr>
              <a:t>Costa d’</a:t>
            </a:r>
            <a:r>
              <a:rPr lang="fr-FR" altLang="ja-JP" sz="2800" dirty="0" err="1">
                <a:ea typeface="ＭＳ Ｐゴシック" pitchFamily="34" charset="-128"/>
              </a:rPr>
              <a:t>Avorio</a:t>
            </a:r>
            <a:r>
              <a:rPr lang="fr-FR" altLang="ja-JP" sz="2800" dirty="0">
                <a:ea typeface="ＭＳ Ｐゴシック" pitchFamily="34" charset="-128"/>
              </a:rPr>
              <a:t>	35,8 %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 err="1">
                <a:ea typeface="ＭＳ Ｐゴシック" pitchFamily="34" charset="-128"/>
              </a:rPr>
              <a:t>Brasile</a:t>
            </a:r>
            <a:r>
              <a:rPr lang="fr-FR" altLang="ja-JP" sz="2800" dirty="0">
                <a:ea typeface="ＭＳ Ｐゴシック" pitchFamily="34" charset="-128"/>
              </a:rPr>
              <a:t>		10,9 %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 err="1">
                <a:ea typeface="ＭＳ Ｐゴシック" pitchFamily="34" charset="-128"/>
              </a:rPr>
              <a:t>Indonesia</a:t>
            </a:r>
            <a:r>
              <a:rPr lang="fr-FR" altLang="ja-JP" sz="2800" dirty="0">
                <a:ea typeface="ＭＳ Ｐゴシック" pitchFamily="34" charset="-128"/>
              </a:rPr>
              <a:t>	           10,5 %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>
                <a:ea typeface="ＭＳ Ｐゴシック" pitchFamily="34" charset="-128"/>
              </a:rPr>
              <a:t>Ghana 		10,3 %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 err="1">
                <a:ea typeface="ＭＳ Ｐゴシック" pitchFamily="34" charset="-128"/>
              </a:rPr>
              <a:t>Malesia</a:t>
            </a:r>
            <a:r>
              <a:rPr lang="fr-FR" altLang="ja-JP" sz="2800" dirty="0">
                <a:ea typeface="ＭＳ Ｐゴシック" pitchFamily="34" charset="-128"/>
              </a:rPr>
              <a:t> 	 	 8,3 %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>
                <a:ea typeface="ＭＳ Ｐゴシック" pitchFamily="34" charset="-128"/>
              </a:rPr>
              <a:t>Nigeria 	  	 5,5 %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>
                <a:ea typeface="ＭＳ Ｐゴシック" pitchFamily="34" charset="-128"/>
              </a:rPr>
              <a:t>Cameroun 	  4,0 %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 err="1">
                <a:ea typeface="ＭＳ Ｐゴシック" pitchFamily="34" charset="-128"/>
              </a:rPr>
              <a:t>Ecuador</a:t>
            </a:r>
            <a:r>
              <a:rPr lang="fr-FR" altLang="ja-JP" sz="2800" dirty="0">
                <a:ea typeface="ＭＳ Ｐゴシック" pitchFamily="34" charset="-128"/>
              </a:rPr>
              <a:t>  	             3,2 %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ja-JP" sz="2800" dirty="0" err="1">
                <a:ea typeface="ＭＳ Ｐゴシック" pitchFamily="34" charset="-128"/>
              </a:rPr>
              <a:t>Colombia</a:t>
            </a:r>
            <a:r>
              <a:rPr lang="fr-FR" altLang="ja-JP" sz="2800" dirty="0">
                <a:ea typeface="ＭＳ Ｐゴシック" pitchFamily="34" charset="-128"/>
              </a:rPr>
              <a:t>		  2,1 %</a:t>
            </a:r>
            <a:r>
              <a:rPr lang="en-GB" altLang="ja-JP" sz="2400" dirty="0">
                <a:ea typeface="ＭＳ Ｐゴシック" pitchFamily="34" charset="-128"/>
              </a:rPr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A27FE3-BFE6-43ED-A9A9-25C2723A8F8A}" type="slidenum">
              <a:rPr lang="fr-FR" smtClean="0">
                <a:latin typeface="Tahoma" pitchFamily="34" charset="0"/>
              </a:rPr>
              <a:pPr/>
              <a:t>9</a:t>
            </a:fld>
            <a:endParaRPr lang="fr-FR">
              <a:latin typeface="Tahoma" pitchFamily="34" charset="0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82296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err="1"/>
              <a:t>Trattamento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fave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2900354" cy="5643602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b="1" dirty="0" err="1"/>
              <a:t>Scorticamento</a:t>
            </a:r>
            <a:r>
              <a:rPr lang="en-GB" sz="1800" b="1" dirty="0"/>
              <a:t> : le </a:t>
            </a:r>
            <a:r>
              <a:rPr lang="en-GB" sz="1800" b="1" dirty="0" err="1"/>
              <a:t>cabossidi</a:t>
            </a:r>
            <a:r>
              <a:rPr lang="en-GB" sz="1800" b="1" dirty="0"/>
              <a:t> </a:t>
            </a:r>
            <a:r>
              <a:rPr lang="en-GB" sz="1800" b="1" dirty="0" err="1"/>
              <a:t>sono</a:t>
            </a:r>
            <a:r>
              <a:rPr lang="en-GB" sz="1800" b="1" dirty="0"/>
              <a:t> </a:t>
            </a:r>
            <a:r>
              <a:rPr lang="en-GB" sz="1800" b="1" dirty="0" err="1"/>
              <a:t>tagliate</a:t>
            </a:r>
            <a:r>
              <a:rPr lang="en-GB" sz="1800" b="1" dirty="0"/>
              <a:t> in due e </a:t>
            </a:r>
            <a:r>
              <a:rPr lang="en-GB" sz="1800" b="1" dirty="0" err="1"/>
              <a:t>vengono</a:t>
            </a:r>
            <a:r>
              <a:rPr lang="en-GB" sz="1800" b="1" dirty="0"/>
              <a:t> recuperate le </a:t>
            </a:r>
            <a:r>
              <a:rPr lang="en-GB" sz="1800" b="1" dirty="0" err="1"/>
              <a:t>fave</a:t>
            </a:r>
            <a:r>
              <a:rPr lang="en-GB" sz="1800" b="1" dirty="0"/>
              <a:t> e la parte </a:t>
            </a:r>
            <a:r>
              <a:rPr lang="en-GB" sz="1800" b="1" dirty="0" err="1"/>
              <a:t>spugnosa</a:t>
            </a:r>
            <a:r>
              <a:rPr lang="en-GB" sz="1800" b="1" dirty="0"/>
              <a:t> </a:t>
            </a:r>
            <a:r>
              <a:rPr lang="en-GB" sz="1800" b="1" dirty="0" err="1"/>
              <a:t>centrale</a:t>
            </a:r>
            <a:endParaRPr lang="en-GB" sz="1800" b="1" dirty="0"/>
          </a:p>
          <a:p>
            <a:pPr eaLnBrk="1" hangingPunct="1">
              <a:defRPr/>
            </a:pPr>
            <a:endParaRPr lang="en-GB" sz="1800" b="1" dirty="0"/>
          </a:p>
          <a:p>
            <a:pPr eaLnBrk="1" hangingPunct="1">
              <a:defRPr/>
            </a:pPr>
            <a:r>
              <a:rPr lang="en-GB" sz="1800" b="1" dirty="0" err="1"/>
              <a:t>Fermentazione</a:t>
            </a:r>
            <a:r>
              <a:rPr lang="en-GB" sz="1800" b="1" dirty="0"/>
              <a:t> </a:t>
            </a:r>
            <a:r>
              <a:rPr lang="en-GB" sz="1800" b="1" dirty="0" err="1"/>
              <a:t>delle</a:t>
            </a:r>
            <a:r>
              <a:rPr lang="en-GB" sz="1800" b="1" dirty="0"/>
              <a:t> </a:t>
            </a:r>
            <a:r>
              <a:rPr lang="en-GB" sz="1800" b="1" dirty="0" err="1"/>
              <a:t>fave</a:t>
            </a:r>
            <a:endParaRPr lang="en-GB" sz="1800" b="1" dirty="0"/>
          </a:p>
          <a:p>
            <a:pPr eaLnBrk="1" hangingPunct="1">
              <a:defRPr/>
            </a:pPr>
            <a:endParaRPr lang="en-GB" sz="1800" b="1" dirty="0"/>
          </a:p>
          <a:p>
            <a:pPr eaLnBrk="1" hangingPunct="1">
              <a:defRPr/>
            </a:pPr>
            <a:r>
              <a:rPr lang="en-GB" sz="1800" b="1" dirty="0" err="1"/>
              <a:t>Essicamento</a:t>
            </a:r>
            <a:r>
              <a:rPr lang="en-GB" sz="1800" b="1" dirty="0"/>
              <a:t> </a:t>
            </a:r>
            <a:r>
              <a:rPr lang="en-GB" sz="1800" b="1" dirty="0" err="1"/>
              <a:t>delle</a:t>
            </a:r>
            <a:r>
              <a:rPr lang="en-GB" sz="1800" b="1" dirty="0"/>
              <a:t> </a:t>
            </a:r>
            <a:r>
              <a:rPr lang="en-GB" sz="1800" b="1" dirty="0" err="1"/>
              <a:t>fave</a:t>
            </a:r>
            <a:r>
              <a:rPr lang="en-GB" sz="1800" b="1" dirty="0"/>
              <a:t> </a:t>
            </a:r>
            <a:r>
              <a:rPr lang="en-GB" sz="1800" b="1" dirty="0" err="1"/>
              <a:t>all’aria</a:t>
            </a:r>
            <a:r>
              <a:rPr lang="en-GB" sz="1800" b="1" dirty="0"/>
              <a:t> e al sole</a:t>
            </a:r>
          </a:p>
          <a:p>
            <a:pPr eaLnBrk="1" hangingPunct="1">
              <a:defRPr/>
            </a:pPr>
            <a:endParaRPr lang="en-GB" sz="1800" b="1" dirty="0"/>
          </a:p>
          <a:p>
            <a:pPr eaLnBrk="1" hangingPunct="1">
              <a:defRPr/>
            </a:pPr>
            <a:r>
              <a:rPr lang="en-GB" sz="1800" b="1" dirty="0" err="1"/>
              <a:t>Confezionamento</a:t>
            </a:r>
            <a:r>
              <a:rPr lang="en-GB" sz="1800" b="1" dirty="0"/>
              <a:t> </a:t>
            </a:r>
            <a:r>
              <a:rPr lang="en-GB" sz="1800" b="1" dirty="0" err="1"/>
              <a:t>delle</a:t>
            </a:r>
            <a:r>
              <a:rPr lang="en-GB" sz="1800" b="1" dirty="0"/>
              <a:t> </a:t>
            </a:r>
            <a:r>
              <a:rPr lang="en-GB" sz="1800" b="1" dirty="0" err="1"/>
              <a:t>fave</a:t>
            </a:r>
            <a:r>
              <a:rPr lang="en-GB" sz="1800" b="1" dirty="0"/>
              <a:t> in </a:t>
            </a:r>
            <a:r>
              <a:rPr lang="en-GB" sz="1800" b="1" dirty="0" err="1"/>
              <a:t>sacchi</a:t>
            </a:r>
            <a:r>
              <a:rPr lang="en-GB" sz="1800" b="1" dirty="0"/>
              <a:t> </a:t>
            </a:r>
            <a:r>
              <a:rPr lang="en-GB" sz="1800" b="1" dirty="0" err="1"/>
              <a:t>di</a:t>
            </a:r>
            <a:r>
              <a:rPr lang="en-GB" sz="1800" b="1" dirty="0"/>
              <a:t> </a:t>
            </a:r>
            <a:r>
              <a:rPr lang="en-GB" sz="1800" b="1" dirty="0" err="1"/>
              <a:t>juta</a:t>
            </a:r>
            <a:endParaRPr lang="en-GB" sz="1800" b="1" dirty="0"/>
          </a:p>
        </p:txBody>
      </p:sp>
      <p:pic>
        <p:nvPicPr>
          <p:cNvPr id="60421" name="Immagine 4" descr="lavoraz cabossidi0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071546"/>
            <a:ext cx="1793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Immagine 5" descr="lavoraz cabossidi00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2714625"/>
            <a:ext cx="167163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Immagine 6" descr="lavoraz cabossidi00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714750"/>
            <a:ext cx="189071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Immagine 7" descr="lavoraz cabossidi000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4857750"/>
            <a:ext cx="18827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abosse ouvert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63" y="1214438"/>
            <a:ext cx="1936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634</Words>
  <Application>Microsoft Office PowerPoint</Application>
  <PresentationFormat>Presentazione su schermo (4:3)</PresentationFormat>
  <Paragraphs>143</Paragraphs>
  <Slides>22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Tahoma</vt:lpstr>
      <vt:lpstr>Wingdings</vt:lpstr>
      <vt:lpstr>Tema di Office</vt:lpstr>
      <vt:lpstr>IL CIOCCOLATO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Origine dell’albero del cacao</vt:lpstr>
      <vt:lpstr>I grandi paesi produttori</vt:lpstr>
      <vt:lpstr>Trattamento delle fave</vt:lpstr>
      <vt:lpstr>I tre ingredienti del cioccolato</vt:lpstr>
      <vt:lpstr>La composizione dei tre cioccolati tipo</vt:lpstr>
      <vt:lpstr>Cioccolato fondente</vt:lpstr>
      <vt:lpstr>Cioccolato al latte</vt:lpstr>
      <vt:lpstr>Cioccolato bianco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Rosanna</cp:lastModifiedBy>
  <cp:revision>14</cp:revision>
  <dcterms:created xsi:type="dcterms:W3CDTF">2020-11-22T06:09:03Z</dcterms:created>
  <dcterms:modified xsi:type="dcterms:W3CDTF">2021-01-18T18:02:54Z</dcterms:modified>
</cp:coreProperties>
</file>